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0" r:id="rId1"/>
    <p:sldMasterId id="2147483988" r:id="rId2"/>
    <p:sldMasterId id="2147483944" r:id="rId3"/>
    <p:sldMasterId id="2147483946" r:id="rId4"/>
    <p:sldMasterId id="2147483967" r:id="rId5"/>
    <p:sldMasterId id="2147484008" r:id="rId6"/>
  </p:sldMasterIdLst>
  <p:notesMasterIdLst>
    <p:notesMasterId r:id="rId111"/>
  </p:notesMasterIdLst>
  <p:handoutMasterIdLst>
    <p:handoutMasterId r:id="rId112"/>
  </p:handoutMasterIdLst>
  <p:sldIdLst>
    <p:sldId id="984" r:id="rId7"/>
    <p:sldId id="259" r:id="rId8"/>
    <p:sldId id="1164" r:id="rId9"/>
    <p:sldId id="1079" r:id="rId10"/>
    <p:sldId id="1080" r:id="rId11"/>
    <p:sldId id="1081" r:id="rId12"/>
    <p:sldId id="1082" r:id="rId13"/>
    <p:sldId id="312" r:id="rId14"/>
    <p:sldId id="970" r:id="rId15"/>
    <p:sldId id="967" r:id="rId16"/>
    <p:sldId id="315" r:id="rId17"/>
    <p:sldId id="969" r:id="rId18"/>
    <p:sldId id="1084" r:id="rId19"/>
    <p:sldId id="1085" r:id="rId20"/>
    <p:sldId id="1086" r:id="rId21"/>
    <p:sldId id="1087" r:id="rId22"/>
    <p:sldId id="1088" r:id="rId23"/>
    <p:sldId id="1089" r:id="rId24"/>
    <p:sldId id="1090" r:id="rId25"/>
    <p:sldId id="1091" r:id="rId26"/>
    <p:sldId id="1092" r:id="rId27"/>
    <p:sldId id="1093" r:id="rId28"/>
    <p:sldId id="1094" r:id="rId29"/>
    <p:sldId id="1095" r:id="rId30"/>
    <p:sldId id="1096" r:id="rId31"/>
    <p:sldId id="1097" r:id="rId32"/>
    <p:sldId id="1098" r:id="rId33"/>
    <p:sldId id="1099" r:id="rId34"/>
    <p:sldId id="1100" r:id="rId35"/>
    <p:sldId id="1101" r:id="rId36"/>
    <p:sldId id="1102" r:id="rId37"/>
    <p:sldId id="1103" r:id="rId38"/>
    <p:sldId id="1104" r:id="rId39"/>
    <p:sldId id="1105" r:id="rId40"/>
    <p:sldId id="1106" r:id="rId41"/>
    <p:sldId id="1107" r:id="rId42"/>
    <p:sldId id="1108" r:id="rId43"/>
    <p:sldId id="1109" r:id="rId44"/>
    <p:sldId id="1110" r:id="rId45"/>
    <p:sldId id="1111" r:id="rId46"/>
    <p:sldId id="1112" r:id="rId47"/>
    <p:sldId id="1113" r:id="rId48"/>
    <p:sldId id="1114" r:id="rId49"/>
    <p:sldId id="1115" r:id="rId50"/>
    <p:sldId id="1116" r:id="rId51"/>
    <p:sldId id="1117" r:id="rId52"/>
    <p:sldId id="1118" r:id="rId53"/>
    <p:sldId id="1119" r:id="rId54"/>
    <p:sldId id="1120" r:id="rId55"/>
    <p:sldId id="1121" r:id="rId56"/>
    <p:sldId id="1122" r:id="rId57"/>
    <p:sldId id="1123" r:id="rId58"/>
    <p:sldId id="1124" r:id="rId59"/>
    <p:sldId id="1125" r:id="rId60"/>
    <p:sldId id="1126" r:id="rId61"/>
    <p:sldId id="1127" r:id="rId62"/>
    <p:sldId id="1128" r:id="rId63"/>
    <p:sldId id="1129" r:id="rId64"/>
    <p:sldId id="1130" r:id="rId65"/>
    <p:sldId id="1131" r:id="rId66"/>
    <p:sldId id="1132" r:id="rId67"/>
    <p:sldId id="1133" r:id="rId68"/>
    <p:sldId id="1134" r:id="rId69"/>
    <p:sldId id="1135" r:id="rId70"/>
    <p:sldId id="1136" r:id="rId71"/>
    <p:sldId id="1137" r:id="rId72"/>
    <p:sldId id="1138" r:id="rId73"/>
    <p:sldId id="1139" r:id="rId74"/>
    <p:sldId id="1140" r:id="rId75"/>
    <p:sldId id="1141" r:id="rId76"/>
    <p:sldId id="1142" r:id="rId77"/>
    <p:sldId id="1143" r:id="rId78"/>
    <p:sldId id="1144" r:id="rId79"/>
    <p:sldId id="1145" r:id="rId80"/>
    <p:sldId id="1146" r:id="rId81"/>
    <p:sldId id="1147" r:id="rId82"/>
    <p:sldId id="1148" r:id="rId83"/>
    <p:sldId id="1149" r:id="rId84"/>
    <p:sldId id="1150" r:id="rId85"/>
    <p:sldId id="1151" r:id="rId86"/>
    <p:sldId id="1152" r:id="rId87"/>
    <p:sldId id="1153" r:id="rId88"/>
    <p:sldId id="1154" r:id="rId89"/>
    <p:sldId id="1155" r:id="rId90"/>
    <p:sldId id="1156" r:id="rId91"/>
    <p:sldId id="1157" r:id="rId92"/>
    <p:sldId id="1158" r:id="rId93"/>
    <p:sldId id="1159" r:id="rId94"/>
    <p:sldId id="1160" r:id="rId95"/>
    <p:sldId id="1161" r:id="rId96"/>
    <p:sldId id="726" r:id="rId97"/>
    <p:sldId id="730" r:id="rId98"/>
    <p:sldId id="731" r:id="rId99"/>
    <p:sldId id="732" r:id="rId100"/>
    <p:sldId id="733" r:id="rId101"/>
    <p:sldId id="734" r:id="rId102"/>
    <p:sldId id="818" r:id="rId103"/>
    <p:sldId id="1083" r:id="rId104"/>
    <p:sldId id="990" r:id="rId105"/>
    <p:sldId id="1016" r:id="rId106"/>
    <p:sldId id="739" r:id="rId107"/>
    <p:sldId id="1049" r:id="rId108"/>
    <p:sldId id="1162" r:id="rId109"/>
    <p:sldId id="1163" r:id="rId110"/>
  </p:sldIdLst>
  <p:sldSz cx="9144000" cy="5143500" type="screen16x9"/>
  <p:notesSz cx="7010400" cy="9296400"/>
  <p:custShowLst>
    <p:custShow name="ASTRA-FLIGHT TASKS MENUS" id="0">
      <p:sldLst>
        <p:sld r:id="rId8"/>
        <p:sld r:id="rId9"/>
        <p:sld r:id="rId10"/>
        <p:sld r:id="rId11"/>
        <p:sld r:id="rId12"/>
        <p:sld r:id="rId13"/>
        <p:sld r:id="rId8"/>
      </p:sldLst>
    </p:custShow>
    <p:custShow name="SIM SAFTEY RESOURCES" id="1">
      <p:sldLst>
        <p:sld r:id="rId14"/>
        <p:sld r:id="rId15"/>
        <p:sld r:id="rId16"/>
        <p:sld r:id="rId17"/>
        <p:sld r:id="rId18"/>
      </p:sldLst>
    </p:custShow>
    <p:custShow name="INITIAL SIM SESSONS" id="2">
      <p:sldLst>
        <p:sld r:id="rId97"/>
        <p:sld r:id="rId98"/>
        <p:sld r:id="rId99"/>
        <p:sld r:id="rId100"/>
        <p:sld r:id="rId101"/>
        <p:sld r:id="rId102"/>
        <p:sld r:id="rId103"/>
        <p:sld r:id="rId104"/>
      </p:sldLst>
    </p:custShow>
    <p:custShow name="RECURRENT SIM SESSIONS" id="3">
      <p:sldLst>
        <p:sld r:id="rId105"/>
        <p:sld r:id="rId106"/>
        <p:sld r:id="rId107"/>
      </p:sldLst>
    </p:custShow>
    <p:custShow name="STALL RECOVERY: CLEAN" id="4">
      <p:sldLst>
        <p:sld r:id="rId37"/>
        <p:sld r:id="rId38"/>
        <p:sld r:id="rId39"/>
      </p:sldLst>
    </p:custShow>
    <p:custShow name="FUEL SYSTEMS" id="5">
      <p:sldLst>
        <p:sld r:id="rId78"/>
        <p:sld r:id="rId79"/>
        <p:sld r:id="rId80"/>
        <p:sld r:id="rId81"/>
      </p:sldLst>
    </p:custShow>
    <p:custShow name="ENGINE FAILURE TAKEOFF" id="6">
      <p:sldLst>
        <p:sld r:id="rId31"/>
        <p:sld r:id="rId32"/>
      </p:sldLst>
    </p:custShow>
    <p:custShow name="REJECTED TAKEOFF" id="7">
      <p:sldLst>
        <p:sld r:id="rId28"/>
        <p:sld r:id="rId29"/>
        <p:sld r:id="rId30"/>
      </p:sldLst>
    </p:custShow>
    <p:custShow name="NON-PRECISION APPROACH" id="8">
      <p:sldLst>
        <p:sld r:id="rId53"/>
        <p:sld r:id="rId54"/>
        <p:sld r:id="rId55"/>
        <p:sld r:id="rId56"/>
        <p:sld r:id="rId57"/>
        <p:sld r:id="rId58"/>
      </p:sldLst>
    </p:custShow>
    <p:custShow name="WINDSHEAR TAKEOFFS" id="9">
      <p:sldLst>
        <p:sld r:id="rId33"/>
        <p:sld r:id="rId34"/>
      </p:sldLst>
    </p:custShow>
    <p:custShow name="ENVIRONMENTAL SYSTEMS" id="10">
      <p:sldLst>
        <p:sld r:id="rId84"/>
        <p:sld r:id="rId85"/>
        <p:sld r:id="rId86"/>
        <p:sld r:id="rId87"/>
      </p:sldLst>
    </p:custShow>
    <p:custShow name="ANTI-ICE SYSTEMS" id="11">
      <p:sldLst>
        <p:sld r:id="rId74"/>
        <p:sld r:id="rId75"/>
        <p:sld r:id="rId76"/>
        <p:sld r:id="rId77"/>
      </p:sldLst>
    </p:custShow>
    <p:custShow name="EMERGENCY DESCENT" id="12">
      <p:sldLst>
        <p:sld r:id="rId93"/>
        <p:sld r:id="rId94"/>
      </p:sldLst>
    </p:custShow>
    <p:custShow name="PRECISION APPROACH - OEI" id="13">
      <p:sldLst>
        <p:sld r:id="rId60"/>
        <p:sld r:id="rId61"/>
      </p:sldLst>
    </p:custShow>
    <p:custShow name="VISUAL APPROACH" id="14">
      <p:sldLst>
        <p:sld r:id="rId70"/>
        <p:sld r:id="rId71"/>
      </p:sldLst>
    </p:custShow>
    <p:custShow name="PRECISION APPROACH" id="15">
      <p:sldLst>
        <p:sld r:id="rId46"/>
        <p:sld r:id="rId47"/>
        <p:sld r:id="rId48"/>
      </p:sldLst>
    </p:custShow>
    <p:custShow name="FIRE DETECTION" id="16">
      <p:sldLst>
        <p:sld r:id="rId88"/>
        <p:sld r:id="rId89"/>
        <p:sld r:id="rId90"/>
      </p:sldLst>
    </p:custShow>
    <p:custShow name="STANDARD TAKEOFF" id="17">
      <p:sldLst>
        <p:sld r:id="rId22"/>
        <p:sld r:id="rId23"/>
        <p:sld r:id="rId24"/>
        <p:sld r:id="rId25"/>
        <p:sld r:id="rId26"/>
      </p:sldLst>
    </p:custShow>
    <p:custShow name="STALL RECOVERY: PARTIAL FLAPS" id="18">
      <p:sldLst>
        <p:sld r:id="rId40"/>
        <p:sld r:id="rId41"/>
      </p:sldLst>
    </p:custShow>
    <p:custShow name="STALL RECOVERY: LANDING" id="19">
      <p:sldLst>
        <p:sld r:id="rId42"/>
        <p:sld r:id="rId43"/>
      </p:sldLst>
    </p:custShow>
    <p:custShow name="NORMAL LANDING" id="20">
      <p:sldLst>
        <p:sld r:id="rId49"/>
        <p:sld r:id="rId50"/>
      </p:sldLst>
    </p:custShow>
    <p:custShow name="MISSED APPROACH" id="21">
      <p:sldLst>
        <p:sld r:id="rId51"/>
        <p:sld r:id="rId52"/>
      </p:sldLst>
    </p:custShow>
    <p:custShow name="ENGINE START - NORMAL" id="22">
      <p:sldLst>
        <p:sld r:id="rId19"/>
      </p:sldLst>
    </p:custShow>
    <p:custShow name="ENGINE START - ABNORMAL" id="23">
      <p:sldLst>
        <p:sld r:id="rId20"/>
      </p:sldLst>
    </p:custShow>
    <p:custShow name="TAXI OPERATIONS" id="24">
      <p:sldLst>
        <p:sld r:id="rId21"/>
      </p:sldLst>
    </p:custShow>
    <p:custShow name="STANDARD TAKEOFF BRIEFING" id="25">
      <p:sldLst>
        <p:sld r:id="rId22"/>
      </p:sldLst>
    </p:custShow>
    <p:custShow name="NORMAL CLIMB/TAKEOFF" id="26">
      <p:sldLst>
        <p:sld r:id="rId27"/>
      </p:sldLst>
    </p:custShow>
    <p:custShow name="TRIM &amp; PITCH" id="27">
      <p:sldLst>
        <p:sld r:id="rId35"/>
      </p:sldLst>
    </p:custShow>
    <p:custShow name="STEEP TURNS" id="28">
      <p:sldLst>
        <p:sld r:id="rId36"/>
      </p:sldLst>
    </p:custShow>
    <p:custShow name="STALL RECOVERY HIGH ALTITUDE" id="29">
      <p:sldLst>
        <p:sld r:id="rId44"/>
      </p:sldLst>
    </p:custShow>
    <p:custShow name="UNUSUAL ATTITUDE RCOVERY" id="30">
      <p:sldLst>
        <p:sld r:id="rId45"/>
      </p:sldLst>
    </p:custShow>
    <p:custShow name="ENGINE FAILURE - SHUTDOWN" id="31">
      <p:sldLst>
        <p:sld r:id="rId72"/>
      </p:sldLst>
    </p:custShow>
    <p:custShow name="NAVIGATION FAILURE" id="32">
      <p:sldLst>
        <p:sld r:id="rId73"/>
      </p:sldLst>
    </p:custShow>
    <p:custShow name="ELECTRICAL SYSTEM" id="33">
      <p:sldLst>
        <p:sld r:id="rId82"/>
      </p:sldLst>
    </p:custShow>
    <p:custShow name="HYDRAULIC SYSTEM" id="34">
      <p:sldLst>
        <p:sld r:id="rId83"/>
      </p:sldLst>
    </p:custShow>
    <p:custShow name="FLIGHT CONTROLS" id="35">
      <p:sldLst>
        <p:sld r:id="rId91"/>
      </p:sldLst>
    </p:custShow>
    <p:custShow name="RAPID DECOMPRESSION" id="36">
      <p:sldLst>
        <p:sld r:id="rId92"/>
      </p:sldLst>
    </p:custShow>
    <p:custShow name="IN-FLIGHT FIRE &amp; SMOKE" id="37">
      <p:sldLst>
        <p:sld r:id="rId95"/>
      </p:sldLst>
    </p:custShow>
    <p:custShow name="EMERGENCY EVACUATION" id="38">
      <p:sldLst>
        <p:sld r:id="rId96"/>
      </p:sldLst>
    </p:custShow>
    <p:custShow name="REJECTED LANDING" id="39">
      <p:sldLst>
        <p:sld r:id="rId59"/>
      </p:sldLst>
    </p:custShow>
    <p:custShow name="CIRCLING APPROACH" id="40">
      <p:sldLst>
        <p:sld r:id="rId63"/>
        <p:sld r:id="rId64"/>
      </p:sldLst>
    </p:custShow>
    <p:custShow name="NON-FLAP APPROACH" id="41">
      <p:sldLst>
        <p:sld r:id="rId65"/>
        <p:sld r:id="rId66"/>
        <p:sld r:id="rId67"/>
      </p:sldLst>
    </p:custShow>
    <p:custShow name="LANDING PITCH MISTRIM" id="42">
      <p:sldLst>
        <p:sld r:id="rId68"/>
      </p:sldLst>
    </p:custShow>
    <p:custShow name="WINDSHEAR LANDING" id="43">
      <p:sldLst>
        <p:sld r:id="rId69"/>
      </p:sldLst>
    </p:custShow>
    <p:custShow name="I-SESSION 1" id="44">
      <p:sldLst>
        <p:sld r:id="rId98"/>
      </p:sldLst>
    </p:custShow>
    <p:custShow name="I-SESSION 2" id="45">
      <p:sldLst>
        <p:sld r:id="rId99"/>
      </p:sldLst>
    </p:custShow>
    <p:custShow name="I-SESSION 3" id="46">
      <p:sldLst>
        <p:sld r:id="rId100"/>
      </p:sldLst>
    </p:custShow>
    <p:custShow name="I-SESSION 4" id="47">
      <p:sldLst>
        <p:sld r:id="rId101"/>
      </p:sldLst>
    </p:custShow>
    <p:custShow name="I-SESSION 5" id="48">
      <p:sldLst>
        <p:sld r:id="rId102"/>
      </p:sldLst>
    </p:custShow>
    <p:custShow name="I-SESSION 6" id="49">
      <p:sldLst>
        <p:sld r:id="rId103"/>
      </p:sldLst>
    </p:custShow>
    <p:custShow name="I-SESSION 7 LOST" id="50">
      <p:sldLst>
        <p:sld r:id="rId104"/>
      </p:sldLst>
    </p:custShow>
    <p:custShow name="R-SESSION 1" id="51">
      <p:sldLst>
        <p:sld r:id="rId105"/>
      </p:sldLst>
    </p:custShow>
    <p:custShow name="R-SESSION 2" id="52">
      <p:sldLst>
        <p:sld r:id="rId106"/>
      </p:sldLst>
    </p:custShow>
    <p:custShow name="R-SESSION 3" id="53">
      <p:sldLst>
        <p:sld r:id="rId107"/>
      </p:sldLst>
    </p:custShow>
    <p:custShow name="TRAINING PROGRAM OVERVIEW" id="54">
      <p:sldLst>
        <p:sld r:id="rId97"/>
      </p:sldLst>
    </p:custShow>
    <p:custShow name="STANDARD TAKEOFF PROCEDURE" id="55">
      <p:sldLst>
        <p:sld r:id="rId23"/>
        <p:sld r:id="rId24"/>
        <p:sld r:id="rId25"/>
        <p:sld r:id="rId26"/>
      </p:sldLst>
    </p:custShow>
    <p:custShow name="MISSED APPROACH PP FAIL" id="56">
      <p:sldLst>
        <p:sld r:id="rId62"/>
      </p:sldLst>
    </p:custShow>
  </p:custShowLst>
  <p:defaultTextStyle>
    <a:defPPr>
      <a:defRPr lang="en-US"/>
    </a:defPPr>
    <a:lvl1pPr algn="l"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521415D9-36F7-43E2-AB2F-B90AF26B5E84}">
      <p14:sectionLst xmlns:p14="http://schemas.microsoft.com/office/powerpoint/2010/main">
        <p14:section name="Title Page" id="{89C00F37-993F-460D-9EE9-3773607011E7}">
          <p14:sldIdLst>
            <p14:sldId id="984"/>
          </p14:sldIdLst>
        </p14:section>
        <p14:section name="Menus" id="{0A88F165-B522-461B-8379-1D5C1FBA004F}">
          <p14:sldIdLst>
            <p14:sldId id="259"/>
            <p14:sldId id="1164"/>
            <p14:sldId id="1079"/>
            <p14:sldId id="1080"/>
            <p14:sldId id="1081"/>
            <p14:sldId id="1082"/>
          </p14:sldIdLst>
        </p14:section>
        <p14:section name="Simulator Safety" id="{C8CBDF84-DF0E-4336-B833-C15690DED257}">
          <p14:sldIdLst>
            <p14:sldId id="312"/>
            <p14:sldId id="970"/>
            <p14:sldId id="967"/>
            <p14:sldId id="315"/>
            <p14:sldId id="969"/>
          </p14:sldIdLst>
        </p14:section>
        <p14:section name="Ground Operations" id="{5EF1C53E-EF0C-4C9E-9A62-18AA7CC1E461}">
          <p14:sldIdLst>
            <p14:sldId id="1084"/>
            <p14:sldId id="1085"/>
            <p14:sldId id="1086"/>
          </p14:sldIdLst>
        </p14:section>
        <p14:section name="Takeoffs" id="{340F0649-A432-45A5-89B4-47966F80F85B}">
          <p14:sldIdLst>
            <p14:sldId id="1087"/>
            <p14:sldId id="1088"/>
            <p14:sldId id="1089"/>
            <p14:sldId id="1090"/>
            <p14:sldId id="1091"/>
            <p14:sldId id="1092"/>
            <p14:sldId id="1093"/>
            <p14:sldId id="1094"/>
            <p14:sldId id="1095"/>
            <p14:sldId id="1096"/>
            <p14:sldId id="1097"/>
            <p14:sldId id="1098"/>
            <p14:sldId id="1099"/>
          </p14:sldIdLst>
        </p14:section>
        <p14:section name="Maneuvers" id="{D7F3EB75-65FD-4DB1-A0B3-383EB8A4DA8E}">
          <p14:sldIdLst>
            <p14:sldId id="1100"/>
            <p14:sldId id="1101"/>
            <p14:sldId id="1102"/>
            <p14:sldId id="1103"/>
            <p14:sldId id="1104"/>
            <p14:sldId id="1105"/>
            <p14:sldId id="1106"/>
            <p14:sldId id="1107"/>
            <p14:sldId id="1108"/>
            <p14:sldId id="1109"/>
            <p14:sldId id="1110"/>
          </p14:sldIdLst>
        </p14:section>
        <p14:section name="Approaches &amp; Landings" id="{AF6E502D-243A-4211-B579-BB0ED1967ACE}">
          <p14:sldIdLst>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Lst>
        </p14:section>
        <p14:section name="Systems" id="{C717C4DD-81C9-44DA-B4B3-45D04AD72217}">
          <p14:sldIdLst>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Lst>
        </p14:section>
        <p14:section name="Session Overview" id="{284B3E73-2EA2-4D89-BD9F-D619F18AED3F}">
          <p14:sldIdLst>
            <p14:sldId id="726"/>
          </p14:sldIdLst>
        </p14:section>
        <p14:section name="Lesson Plans - Initial" id="{4E86EA34-CF12-4AB3-B219-B74D5161EEF6}">
          <p14:sldIdLst>
            <p14:sldId id="730"/>
            <p14:sldId id="731"/>
            <p14:sldId id="732"/>
            <p14:sldId id="733"/>
            <p14:sldId id="734"/>
            <p14:sldId id="818"/>
            <p14:sldId id="1083"/>
          </p14:sldIdLst>
        </p14:section>
        <p14:section name="Lesson Plans - Recurrent" id="{49B27A20-ED41-4F62-85BB-08A18945E78B}">
          <p14:sldIdLst>
            <p14:sldId id="990"/>
            <p14:sldId id="1016"/>
            <p14:sldId id="739"/>
          </p14:sldIdLst>
        </p14:section>
        <p14:section name="Profiles &amp; Maneuvers" id="{5991243D-CA98-47CF-9926-A735DBD65AF9}">
          <p14:sldIdLst>
            <p14:sldId id="1049"/>
          </p14:sldIdLst>
        </p14:section>
        <p14:section name="OLD Astra Initial &amp; Recurrent Links" id="{BA649648-6E73-4967-8890-50F973321487}">
          <p14:sldIdLst>
            <p14:sldId id="1162"/>
            <p14:sldId id="116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E"/>
    <a:srgbClr val="00256D"/>
    <a:srgbClr val="002D7E"/>
    <a:srgbClr val="002062"/>
    <a:srgbClr val="B1B1B1"/>
    <a:srgbClr val="205392"/>
    <a:srgbClr val="7E7F81"/>
    <a:srgbClr val="88888A"/>
    <a:srgbClr val="FF99CC"/>
    <a:srgbClr val="184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88987" autoAdjust="0"/>
  </p:normalViewPr>
  <p:slideViewPr>
    <p:cSldViewPr snapToGrid="0">
      <p:cViewPr varScale="1">
        <p:scale>
          <a:sx n="161" d="100"/>
          <a:sy n="161" d="100"/>
        </p:scale>
        <p:origin x="224" y="25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04" y="90"/>
      </p:cViewPr>
      <p:guideLst>
        <p:guide orient="horz" pos="2927"/>
        <p:guide pos="2208"/>
      </p:guideLst>
    </p:cSldViewPr>
  </p:notes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1"/>
            <a:ext cx="3037840" cy="465221"/>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en-US" dirty="0"/>
          </a:p>
        </p:txBody>
      </p:sp>
      <p:sp>
        <p:nvSpPr>
          <p:cNvPr id="284675" name="Rectangle 3"/>
          <p:cNvSpPr>
            <a:spLocks noGrp="1" noChangeArrowheads="1"/>
          </p:cNvSpPr>
          <p:nvPr>
            <p:ph type="dt" sz="quarter" idx="1"/>
          </p:nvPr>
        </p:nvSpPr>
        <p:spPr bwMode="auto">
          <a:xfrm>
            <a:off x="3972560" y="1"/>
            <a:ext cx="3037840" cy="465221"/>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lgn="r">
              <a:defRPr sz="1200">
                <a:effectLst>
                  <a:outerShdw blurRad="38100" dist="38100" dir="2700000" algn="tl">
                    <a:srgbClr val="C0C0C0"/>
                  </a:outerShdw>
                </a:effectLst>
              </a:defRPr>
            </a:lvl1pPr>
          </a:lstStyle>
          <a:p>
            <a:pPr>
              <a:defRPr/>
            </a:pPr>
            <a:endParaRPr lang="en-US" dirty="0"/>
          </a:p>
        </p:txBody>
      </p:sp>
      <p:sp>
        <p:nvSpPr>
          <p:cNvPr id="284676" name="Rectangle 4"/>
          <p:cNvSpPr>
            <a:spLocks noGrp="1" noChangeArrowheads="1"/>
          </p:cNvSpPr>
          <p:nvPr>
            <p:ph type="ftr" sz="quarter" idx="2"/>
          </p:nvPr>
        </p:nvSpPr>
        <p:spPr bwMode="auto">
          <a:xfrm>
            <a:off x="0" y="8831179"/>
            <a:ext cx="3037840" cy="465221"/>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defRPr sz="1200">
                <a:effectLst>
                  <a:outerShdw blurRad="38100" dist="38100" dir="2700000" algn="tl">
                    <a:srgbClr val="C0C0C0"/>
                  </a:outerShdw>
                </a:effectLst>
              </a:defRPr>
            </a:lvl1pPr>
          </a:lstStyle>
          <a:p>
            <a:pPr>
              <a:defRPr/>
            </a:pPr>
            <a:endParaRPr lang="en-US" dirty="0"/>
          </a:p>
        </p:txBody>
      </p:sp>
      <p:sp>
        <p:nvSpPr>
          <p:cNvPr id="284677" name="Rectangle 5"/>
          <p:cNvSpPr>
            <a:spLocks noGrp="1" noChangeArrowheads="1"/>
          </p:cNvSpPr>
          <p:nvPr>
            <p:ph type="sldNum" sz="quarter" idx="3"/>
          </p:nvPr>
        </p:nvSpPr>
        <p:spPr bwMode="auto">
          <a:xfrm>
            <a:off x="3972560" y="8831179"/>
            <a:ext cx="3037840" cy="465221"/>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lgn="r">
              <a:defRPr sz="1200">
                <a:effectLst>
                  <a:outerShdw blurRad="38100" dist="38100" dir="2700000" algn="tl">
                    <a:srgbClr val="C0C0C0"/>
                  </a:outerShdw>
                </a:effectLst>
              </a:defRPr>
            </a:lvl1pPr>
          </a:lstStyle>
          <a:p>
            <a:pPr>
              <a:defRPr/>
            </a:pPr>
            <a:fld id="{1CFD0BEC-FA86-4757-8071-C118164422CA}" type="slidenum">
              <a:rPr lang="en-US"/>
              <a:pPr>
                <a:defRPr/>
              </a:pPr>
              <a:t>‹#›</a:t>
            </a:fld>
            <a:endParaRPr lang="en-US" dirty="0"/>
          </a:p>
        </p:txBody>
      </p:sp>
    </p:spTree>
    <p:extLst>
      <p:ext uri="{BB962C8B-B14F-4D97-AF65-F5344CB8AC3E}">
        <p14:creationId xmlns:p14="http://schemas.microsoft.com/office/powerpoint/2010/main" val="363507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92" name="Rectangle 4"/>
          <p:cNvSpPr>
            <a:spLocks noGrp="1" noRot="1" noChangeAspect="1" noChangeArrowheads="1" noTextEdit="1"/>
          </p:cNvSpPr>
          <p:nvPr>
            <p:ph type="sldImg" idx="2"/>
          </p:nvPr>
        </p:nvSpPr>
        <p:spPr bwMode="auto">
          <a:xfrm>
            <a:off x="407988" y="698500"/>
            <a:ext cx="6196012" cy="3484563"/>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371617" y="4416391"/>
            <a:ext cx="6268790" cy="4561573"/>
          </a:xfrm>
          <a:prstGeom prst="rect">
            <a:avLst/>
          </a:prstGeom>
          <a:noFill/>
          <a:ln w="9525">
            <a:noFill/>
            <a:miter lim="800000"/>
            <a:headEnd/>
            <a:tailEnd/>
          </a:ln>
          <a:effectLst/>
        </p:spPr>
        <p:txBody>
          <a:bodyPr vert="horz" wrap="square" lIns="92853" tIns="46428" rIns="92853" bIns="46428" numCol="2" anchor="t" anchorCtr="0" compatLnSpc="1">
            <a:prstTxWarp prst="textNoShape">
              <a:avLst/>
            </a:prstTxWarp>
          </a:bodyPr>
          <a:lstStyle/>
          <a:p>
            <a:r>
              <a:rPr lang="en-US" sz="1200" b="1" u="sng" dirty="0">
                <a:latin typeface="Arial" panose="020B0604020202020204" pitchFamily="34" charset="0"/>
                <a:cs typeface="Arial" panose="020B0604020202020204" pitchFamily="34" charset="0"/>
              </a:rPr>
              <a:t>Slide</a:t>
            </a:r>
            <a:r>
              <a:rPr lang="en-US" sz="1200" b="1" u="sng" baseline="0" dirty="0">
                <a:latin typeface="Arial" panose="020B0604020202020204" pitchFamily="34" charset="0"/>
                <a:cs typeface="Arial" panose="020B0604020202020204" pitchFamily="34" charset="0"/>
              </a:rPr>
              <a:t> Title:</a:t>
            </a:r>
          </a:p>
          <a:p>
            <a:endParaRPr lang="en-US" sz="1200" b="1" u="sng" baseline="0" dirty="0">
              <a:latin typeface="Arial" panose="020B0604020202020204" pitchFamily="34" charset="0"/>
              <a:cs typeface="Arial" panose="020B0604020202020204" pitchFamily="34" charset="0"/>
            </a:endParaRPr>
          </a:p>
          <a:p>
            <a:r>
              <a:rPr lang="en-US" sz="1200" b="1" u="sng" baseline="0" dirty="0">
                <a:latin typeface="Arial" panose="020B0604020202020204" pitchFamily="34" charset="0"/>
                <a:cs typeface="Arial" panose="020B0604020202020204" pitchFamily="34" charset="0"/>
              </a:rPr>
              <a:t>Instructor Actions:</a:t>
            </a:r>
          </a:p>
          <a:p>
            <a:endParaRPr lang="en-US" sz="1200" b="1" u="sng" baseline="0" dirty="0">
              <a:latin typeface="Arial" panose="020B0604020202020204" pitchFamily="34" charset="0"/>
              <a:cs typeface="Arial" panose="020B0604020202020204" pitchFamily="34" charset="0"/>
            </a:endParaRPr>
          </a:p>
          <a:p>
            <a:r>
              <a:rPr lang="en-US" sz="1200" b="1" u="sng" baseline="0" dirty="0">
                <a:latin typeface="Arial" panose="020B0604020202020204" pitchFamily="34" charset="0"/>
                <a:cs typeface="Arial" panose="020B0604020202020204" pitchFamily="34" charset="0"/>
              </a:rPr>
              <a:t>Content:</a:t>
            </a:r>
          </a:p>
          <a:p>
            <a:endParaRPr lang="en-US" sz="1200" b="1" u="sng" baseline="0" dirty="0">
              <a:latin typeface="Arial" panose="020B0604020202020204" pitchFamily="34" charset="0"/>
              <a:cs typeface="Arial" panose="020B0604020202020204" pitchFamily="34" charset="0"/>
            </a:endParaRPr>
          </a:p>
          <a:p>
            <a:r>
              <a:rPr lang="en-US" sz="1200" b="1" u="sng" baseline="0" dirty="0">
                <a:latin typeface="Arial" panose="020B0604020202020204" pitchFamily="34" charset="0"/>
                <a:cs typeface="Arial" panose="020B0604020202020204" pitchFamily="34" charset="0"/>
              </a:rPr>
              <a:t>References:</a:t>
            </a:r>
          </a:p>
          <a:p>
            <a:endParaRPr lang="en-US" sz="1200" b="1" u="sng" baseline="0" dirty="0">
              <a:latin typeface="Arial" panose="020B0604020202020204" pitchFamily="34" charset="0"/>
              <a:cs typeface="Arial" panose="020B0604020202020204" pitchFamily="34" charset="0"/>
            </a:endParaRPr>
          </a:p>
          <a:p>
            <a:r>
              <a:rPr lang="en-US" sz="1200" b="1" u="sng" baseline="0" dirty="0">
                <a:latin typeface="Arial" panose="020B0604020202020204" pitchFamily="34" charset="0"/>
                <a:cs typeface="Arial" panose="020B0604020202020204" pitchFamily="34" charset="0"/>
              </a:rPr>
              <a:t>Malfunctions:</a:t>
            </a:r>
          </a:p>
          <a:p>
            <a:endParaRPr lang="en-US" sz="1200" b="1" u="sng" baseline="0" dirty="0">
              <a:latin typeface="Arial" panose="020B0604020202020204" pitchFamily="34" charset="0"/>
              <a:cs typeface="Arial" panose="020B0604020202020204" pitchFamily="34" charset="0"/>
            </a:endParaRPr>
          </a:p>
          <a:p>
            <a:r>
              <a:rPr lang="en-US" sz="1200" b="1" u="sng" baseline="0" dirty="0">
                <a:latin typeface="Arial" panose="020B0604020202020204" pitchFamily="34" charset="0"/>
                <a:cs typeface="Arial" panose="020B0604020202020204" pitchFamily="34" charset="0"/>
              </a:rPr>
              <a:t>Simulation State:</a:t>
            </a:r>
            <a:endParaRPr lang="en-US" sz="1200" b="1" u="sng" dirty="0">
              <a:latin typeface="Arial" panose="020B0604020202020204" pitchFamily="34" charset="0"/>
              <a:cs typeface="Arial" panose="020B0604020202020204" pitchFamily="34" charset="0"/>
            </a:endParaRPr>
          </a:p>
        </p:txBody>
      </p:sp>
      <p:sp>
        <p:nvSpPr>
          <p:cNvPr id="9" name="Rectangle 14"/>
          <p:cNvSpPr>
            <a:spLocks noChangeArrowheads="1"/>
          </p:cNvSpPr>
          <p:nvPr/>
        </p:nvSpPr>
        <p:spPr bwMode="auto">
          <a:xfrm>
            <a:off x="2458401" y="37978"/>
            <a:ext cx="4495455" cy="434100"/>
          </a:xfrm>
          <a:prstGeom prst="rect">
            <a:avLst/>
          </a:prstGeom>
          <a:noFill/>
          <a:ln w="9525">
            <a:noFill/>
            <a:miter lim="800000"/>
            <a:headEnd/>
            <a:tailEnd/>
          </a:ln>
          <a:effectLst/>
        </p:spPr>
        <p:txBody>
          <a:bodyPr wrap="square" lIns="94621" tIns="47311" rIns="94621" bIns="47311">
            <a:spAutoFit/>
          </a:bodyPr>
          <a:lstStyle/>
          <a:p>
            <a:pPr algn="r">
              <a:tabLst>
                <a:tab pos="2838648" algn="ctr"/>
                <a:tab pos="5677297" algn="r"/>
              </a:tabLst>
              <a:defRPr/>
            </a:pPr>
            <a:r>
              <a:rPr lang="en-US" sz="1100" b="1" i="1" dirty="0">
                <a:latin typeface="Arial" pitchFamily="34" charset="0"/>
                <a:cs typeface="Arial" pitchFamily="34" charset="0"/>
              </a:rPr>
              <a:t>ASTRA Simulator Briefing Presentation</a:t>
            </a:r>
          </a:p>
          <a:p>
            <a:pPr algn="r">
              <a:tabLst>
                <a:tab pos="2838648" algn="ctr"/>
                <a:tab pos="5677297" algn="r"/>
              </a:tabLst>
              <a:defRPr/>
            </a:pPr>
            <a:r>
              <a:rPr lang="en-US" sz="1100" b="1" i="1" dirty="0">
                <a:latin typeface="Arial" pitchFamily="34" charset="0"/>
                <a:cs typeface="Arial" pitchFamily="34" charset="0"/>
              </a:rPr>
              <a:t>Initial</a:t>
            </a:r>
            <a:r>
              <a:rPr lang="en-US" sz="1100" b="1" i="1" baseline="0" dirty="0">
                <a:latin typeface="Arial" pitchFamily="34" charset="0"/>
                <a:cs typeface="Arial" pitchFamily="34" charset="0"/>
              </a:rPr>
              <a:t> and Recurrent</a:t>
            </a:r>
            <a:endParaRPr lang="en-US" sz="1100" b="1" i="1" dirty="0">
              <a:latin typeface="Arial" pitchFamily="34" charset="0"/>
              <a:cs typeface="Arial" pitchFamily="34" charset="0"/>
            </a:endParaRPr>
          </a:p>
        </p:txBody>
      </p:sp>
      <p:pic>
        <p:nvPicPr>
          <p:cNvPr id="10" name="Picture 13" descr="logo2"/>
          <p:cNvPicPr>
            <a:picLocks noChangeAspect="1" noChangeArrowheads="1"/>
          </p:cNvPicPr>
          <p:nvPr/>
        </p:nvPicPr>
        <p:blipFill>
          <a:blip r:embed="rId2"/>
          <a:srcRect/>
          <a:stretch>
            <a:fillRect/>
          </a:stretch>
        </p:blipFill>
        <p:spPr bwMode="auto">
          <a:xfrm>
            <a:off x="265414" y="17941"/>
            <a:ext cx="1791547" cy="494177"/>
          </a:xfrm>
          <a:prstGeom prst="rect">
            <a:avLst/>
          </a:prstGeom>
          <a:noFill/>
          <a:ln w="9525">
            <a:noFill/>
            <a:miter lim="800000"/>
            <a:headEnd/>
            <a:tailEnd/>
          </a:ln>
        </p:spPr>
      </p:pic>
      <p:sp>
        <p:nvSpPr>
          <p:cNvPr id="11" name="Rectangle 17"/>
          <p:cNvSpPr>
            <a:spLocks noChangeArrowheads="1"/>
          </p:cNvSpPr>
          <p:nvPr/>
        </p:nvSpPr>
        <p:spPr bwMode="auto">
          <a:xfrm>
            <a:off x="934720" y="8977965"/>
            <a:ext cx="4527116" cy="281828"/>
          </a:xfrm>
          <a:prstGeom prst="rect">
            <a:avLst/>
          </a:prstGeom>
          <a:noFill/>
          <a:ln w="9525">
            <a:noFill/>
            <a:miter lim="800000"/>
            <a:headEnd/>
            <a:tailEnd/>
          </a:ln>
          <a:effectLst/>
        </p:spPr>
        <p:txBody>
          <a:bodyPr lIns="94621" tIns="47311" rIns="94621" bIns="47311" anchor="ctr"/>
          <a:lstStyle/>
          <a:p>
            <a:pPr algn="l">
              <a:defRPr/>
            </a:pPr>
            <a:r>
              <a:rPr lang="en-US" sz="700" dirty="0">
                <a:latin typeface="Arial" pitchFamily="34" charset="0"/>
                <a:cs typeface="Arial" pitchFamily="34" charset="0"/>
              </a:rPr>
              <a:t>© Copyright 2018 FlightSafety International, Inc.  Unauthorized reproduction or distribution is prohibited.</a:t>
            </a:r>
          </a:p>
        </p:txBody>
      </p:sp>
      <p:sp>
        <p:nvSpPr>
          <p:cNvPr id="12" name="Line 15"/>
          <p:cNvSpPr>
            <a:spLocks noChangeShapeType="1"/>
          </p:cNvSpPr>
          <p:nvPr/>
        </p:nvSpPr>
        <p:spPr bwMode="auto">
          <a:xfrm>
            <a:off x="238873" y="521903"/>
            <a:ext cx="6608817" cy="0"/>
          </a:xfrm>
          <a:prstGeom prst="line">
            <a:avLst/>
          </a:prstGeom>
          <a:noFill/>
          <a:ln w="19050">
            <a:solidFill>
              <a:schemeClr val="tx1"/>
            </a:solidFill>
            <a:round/>
            <a:headEnd/>
            <a:tailEnd/>
          </a:ln>
          <a:effectLst/>
        </p:spPr>
        <p:txBody>
          <a:bodyPr lIns="94621" tIns="47311" rIns="94621" bIns="47311" anchor="ctr"/>
          <a:lstStyle/>
          <a:p>
            <a:pPr>
              <a:defRPr/>
            </a:pPr>
            <a:endParaRPr lang="en-US" dirty="0">
              <a:latin typeface="Arial" pitchFamily="34" charset="0"/>
              <a:cs typeface="Arial" pitchFamily="34" charset="0"/>
            </a:endParaRPr>
          </a:p>
        </p:txBody>
      </p:sp>
      <p:sp>
        <p:nvSpPr>
          <p:cNvPr id="3" name="Slide Number Placeholder 2"/>
          <p:cNvSpPr>
            <a:spLocks noGrp="1"/>
          </p:cNvSpPr>
          <p:nvPr>
            <p:ph type="sldNum" sz="quarter" idx="5"/>
          </p:nvPr>
        </p:nvSpPr>
        <p:spPr>
          <a:xfrm>
            <a:off x="5922219" y="8977964"/>
            <a:ext cx="1086559" cy="318436"/>
          </a:xfrm>
          <a:prstGeom prst="rect">
            <a:avLst/>
          </a:prstGeom>
        </p:spPr>
        <p:txBody>
          <a:bodyPr vert="horz" lIns="92857" tIns="46429" rIns="92857" bIns="46429" rtlCol="0" anchor="b"/>
          <a:lstStyle>
            <a:lvl1pPr algn="r">
              <a:defRPr sz="1200"/>
            </a:lvl1pPr>
          </a:lstStyle>
          <a:p>
            <a:fld id="{ECE3EA4C-7678-4202-BB97-E8A2C640924A}" type="slidenum">
              <a:rPr lang="en-US" smtClean="0"/>
              <a:t>‹#›</a:t>
            </a:fld>
            <a:endParaRPr lang="en-US" dirty="0"/>
          </a:p>
        </p:txBody>
      </p:sp>
    </p:spTree>
    <p:extLst>
      <p:ext uri="{BB962C8B-B14F-4D97-AF65-F5344CB8AC3E}">
        <p14:creationId xmlns:p14="http://schemas.microsoft.com/office/powerpoint/2010/main" val="28484189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1</a:t>
            </a:fld>
            <a:endParaRPr lang="en-US" dirty="0"/>
          </a:p>
        </p:txBody>
      </p:sp>
    </p:spTree>
    <p:extLst>
      <p:ext uri="{BB962C8B-B14F-4D97-AF65-F5344CB8AC3E}">
        <p14:creationId xmlns:p14="http://schemas.microsoft.com/office/powerpoint/2010/main" val="341967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10</a:t>
            </a:fld>
            <a:endParaRPr lang="en-US" dirty="0"/>
          </a:p>
        </p:txBody>
      </p:sp>
    </p:spTree>
    <p:extLst>
      <p:ext uri="{BB962C8B-B14F-4D97-AF65-F5344CB8AC3E}">
        <p14:creationId xmlns:p14="http://schemas.microsoft.com/office/powerpoint/2010/main" val="24533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11</a:t>
            </a:fld>
            <a:endParaRPr lang="en-US" dirty="0"/>
          </a:p>
        </p:txBody>
      </p:sp>
    </p:spTree>
    <p:extLst>
      <p:ext uri="{BB962C8B-B14F-4D97-AF65-F5344CB8AC3E}">
        <p14:creationId xmlns:p14="http://schemas.microsoft.com/office/powerpoint/2010/main" val="163586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12</a:t>
            </a:fld>
            <a:endParaRPr lang="en-US" dirty="0"/>
          </a:p>
        </p:txBody>
      </p:sp>
    </p:spTree>
    <p:extLst>
      <p:ext uri="{BB962C8B-B14F-4D97-AF65-F5344CB8AC3E}">
        <p14:creationId xmlns:p14="http://schemas.microsoft.com/office/powerpoint/2010/main" val="426473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xfrm>
            <a:off x="3972560" y="8831179"/>
            <a:ext cx="3037840" cy="465221"/>
          </a:xfrm>
          <a:prstGeom prst="rect">
            <a:avLst/>
          </a:prstGeom>
          <a:noFill/>
        </p:spPr>
        <p:txBody>
          <a:bodyPr/>
          <a:lstStyle/>
          <a:p>
            <a:fld id="{B2DC30E1-7D66-4028-9F20-80D58A07357C}" type="slidenum">
              <a:rPr lang="en-US" smtClean="0"/>
              <a:pPr/>
              <a:t>91</a:t>
            </a:fld>
            <a:endParaRPr lang="en-US" dirty="0"/>
          </a:p>
        </p:txBody>
      </p:sp>
      <p:sp>
        <p:nvSpPr>
          <p:cNvPr id="307203" name="Rectangle 2"/>
          <p:cNvSpPr>
            <a:spLocks noGrp="1" noRot="1" noChangeAspect="1" noChangeArrowheads="1" noTextEdit="1"/>
          </p:cNvSpPr>
          <p:nvPr>
            <p:ph type="sldImg"/>
          </p:nvPr>
        </p:nvSpPr>
        <p:spPr>
          <a:xfrm>
            <a:off x="1568450" y="555625"/>
            <a:ext cx="3717925" cy="2090738"/>
          </a:xfrm>
          <a:ln/>
        </p:spPr>
      </p:sp>
      <p:sp>
        <p:nvSpPr>
          <p:cNvPr id="307204"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ORGANIZATION</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154381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xfrm>
            <a:off x="3972560" y="8831179"/>
            <a:ext cx="3037840" cy="465221"/>
          </a:xfrm>
          <a:prstGeom prst="rect">
            <a:avLst/>
          </a:prstGeom>
          <a:noFill/>
        </p:spPr>
        <p:txBody>
          <a:bodyPr/>
          <a:lstStyle/>
          <a:p>
            <a:fld id="{081F9635-6ABA-4B99-B784-4644CCB220F2}" type="slidenum">
              <a:rPr lang="en-US" smtClean="0"/>
              <a:pPr/>
              <a:t>92</a:t>
            </a:fld>
            <a:endParaRPr lang="en-US" dirty="0"/>
          </a:p>
        </p:txBody>
      </p:sp>
      <p:sp>
        <p:nvSpPr>
          <p:cNvPr id="310275" name="Rectangle 2"/>
          <p:cNvSpPr>
            <a:spLocks noGrp="1" noRot="1" noChangeAspect="1" noChangeArrowheads="1" noTextEdit="1"/>
          </p:cNvSpPr>
          <p:nvPr>
            <p:ph type="sldImg"/>
          </p:nvPr>
        </p:nvSpPr>
        <p:spPr>
          <a:xfrm>
            <a:off x="1568450" y="555625"/>
            <a:ext cx="3717925" cy="2090738"/>
          </a:xfrm>
          <a:ln/>
        </p:spPr>
      </p:sp>
      <p:sp>
        <p:nvSpPr>
          <p:cNvPr id="310276"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2743816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xfrm>
            <a:off x="3972560" y="8831179"/>
            <a:ext cx="3037840" cy="465221"/>
          </a:xfrm>
          <a:prstGeom prst="rect">
            <a:avLst/>
          </a:prstGeom>
          <a:noFill/>
        </p:spPr>
        <p:txBody>
          <a:bodyPr/>
          <a:lstStyle/>
          <a:p>
            <a:fld id="{F6F357B8-D3DB-4756-A36F-FFFE8227B003}" type="slidenum">
              <a:rPr lang="en-US" smtClean="0"/>
              <a:pPr/>
              <a:t>93</a:t>
            </a:fld>
            <a:endParaRPr lang="en-US" dirty="0"/>
          </a:p>
        </p:txBody>
      </p:sp>
      <p:sp>
        <p:nvSpPr>
          <p:cNvPr id="311299" name="Rectangle 2"/>
          <p:cNvSpPr>
            <a:spLocks noGrp="1" noRot="1" noChangeAspect="1" noChangeArrowheads="1" noTextEdit="1"/>
          </p:cNvSpPr>
          <p:nvPr>
            <p:ph type="sldImg"/>
          </p:nvPr>
        </p:nvSpPr>
        <p:spPr>
          <a:xfrm>
            <a:off x="1568450" y="555625"/>
            <a:ext cx="3717925" cy="2090738"/>
          </a:xfrm>
          <a:ln/>
        </p:spPr>
      </p:sp>
      <p:sp>
        <p:nvSpPr>
          <p:cNvPr id="311300"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187627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xfrm>
            <a:off x="3972560" y="8831179"/>
            <a:ext cx="3037840" cy="465221"/>
          </a:xfrm>
          <a:prstGeom prst="rect">
            <a:avLst/>
          </a:prstGeom>
          <a:noFill/>
        </p:spPr>
        <p:txBody>
          <a:bodyPr/>
          <a:lstStyle/>
          <a:p>
            <a:fld id="{7F530D4C-0A63-4F2F-9232-AC05DB01CF10}" type="slidenum">
              <a:rPr lang="en-US" smtClean="0"/>
              <a:pPr/>
              <a:t>94</a:t>
            </a:fld>
            <a:endParaRPr lang="en-US" dirty="0"/>
          </a:p>
        </p:txBody>
      </p:sp>
      <p:sp>
        <p:nvSpPr>
          <p:cNvPr id="312323" name="Rectangle 2"/>
          <p:cNvSpPr>
            <a:spLocks noGrp="1" noRot="1" noChangeAspect="1" noChangeArrowheads="1" noTextEdit="1"/>
          </p:cNvSpPr>
          <p:nvPr>
            <p:ph type="sldImg"/>
          </p:nvPr>
        </p:nvSpPr>
        <p:spPr>
          <a:xfrm>
            <a:off x="1568450" y="555625"/>
            <a:ext cx="3717925" cy="2090738"/>
          </a:xfrm>
          <a:ln/>
        </p:spPr>
      </p:sp>
      <p:sp>
        <p:nvSpPr>
          <p:cNvPr id="312324"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75982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xfrm>
            <a:off x="3972560" y="8831179"/>
            <a:ext cx="3037840" cy="465221"/>
          </a:xfrm>
          <a:prstGeom prst="rect">
            <a:avLst/>
          </a:prstGeom>
          <a:noFill/>
        </p:spPr>
        <p:txBody>
          <a:bodyPr/>
          <a:lstStyle/>
          <a:p>
            <a:fld id="{146705D5-F6DD-4977-B78C-0010AB5E1D90}" type="slidenum">
              <a:rPr lang="en-US" smtClean="0"/>
              <a:pPr/>
              <a:t>95</a:t>
            </a:fld>
            <a:endParaRPr lang="en-US" dirty="0"/>
          </a:p>
        </p:txBody>
      </p:sp>
      <p:sp>
        <p:nvSpPr>
          <p:cNvPr id="313347" name="Rectangle 2"/>
          <p:cNvSpPr>
            <a:spLocks noGrp="1" noRot="1" noChangeAspect="1" noChangeArrowheads="1" noTextEdit="1"/>
          </p:cNvSpPr>
          <p:nvPr>
            <p:ph type="sldImg"/>
          </p:nvPr>
        </p:nvSpPr>
        <p:spPr>
          <a:xfrm>
            <a:off x="1568450" y="555625"/>
            <a:ext cx="3717925" cy="2090738"/>
          </a:xfrm>
          <a:ln/>
        </p:spPr>
      </p:sp>
      <p:sp>
        <p:nvSpPr>
          <p:cNvPr id="313348"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287428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xfrm>
            <a:off x="3972560" y="8831179"/>
            <a:ext cx="3037840" cy="465221"/>
          </a:xfrm>
          <a:prstGeom prst="rect">
            <a:avLst/>
          </a:prstGeom>
          <a:noFill/>
        </p:spPr>
        <p:txBody>
          <a:bodyPr/>
          <a:lstStyle/>
          <a:p>
            <a:fld id="{DCFD4C7F-4C23-43B3-AF1A-C84628725E78}" type="slidenum">
              <a:rPr lang="en-US" smtClean="0"/>
              <a:pPr/>
              <a:t>96</a:t>
            </a:fld>
            <a:endParaRPr lang="en-US" dirty="0"/>
          </a:p>
        </p:txBody>
      </p:sp>
      <p:sp>
        <p:nvSpPr>
          <p:cNvPr id="314371" name="Rectangle 2"/>
          <p:cNvSpPr>
            <a:spLocks noGrp="1" noRot="1" noChangeAspect="1" noChangeArrowheads="1" noTextEdit="1"/>
          </p:cNvSpPr>
          <p:nvPr>
            <p:ph type="sldImg"/>
          </p:nvPr>
        </p:nvSpPr>
        <p:spPr>
          <a:xfrm>
            <a:off x="1568450" y="555625"/>
            <a:ext cx="3717925" cy="2090738"/>
          </a:xfrm>
          <a:ln/>
        </p:spPr>
      </p:sp>
      <p:sp>
        <p:nvSpPr>
          <p:cNvPr id="314372"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3943081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xfrm>
            <a:off x="3972560" y="8831179"/>
            <a:ext cx="3037840" cy="465221"/>
          </a:xfrm>
          <a:prstGeom prst="rect">
            <a:avLst/>
          </a:prstGeom>
          <a:noFill/>
        </p:spPr>
        <p:txBody>
          <a:bodyPr/>
          <a:lstStyle/>
          <a:p>
            <a:fld id="{DCFD4C7F-4C23-43B3-AF1A-C84628725E78}" type="slidenum">
              <a:rPr lang="en-US" smtClean="0"/>
              <a:pPr/>
              <a:t>97</a:t>
            </a:fld>
            <a:endParaRPr lang="en-US" dirty="0"/>
          </a:p>
        </p:txBody>
      </p:sp>
      <p:sp>
        <p:nvSpPr>
          <p:cNvPr id="314371" name="Rectangle 2"/>
          <p:cNvSpPr>
            <a:spLocks noGrp="1" noRot="1" noChangeAspect="1" noChangeArrowheads="1" noTextEdit="1"/>
          </p:cNvSpPr>
          <p:nvPr>
            <p:ph type="sldImg"/>
          </p:nvPr>
        </p:nvSpPr>
        <p:spPr>
          <a:xfrm>
            <a:off x="1568450" y="555625"/>
            <a:ext cx="3717925" cy="2090738"/>
          </a:xfrm>
          <a:ln/>
        </p:spPr>
      </p:sp>
      <p:sp>
        <p:nvSpPr>
          <p:cNvPr id="314372"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366911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2</a:t>
            </a:fld>
            <a:endParaRPr lang="en-US" dirty="0"/>
          </a:p>
        </p:txBody>
      </p:sp>
    </p:spTree>
    <p:extLst>
      <p:ext uri="{BB962C8B-B14F-4D97-AF65-F5344CB8AC3E}">
        <p14:creationId xmlns:p14="http://schemas.microsoft.com/office/powerpoint/2010/main" val="154989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xfrm>
            <a:off x="3972560" y="8831179"/>
            <a:ext cx="3037840" cy="465221"/>
          </a:xfrm>
          <a:prstGeom prst="rect">
            <a:avLst/>
          </a:prstGeom>
          <a:noFill/>
        </p:spPr>
        <p:txBody>
          <a:bodyPr/>
          <a:lstStyle/>
          <a:p>
            <a:fld id="{DCFD4C7F-4C23-43B3-AF1A-C84628725E78}" type="slidenum">
              <a:rPr lang="en-US" smtClean="0"/>
              <a:pPr/>
              <a:t>98</a:t>
            </a:fld>
            <a:endParaRPr lang="en-US" dirty="0"/>
          </a:p>
        </p:txBody>
      </p:sp>
      <p:sp>
        <p:nvSpPr>
          <p:cNvPr id="314371" name="Rectangle 2"/>
          <p:cNvSpPr>
            <a:spLocks noGrp="1" noRot="1" noChangeAspect="1" noChangeArrowheads="1" noTextEdit="1"/>
          </p:cNvSpPr>
          <p:nvPr>
            <p:ph type="sldImg"/>
          </p:nvPr>
        </p:nvSpPr>
        <p:spPr>
          <a:xfrm>
            <a:off x="1568450" y="555625"/>
            <a:ext cx="3717925" cy="2090738"/>
          </a:xfrm>
          <a:ln/>
        </p:spPr>
      </p:sp>
      <p:sp>
        <p:nvSpPr>
          <p:cNvPr id="314372"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280306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xfrm>
            <a:off x="3972560" y="8831179"/>
            <a:ext cx="3037840" cy="465221"/>
          </a:xfrm>
          <a:prstGeom prst="rect">
            <a:avLst/>
          </a:prstGeom>
          <a:noFill/>
        </p:spPr>
        <p:txBody>
          <a:bodyPr/>
          <a:lstStyle/>
          <a:p>
            <a:fld id="{54745272-F4B2-4B32-9EB5-23C646E989FE}" type="slidenum">
              <a:rPr lang="en-US" smtClean="0"/>
              <a:pPr/>
              <a:t>99</a:t>
            </a:fld>
            <a:endParaRPr lang="en-US" dirty="0"/>
          </a:p>
        </p:txBody>
      </p:sp>
      <p:sp>
        <p:nvSpPr>
          <p:cNvPr id="318467" name="Rectangle 2"/>
          <p:cNvSpPr>
            <a:spLocks noGrp="1" noRot="1" noChangeAspect="1" noChangeArrowheads="1" noTextEdit="1"/>
          </p:cNvSpPr>
          <p:nvPr>
            <p:ph type="sldImg"/>
          </p:nvPr>
        </p:nvSpPr>
        <p:spPr>
          <a:xfrm>
            <a:off x="1568450" y="555625"/>
            <a:ext cx="3717925" cy="2090738"/>
          </a:xfrm>
          <a:ln/>
        </p:spPr>
      </p:sp>
      <p:sp>
        <p:nvSpPr>
          <p:cNvPr id="318468"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1447488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xfrm>
            <a:off x="3972560" y="8831179"/>
            <a:ext cx="3037840" cy="465221"/>
          </a:xfrm>
          <a:prstGeom prst="rect">
            <a:avLst/>
          </a:prstGeom>
          <a:noFill/>
        </p:spPr>
        <p:txBody>
          <a:bodyPr/>
          <a:lstStyle/>
          <a:p>
            <a:fld id="{54745272-F4B2-4B32-9EB5-23C646E989FE}" type="slidenum">
              <a:rPr lang="en-US" smtClean="0"/>
              <a:pPr/>
              <a:t>100</a:t>
            </a:fld>
            <a:endParaRPr lang="en-US" dirty="0"/>
          </a:p>
        </p:txBody>
      </p:sp>
      <p:sp>
        <p:nvSpPr>
          <p:cNvPr id="318467" name="Rectangle 2"/>
          <p:cNvSpPr>
            <a:spLocks noGrp="1" noRot="1" noChangeAspect="1" noChangeArrowheads="1" noTextEdit="1"/>
          </p:cNvSpPr>
          <p:nvPr>
            <p:ph type="sldImg"/>
          </p:nvPr>
        </p:nvSpPr>
        <p:spPr>
          <a:xfrm>
            <a:off x="1568450" y="555625"/>
            <a:ext cx="3717925" cy="2090738"/>
          </a:xfrm>
          <a:ln/>
        </p:spPr>
      </p:sp>
      <p:sp>
        <p:nvSpPr>
          <p:cNvPr id="318468"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1569540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xfrm>
            <a:off x="3972560" y="8831179"/>
            <a:ext cx="3037840" cy="465221"/>
          </a:xfrm>
          <a:prstGeom prst="rect">
            <a:avLst/>
          </a:prstGeom>
          <a:noFill/>
        </p:spPr>
        <p:txBody>
          <a:bodyPr/>
          <a:lstStyle/>
          <a:p>
            <a:fld id="{4AB978AE-9D16-4811-ACB9-984506C588EF}" type="slidenum">
              <a:rPr lang="en-US" smtClean="0"/>
              <a:pPr/>
              <a:t>101</a:t>
            </a:fld>
            <a:endParaRPr lang="en-US" dirty="0"/>
          </a:p>
        </p:txBody>
      </p:sp>
      <p:sp>
        <p:nvSpPr>
          <p:cNvPr id="319491" name="Rectangle 2"/>
          <p:cNvSpPr>
            <a:spLocks noGrp="1" noRot="1" noChangeAspect="1" noChangeArrowheads="1" noTextEdit="1"/>
          </p:cNvSpPr>
          <p:nvPr>
            <p:ph type="sldImg"/>
          </p:nvPr>
        </p:nvSpPr>
        <p:spPr>
          <a:xfrm>
            <a:off x="1568450" y="555625"/>
            <a:ext cx="3717925" cy="2090738"/>
          </a:xfrm>
          <a:ln/>
        </p:spPr>
      </p:sp>
      <p:sp>
        <p:nvSpPr>
          <p:cNvPr id="319492" name="Rectangle 3"/>
          <p:cNvSpPr>
            <a:spLocks noGrp="1" noChangeArrowheads="1"/>
          </p:cNvSpPr>
          <p:nvPr>
            <p:ph type="body" idx="1"/>
          </p:nvPr>
        </p:nvSpPr>
        <p:spPr>
          <a:xfrm>
            <a:off x="389467" y="2711116"/>
            <a:ext cx="6231467" cy="6391174"/>
          </a:xfrm>
          <a:noFill/>
          <a:ln/>
        </p:spPr>
        <p:txBody>
          <a:bodyPr/>
          <a:lstStyle/>
          <a:p>
            <a:r>
              <a:rPr lang="en-US" dirty="0"/>
              <a:t>Slide Title:</a:t>
            </a:r>
          </a:p>
          <a:p>
            <a:r>
              <a:rPr lang="en-US" b="1" dirty="0"/>
              <a:t>LESSON OBJECTIVES</a:t>
            </a:r>
          </a:p>
          <a:p>
            <a:pPr lvl="1"/>
            <a:endParaRPr lang="en-US" b="1" dirty="0"/>
          </a:p>
          <a:p>
            <a:r>
              <a:rPr lang="en-US" dirty="0"/>
              <a:t>Instructor Actions:</a:t>
            </a:r>
          </a:p>
          <a:p>
            <a:endParaRPr lang="en-US" b="1" dirty="0"/>
          </a:p>
          <a:p>
            <a:pPr lvl="1"/>
            <a:endParaRPr lang="en-US" dirty="0"/>
          </a:p>
          <a:p>
            <a:r>
              <a:rPr lang="en-US" dirty="0"/>
              <a:t>Content:</a:t>
            </a:r>
          </a:p>
          <a:p>
            <a:endParaRPr lang="en-US" b="1" dirty="0"/>
          </a:p>
          <a:p>
            <a:pPr lvl="1"/>
            <a:endParaRPr lang="en-US" dirty="0"/>
          </a:p>
          <a:p>
            <a:r>
              <a:rPr lang="en-US" dirty="0"/>
              <a:t>References:</a:t>
            </a:r>
          </a:p>
          <a:p>
            <a:endParaRPr lang="en-US" b="1" dirty="0"/>
          </a:p>
          <a:p>
            <a:pPr lvl="1"/>
            <a:endParaRPr lang="en-US" dirty="0"/>
          </a:p>
          <a:p>
            <a:r>
              <a:rPr lang="en-US" dirty="0"/>
              <a:t>Simulation State:</a:t>
            </a:r>
          </a:p>
          <a:p>
            <a:endParaRPr lang="en-US" b="1" dirty="0"/>
          </a:p>
          <a:p>
            <a:pPr lvl="1"/>
            <a:endParaRPr lang="en-US" dirty="0"/>
          </a:p>
          <a:p>
            <a:r>
              <a:rPr lang="en-US" dirty="0"/>
              <a:t>Malfunctions:</a:t>
            </a:r>
          </a:p>
          <a:p>
            <a:endParaRPr lang="en-US" b="1" dirty="0"/>
          </a:p>
          <a:p>
            <a:pPr lvl="1"/>
            <a:endParaRPr lang="en-US" dirty="0"/>
          </a:p>
          <a:p>
            <a:endParaRPr lang="en-US" dirty="0"/>
          </a:p>
        </p:txBody>
      </p:sp>
    </p:spTree>
    <p:extLst>
      <p:ext uri="{BB962C8B-B14F-4D97-AF65-F5344CB8AC3E}">
        <p14:creationId xmlns:p14="http://schemas.microsoft.com/office/powerpoint/2010/main" val="1844798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102</a:t>
            </a:fld>
            <a:endParaRPr lang="en-US" dirty="0"/>
          </a:p>
        </p:txBody>
      </p:sp>
    </p:spTree>
    <p:extLst>
      <p:ext uri="{BB962C8B-B14F-4D97-AF65-F5344CB8AC3E}">
        <p14:creationId xmlns:p14="http://schemas.microsoft.com/office/powerpoint/2010/main" val="274499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3</a:t>
            </a:fld>
            <a:endParaRPr lang="en-US" dirty="0"/>
          </a:p>
        </p:txBody>
      </p:sp>
    </p:spTree>
    <p:extLst>
      <p:ext uri="{BB962C8B-B14F-4D97-AF65-F5344CB8AC3E}">
        <p14:creationId xmlns:p14="http://schemas.microsoft.com/office/powerpoint/2010/main" val="339187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4</a:t>
            </a:fld>
            <a:endParaRPr lang="en-US" dirty="0"/>
          </a:p>
        </p:txBody>
      </p:sp>
    </p:spTree>
    <p:extLst>
      <p:ext uri="{BB962C8B-B14F-4D97-AF65-F5344CB8AC3E}">
        <p14:creationId xmlns:p14="http://schemas.microsoft.com/office/powerpoint/2010/main" val="1611387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5</a:t>
            </a:fld>
            <a:endParaRPr lang="en-US" dirty="0"/>
          </a:p>
        </p:txBody>
      </p:sp>
    </p:spTree>
    <p:extLst>
      <p:ext uri="{BB962C8B-B14F-4D97-AF65-F5344CB8AC3E}">
        <p14:creationId xmlns:p14="http://schemas.microsoft.com/office/powerpoint/2010/main" val="4053356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6</a:t>
            </a:fld>
            <a:endParaRPr lang="en-US" dirty="0"/>
          </a:p>
        </p:txBody>
      </p:sp>
    </p:spTree>
    <p:extLst>
      <p:ext uri="{BB962C8B-B14F-4D97-AF65-F5344CB8AC3E}">
        <p14:creationId xmlns:p14="http://schemas.microsoft.com/office/powerpoint/2010/main" val="54122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7</a:t>
            </a:fld>
            <a:endParaRPr lang="en-US" dirty="0"/>
          </a:p>
        </p:txBody>
      </p:sp>
    </p:spTree>
    <p:extLst>
      <p:ext uri="{BB962C8B-B14F-4D97-AF65-F5344CB8AC3E}">
        <p14:creationId xmlns:p14="http://schemas.microsoft.com/office/powerpoint/2010/main" val="245544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2560" y="8831179"/>
            <a:ext cx="3037840" cy="465221"/>
          </a:xfrm>
          <a:prstGeom prst="rect">
            <a:avLst/>
          </a:prstGeom>
        </p:spPr>
        <p:txBody>
          <a:bodyPr/>
          <a:lstStyle/>
          <a:p>
            <a:pPr>
              <a:defRPr/>
            </a:pPr>
            <a:fld id="{74692215-A345-44CA-A3AE-899C40427864}" type="slidenum">
              <a:rPr lang="en-US" smtClean="0"/>
              <a:pPr>
                <a:defRPr/>
              </a:pPr>
              <a:t>8</a:t>
            </a:fld>
            <a:endParaRPr lang="en-US" dirty="0"/>
          </a:p>
        </p:txBody>
      </p:sp>
    </p:spTree>
    <p:extLst>
      <p:ext uri="{BB962C8B-B14F-4D97-AF65-F5344CB8AC3E}">
        <p14:creationId xmlns:p14="http://schemas.microsoft.com/office/powerpoint/2010/main" val="2418432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972560" y="8831179"/>
            <a:ext cx="3037840" cy="465221"/>
          </a:xfrm>
          <a:prstGeom prst="rect">
            <a:avLst/>
          </a:prstGeom>
          <a:noFill/>
        </p:spPr>
        <p:txBody>
          <a:bodyPr/>
          <a:lstStyle/>
          <a:p>
            <a:fld id="{5B20CD95-044B-41B6-8D6B-C2609C3692BE}" type="slidenum">
              <a:rPr lang="en-US">
                <a:solidFill>
                  <a:prstClr val="white"/>
                </a:solidFill>
              </a:rPr>
              <a:pPr/>
              <a:t>9</a:t>
            </a:fld>
            <a:endParaRPr lang="en-US" dirty="0">
              <a:solidFill>
                <a:prstClr val="white"/>
              </a:solidFill>
            </a:endParaRPr>
          </a:p>
        </p:txBody>
      </p:sp>
      <p:sp>
        <p:nvSpPr>
          <p:cNvPr id="48131" name="Rectangle 2"/>
          <p:cNvSpPr>
            <a:spLocks noGrp="1" noRot="1" noChangeAspect="1" noChangeArrowheads="1" noTextEdit="1"/>
          </p:cNvSpPr>
          <p:nvPr>
            <p:ph type="sldImg"/>
          </p:nvPr>
        </p:nvSpPr>
        <p:spPr>
          <a:xfrm>
            <a:off x="411163" y="698500"/>
            <a:ext cx="6194425" cy="3484563"/>
          </a:xfrm>
          <a:ln w="12699" cap="flat">
            <a:solidFill>
              <a:schemeClr val="tx1"/>
            </a:solidFill>
          </a:ln>
        </p:spPr>
      </p:sp>
      <p:sp>
        <p:nvSpPr>
          <p:cNvPr id="48132" name="Rectangle 3"/>
          <p:cNvSpPr>
            <a:spLocks noGrp="1" noChangeArrowheads="1"/>
          </p:cNvSpPr>
          <p:nvPr>
            <p:ph type="body" idx="1"/>
          </p:nvPr>
        </p:nvSpPr>
        <p:spPr>
          <a:xfrm>
            <a:off x="934720" y="4415791"/>
            <a:ext cx="5140960" cy="4183380"/>
          </a:xfrm>
          <a:noFill/>
          <a:ln/>
        </p:spPr>
        <p:txBody>
          <a:bodyPr lIns="92224" tIns="46113" rIns="92224" bIns="46113"/>
          <a:lstStyle/>
          <a:p>
            <a:pPr eaLnBrk="1" hangingPunct="1"/>
            <a:endParaRPr lang="en-US" dirty="0"/>
          </a:p>
        </p:txBody>
      </p:sp>
    </p:spTree>
    <p:extLst>
      <p:ext uri="{BB962C8B-B14F-4D97-AF65-F5344CB8AC3E}">
        <p14:creationId xmlns:p14="http://schemas.microsoft.com/office/powerpoint/2010/main" val="2955942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2.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plash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7" cy="51434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128" y="1424781"/>
            <a:ext cx="7747635" cy="1633538"/>
          </a:xfrm>
          <a:prstGeom prst="rect">
            <a:avLst/>
          </a:prstGeom>
        </p:spPr>
      </p:pic>
      <p:sp>
        <p:nvSpPr>
          <p:cNvPr id="6" name="Text Placeholder 5"/>
          <p:cNvSpPr>
            <a:spLocks noGrp="1"/>
          </p:cNvSpPr>
          <p:nvPr>
            <p:ph type="body" sz="quarter" idx="10" hasCustomPrompt="1"/>
          </p:nvPr>
        </p:nvSpPr>
        <p:spPr>
          <a:xfrm>
            <a:off x="3702052" y="3340901"/>
            <a:ext cx="4641851" cy="929640"/>
          </a:xfrm>
        </p:spPr>
        <p:txBody>
          <a:bodyPr/>
          <a:lstStyle>
            <a:lvl1pPr marL="0" indent="0">
              <a:buNone/>
              <a:defRPr sz="800">
                <a:effectLst>
                  <a:outerShdw blurRad="38100" dist="38100" dir="2700000" algn="tl">
                    <a:srgbClr val="000000">
                      <a:alpha val="43137"/>
                    </a:srgbClr>
                  </a:outerShdw>
                </a:effectLst>
              </a:defRPr>
            </a:lvl1pPr>
          </a:lstStyle>
          <a:p>
            <a:pPr algn="r" eaLnBrk="0" hangingPunct="0">
              <a:spcBef>
                <a:spcPct val="50000"/>
              </a:spcBef>
            </a:pPr>
            <a:r>
              <a:rPr lang="en-US" sz="1800" b="1" kern="100" dirty="0">
                <a:solidFill>
                  <a:schemeClr val="bg1"/>
                </a:solidFill>
                <a:latin typeface="Arial" charset="0"/>
              </a:rPr>
              <a:t>Astra</a:t>
            </a:r>
            <a:endParaRPr lang="en-US" sz="1800" b="1" kern="100" baseline="0" dirty="0">
              <a:solidFill>
                <a:schemeClr val="bg1"/>
              </a:solidFill>
              <a:latin typeface="Arial" charset="0"/>
            </a:endParaRPr>
          </a:p>
          <a:p>
            <a:pPr algn="r" eaLnBrk="0" hangingPunct="0">
              <a:spcBef>
                <a:spcPct val="50000"/>
              </a:spcBef>
            </a:pPr>
            <a:r>
              <a:rPr lang="en-US" sz="1400" b="1" kern="100" dirty="0">
                <a:solidFill>
                  <a:schemeClr val="bg1"/>
                </a:solidFill>
                <a:latin typeface="Arial" charset="0"/>
              </a:rPr>
              <a:t>Course Name</a:t>
            </a:r>
          </a:p>
          <a:p>
            <a:pPr algn="r" eaLnBrk="0" hangingPunct="0">
              <a:spcBef>
                <a:spcPct val="50000"/>
              </a:spcBef>
            </a:pPr>
            <a:r>
              <a:rPr lang="en-US" sz="900" b="1" kern="100" dirty="0">
                <a:solidFill>
                  <a:schemeClr val="bg1"/>
                </a:solidFill>
                <a:latin typeface="Arial" charset="0"/>
              </a:rPr>
              <a:t>ATA – System</a:t>
            </a:r>
          </a:p>
        </p:txBody>
      </p:sp>
      <p:sp>
        <p:nvSpPr>
          <p:cNvPr id="10" name="AC and Program"/>
          <p:cNvSpPr txBox="1"/>
          <p:nvPr/>
        </p:nvSpPr>
        <p:spPr>
          <a:xfrm>
            <a:off x="57148" y="4993489"/>
            <a:ext cx="2057401" cy="76944"/>
          </a:xfrm>
          <a:prstGeom prst="rect">
            <a:avLst/>
          </a:prstGeom>
          <a:noFill/>
        </p:spPr>
        <p:txBody>
          <a:bodyPr wrap="square" lIns="0" tIns="0" rIns="0" bIns="0"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AST_BRF</a:t>
            </a:r>
            <a:r>
              <a:rPr kumimoji="0" lang="en-US" sz="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a:t>
            </a:r>
            <a:r>
              <a:rPr kumimoji="0" 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Rev. 0.1</a:t>
            </a:r>
          </a:p>
        </p:txBody>
      </p:sp>
      <p:sp>
        <p:nvSpPr>
          <p:cNvPr id="11"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chemeClr val="bg1"/>
                </a:solidFill>
              </a:rPr>
              <a:t>Copyright © 2018 FlightSafety International, Inc.  All Rights Reserved. Unauthorized reproduction or distribution is prohibited.</a:t>
            </a:r>
          </a:p>
          <a:p>
            <a:endParaRPr lang="en-US" sz="450" b="0" dirty="0">
              <a:solidFill>
                <a:schemeClr val="bg1"/>
              </a:solidFill>
            </a:endParaRPr>
          </a:p>
        </p:txBody>
      </p:sp>
      <p:sp>
        <p:nvSpPr>
          <p:cNvPr id="8" name="Rectangle 7"/>
          <p:cNvSpPr>
            <a:spLocks noChangeArrowheads="1"/>
          </p:cNvSpPr>
          <p:nvPr userDrawn="1"/>
        </p:nvSpPr>
        <p:spPr bwMode="auto">
          <a:xfrm>
            <a:off x="666750" y="4495654"/>
            <a:ext cx="7810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just">
              <a:defRPr/>
            </a:pPr>
            <a:r>
              <a:rPr lang="en-US" sz="700" b="0" i="0" u="none" strike="noStrike" kern="1200" baseline="0" dirty="0">
                <a:solidFill>
                  <a:schemeClr val="bg1"/>
                </a:solidFill>
                <a:latin typeface="Arial" charset="0"/>
                <a:ea typeface="+mn-ea"/>
                <a:cs typeface="+mn-cs"/>
              </a:rPr>
              <a:t>These items are controlled by the U.S. Government and authorized for export only to the country of ultimate destination for use by the ultimate consignee or end-user(s) herein identified. They may not be resold, transferred, or otherwise disposed of, to any other country or to any person other than the authorized ultimate consignee or end-user(s), either in their original form or after being incorporated into other items, without first obtaining approval from the U.S. government or as otherwise authorized by U.S. law and regulations. </a:t>
            </a:r>
            <a:endParaRPr lang="en-US" altLang="en-US" sz="600" dirty="0">
              <a:solidFill>
                <a:schemeClr val="bg1"/>
              </a:solidFill>
              <a:ea typeface="Calibri" pitchFamily="34" charset="0"/>
              <a:cs typeface="Arial" charset="0"/>
            </a:endParaRPr>
          </a:p>
        </p:txBody>
      </p:sp>
    </p:spTree>
    <p:extLst>
      <p:ext uri="{BB962C8B-B14F-4D97-AF65-F5344CB8AC3E}">
        <p14:creationId xmlns:p14="http://schemas.microsoft.com/office/powerpoint/2010/main" val="31584454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Right Content and lef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755891"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63521" y="862758"/>
            <a:ext cx="3931923"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63521" y="2743201"/>
            <a:ext cx="3931923" cy="2028824"/>
          </a:xfrm>
        </p:spPr>
        <p:txBody>
          <a:bodyPr/>
          <a:lstStyle/>
          <a:p>
            <a:pPr lvl="0"/>
            <a:r>
              <a:rPr lang="en-US" dirty="0"/>
              <a:t>Click to add text or an icon below to add a table or a graphic</a:t>
            </a:r>
          </a:p>
        </p:txBody>
      </p:sp>
      <p:sp>
        <p:nvSpPr>
          <p:cNvPr id="9"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3191455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AIN MENU">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a:lvl1pPr>
          </a:lstStyle>
          <a:p>
            <a:r>
              <a:rPr lang="en-US" dirty="0"/>
              <a:t>Astra Flight Tasks – Main Menu</a:t>
            </a:r>
          </a:p>
        </p:txBody>
      </p:sp>
      <p:sp>
        <p:nvSpPr>
          <p:cNvPr id="5" name="Content Placeholder 4"/>
          <p:cNvSpPr>
            <a:spLocks noGrp="1"/>
          </p:cNvSpPr>
          <p:nvPr>
            <p:ph sz="quarter" idx="10"/>
          </p:nvPr>
        </p:nvSpPr>
        <p:spPr>
          <a:xfrm>
            <a:off x="-317500" y="460375"/>
            <a:ext cx="46037" cy="85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596" t="21488" r="3933" b="11191"/>
          <a:stretch/>
        </p:blipFill>
        <p:spPr>
          <a:xfrm>
            <a:off x="482646" y="-53099"/>
            <a:ext cx="7882317" cy="4608828"/>
          </a:xfrm>
          <a:prstGeom prst="rect">
            <a:avLst/>
          </a:prstGeom>
        </p:spPr>
      </p:pic>
    </p:spTree>
    <p:extLst>
      <p:ext uri="{BB962C8B-B14F-4D97-AF65-F5344CB8AC3E}">
        <p14:creationId xmlns:p14="http://schemas.microsoft.com/office/powerpoint/2010/main" val="669045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aphic Examples Layout">
    <p:spTree>
      <p:nvGrpSpPr>
        <p:cNvPr id="1" name=""/>
        <p:cNvGrpSpPr/>
        <p:nvPr/>
      </p:nvGrpSpPr>
      <p:grpSpPr>
        <a:xfrm>
          <a:off x="0" y="0"/>
          <a:ext cx="0" cy="0"/>
          <a:chOff x="0" y="0"/>
          <a:chExt cx="0" cy="0"/>
        </a:xfrm>
      </p:grpSpPr>
      <p:sp>
        <p:nvSpPr>
          <p:cNvPr id="3" name="TextBox 2"/>
          <p:cNvSpPr txBox="1"/>
          <p:nvPr/>
        </p:nvSpPr>
        <p:spPr>
          <a:xfrm>
            <a:off x="232229" y="1075668"/>
            <a:ext cx="896399" cy="300082"/>
          </a:xfrm>
          <a:prstGeom prst="rect">
            <a:avLst/>
          </a:prstGeom>
          <a:noFill/>
        </p:spPr>
        <p:txBody>
          <a:bodyPr wrap="none" rtlCol="0">
            <a:spAutoFit/>
          </a:bodyPr>
          <a:lstStyle/>
          <a:p>
            <a:r>
              <a:rPr lang="en-US" sz="1350" b="1" dirty="0">
                <a:solidFill>
                  <a:schemeClr val="bg1"/>
                </a:solidFill>
                <a:latin typeface="+mn-lt"/>
              </a:rPr>
              <a:t>Buttons:</a:t>
            </a:r>
          </a:p>
        </p:txBody>
      </p:sp>
      <p:sp>
        <p:nvSpPr>
          <p:cNvPr id="4" name="AutoShape 68">
            <a:hlinkClick r:id="" action="ppaction://noaction" highlightClick="1"/>
          </p:cNvPr>
          <p:cNvSpPr>
            <a:spLocks noChangeArrowheads="1"/>
          </p:cNvSpPr>
          <p:nvPr/>
        </p:nvSpPr>
        <p:spPr bwMode="auto">
          <a:xfrm>
            <a:off x="1350559" y="938784"/>
            <a:ext cx="1711932" cy="342900"/>
          </a:xfrm>
          <a:prstGeom prst="roundRect">
            <a:avLst/>
          </a:prstGeom>
          <a:solidFill>
            <a:srgbClr val="7E7F8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chemeClr val="bg1"/>
                </a:solidFill>
                <a:effectLst/>
                <a:latin typeface="+mj-lt"/>
              </a:rPr>
              <a:t>Introduction</a:t>
            </a:r>
          </a:p>
        </p:txBody>
      </p:sp>
      <p:sp>
        <p:nvSpPr>
          <p:cNvPr id="5" name="AutoShape 68">
            <a:hlinkClick r:id="" action="ppaction://noaction" highlightClick="1"/>
          </p:cNvPr>
          <p:cNvSpPr>
            <a:spLocks noChangeArrowheads="1"/>
          </p:cNvSpPr>
          <p:nvPr/>
        </p:nvSpPr>
        <p:spPr bwMode="auto">
          <a:xfrm>
            <a:off x="1350559" y="1308116"/>
            <a:ext cx="1711932" cy="342900"/>
          </a:xfrm>
          <a:prstGeom prst="roundRect">
            <a:avLst/>
          </a:prstGeom>
          <a:solidFill>
            <a:srgbClr val="205392"/>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chemeClr val="bg1"/>
                </a:solidFill>
                <a:effectLst/>
                <a:latin typeface="+mj-lt"/>
              </a:rPr>
              <a:t>Introduction</a:t>
            </a:r>
          </a:p>
        </p:txBody>
      </p:sp>
      <p:cxnSp>
        <p:nvCxnSpPr>
          <p:cNvPr id="7" name="Straight Connector 6"/>
          <p:cNvCxnSpPr/>
          <p:nvPr/>
        </p:nvCxnSpPr>
        <p:spPr>
          <a:xfrm>
            <a:off x="1524048" y="2188464"/>
            <a:ext cx="1395984" cy="0"/>
          </a:xfrm>
          <a:prstGeom prst="line">
            <a:avLst/>
          </a:prstGeom>
          <a:ln w="38100" cap="rnd">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763" y="2003798"/>
            <a:ext cx="925253" cy="300082"/>
          </a:xfrm>
          <a:prstGeom prst="rect">
            <a:avLst/>
          </a:prstGeom>
          <a:noFill/>
        </p:spPr>
        <p:txBody>
          <a:bodyPr wrap="none" rtlCol="0">
            <a:spAutoFit/>
          </a:bodyPr>
          <a:lstStyle/>
          <a:p>
            <a:r>
              <a:rPr lang="en-US" sz="1350" b="1" dirty="0">
                <a:solidFill>
                  <a:schemeClr val="bg1"/>
                </a:solidFill>
                <a:latin typeface="+mn-lt"/>
              </a:rPr>
              <a:t>Callouts:</a:t>
            </a:r>
          </a:p>
        </p:txBody>
      </p:sp>
      <p:sp>
        <p:nvSpPr>
          <p:cNvPr id="9" name="Rectangle 8"/>
          <p:cNvSpPr/>
          <p:nvPr/>
        </p:nvSpPr>
        <p:spPr>
          <a:xfrm>
            <a:off x="1734925" y="2577600"/>
            <a:ext cx="885875" cy="684000"/>
          </a:xfrm>
          <a:custGeom>
            <a:avLst/>
            <a:gdLst>
              <a:gd name="connsiteX0" fmla="*/ 0 w 1163232"/>
              <a:gd name="connsiteY0" fmla="*/ 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0 h 864000"/>
              <a:gd name="connsiteX0" fmla="*/ 0 w 1163232"/>
              <a:gd name="connsiteY0" fmla="*/ 26640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266400 h 864000"/>
              <a:gd name="connsiteX0" fmla="*/ 7200 w 1170432"/>
              <a:gd name="connsiteY0" fmla="*/ 266400 h 864000"/>
              <a:gd name="connsiteX1" fmla="*/ 1170432 w 1170432"/>
              <a:gd name="connsiteY1" fmla="*/ 0 h 864000"/>
              <a:gd name="connsiteX2" fmla="*/ 1170432 w 1170432"/>
              <a:gd name="connsiteY2" fmla="*/ 864000 h 864000"/>
              <a:gd name="connsiteX3" fmla="*/ 0 w 1170432"/>
              <a:gd name="connsiteY3" fmla="*/ 518400 h 864000"/>
              <a:gd name="connsiteX4" fmla="*/ 7200 w 1170432"/>
              <a:gd name="connsiteY4" fmla="*/ 26640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432" h="864000">
                <a:moveTo>
                  <a:pt x="7200" y="266400"/>
                </a:moveTo>
                <a:lnTo>
                  <a:pt x="1170432" y="0"/>
                </a:lnTo>
                <a:lnTo>
                  <a:pt x="1170432" y="864000"/>
                </a:lnTo>
                <a:lnTo>
                  <a:pt x="0" y="518400"/>
                </a:lnTo>
                <a:lnTo>
                  <a:pt x="7200" y="2664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p>
        </p:txBody>
      </p:sp>
      <p:sp>
        <p:nvSpPr>
          <p:cNvPr id="11" name="TextBox 10"/>
          <p:cNvSpPr txBox="1"/>
          <p:nvPr/>
        </p:nvSpPr>
        <p:spPr>
          <a:xfrm>
            <a:off x="216762" y="2666198"/>
            <a:ext cx="973343" cy="300082"/>
          </a:xfrm>
          <a:prstGeom prst="rect">
            <a:avLst/>
          </a:prstGeom>
          <a:noFill/>
        </p:spPr>
        <p:txBody>
          <a:bodyPr wrap="none" rtlCol="0">
            <a:spAutoFit/>
          </a:bodyPr>
          <a:lstStyle/>
          <a:p>
            <a:r>
              <a:rPr lang="en-US" sz="1350" b="1" dirty="0">
                <a:solidFill>
                  <a:schemeClr val="bg1"/>
                </a:solidFill>
                <a:latin typeface="+mn-lt"/>
              </a:rPr>
              <a:t>Locators:</a:t>
            </a:r>
          </a:p>
        </p:txBody>
      </p:sp>
      <p:sp>
        <p:nvSpPr>
          <p:cNvPr id="12" name="AutoShape 27">
            <a:hlinkClick r:id="" action="ppaction://hlinkshowjump?jump=endshow" highlightClick="1"/>
          </p:cNvPr>
          <p:cNvSpPr>
            <a:spLocks noChangeArrowheads="1"/>
          </p:cNvSpPr>
          <p:nvPr/>
        </p:nvSpPr>
        <p:spPr bwMode="auto">
          <a:xfrm>
            <a:off x="8280140" y="1075668"/>
            <a:ext cx="243117" cy="209550"/>
          </a:xfrm>
          <a:prstGeom prst="roundRect">
            <a:avLst/>
          </a:prstGeom>
          <a:solidFill>
            <a:srgbClr val="88888A"/>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chemeClr val="bg1"/>
                </a:solidFill>
                <a:effectLst/>
                <a:latin typeface="+mj-lt"/>
              </a:rPr>
              <a:t>X</a:t>
            </a:r>
          </a:p>
        </p:txBody>
      </p:sp>
      <p:sp>
        <p:nvSpPr>
          <p:cNvPr id="13" name="TextBox 12"/>
          <p:cNvSpPr txBox="1"/>
          <p:nvPr/>
        </p:nvSpPr>
        <p:spPr>
          <a:xfrm>
            <a:off x="6985453" y="1075668"/>
            <a:ext cx="713657" cy="300082"/>
          </a:xfrm>
          <a:prstGeom prst="rect">
            <a:avLst/>
          </a:prstGeom>
          <a:noFill/>
        </p:spPr>
        <p:txBody>
          <a:bodyPr wrap="none" rtlCol="0">
            <a:spAutoFit/>
          </a:bodyPr>
          <a:lstStyle/>
          <a:p>
            <a:r>
              <a:rPr lang="en-US" sz="1350" b="1" dirty="0">
                <a:solidFill>
                  <a:schemeClr val="bg1"/>
                </a:solidFill>
                <a:latin typeface="+mn-lt"/>
              </a:rPr>
              <a:t>Close:</a:t>
            </a:r>
          </a:p>
        </p:txBody>
      </p:sp>
      <p:sp>
        <p:nvSpPr>
          <p:cNvPr id="14" name="AutoShape 27">
            <a:hlinkClick r:id="" action="ppaction://hlinkshowjump?jump=endshow" highlightClick="1"/>
          </p:cNvPr>
          <p:cNvSpPr>
            <a:spLocks noChangeArrowheads="1"/>
          </p:cNvSpPr>
          <p:nvPr/>
        </p:nvSpPr>
        <p:spPr bwMode="auto">
          <a:xfrm>
            <a:off x="8280140" y="1304268"/>
            <a:ext cx="243117" cy="209550"/>
          </a:xfrm>
          <a:prstGeom prst="roundRect">
            <a:avLst/>
          </a:prstGeom>
          <a:solidFill>
            <a:srgbClr val="205392"/>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chemeClr val="bg1"/>
                </a:solidFill>
                <a:effectLst/>
                <a:latin typeface="+mj-lt"/>
              </a:rPr>
              <a:t>X</a:t>
            </a:r>
          </a:p>
        </p:txBody>
      </p:sp>
      <p:sp>
        <p:nvSpPr>
          <p:cNvPr id="1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baseline="0"/>
            </a:lvl1pPr>
          </a:lstStyle>
          <a:p>
            <a:r>
              <a:rPr lang="en-US" dirty="0"/>
              <a:t>STYLE TEMPLATES</a:t>
            </a:r>
          </a:p>
        </p:txBody>
      </p:sp>
    </p:spTree>
    <p:extLst>
      <p:ext uri="{BB962C8B-B14F-4D97-AF65-F5344CB8AC3E}">
        <p14:creationId xmlns:p14="http://schemas.microsoft.com/office/powerpoint/2010/main" val="27076135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_left_graphic_right_slide">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0" y="1"/>
            <a:ext cx="9144000" cy="514349"/>
          </a:xfrm>
          <a:prstGeom prst="rect">
            <a:avLst/>
          </a:prstGeom>
          <a:ln>
            <a:noFill/>
          </a:ln>
        </p:spPr>
        <p:txBody>
          <a:bodyPr vert="horz" lIns="91440" tIns="45720" rIns="91440" bIns="45720" rtlCol="0" anchor="ctr">
            <a:normAutofit/>
          </a:bodyPr>
          <a:lstStyle>
            <a:lvl1pPr>
              <a:defRPr sz="2400">
                <a:effectLst>
                  <a:outerShdw blurRad="38100" dist="38100" dir="2700000" algn="tl">
                    <a:srgbClr val="000000">
                      <a:alpha val="43137"/>
                    </a:srgbClr>
                  </a:outerShdw>
                </a:effectLst>
              </a:defRPr>
            </a:lvl1pPr>
          </a:lstStyle>
          <a:p>
            <a:r>
              <a:rPr lang="en-US" dirty="0"/>
              <a:t>Click to edit title name</a:t>
            </a:r>
          </a:p>
        </p:txBody>
      </p:sp>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800" baseline="0">
                <a:solidFill>
                  <a:schemeClr val="bg1"/>
                </a:solidFill>
                <a:effectLst>
                  <a:outerShdw blurRad="38100" dist="38100" dir="2700000" algn="tl">
                    <a:srgbClr val="000000">
                      <a:alpha val="43137"/>
                    </a:srgbClr>
                  </a:outerShdw>
                </a:effectLst>
              </a:defRPr>
            </a:lvl1pPr>
            <a:lvl2pPr marL="173831" indent="-173831">
              <a:spcBef>
                <a:spcPts val="450"/>
              </a:spcBef>
              <a:buFont typeface="Arial" pitchFamily="34" charset="0"/>
              <a:buChar char="•"/>
              <a:defRPr sz="1500">
                <a:solidFill>
                  <a:schemeClr val="bg1"/>
                </a:solidFill>
              </a:defRPr>
            </a:lvl2pPr>
            <a:lvl3pPr marL="346472" indent="-172641">
              <a:spcBef>
                <a:spcPts val="450"/>
              </a:spcBef>
              <a:buFont typeface="Arial" panose="020B0604020202020204" pitchFamily="34" charset="0"/>
              <a:buChar char="•"/>
              <a:defRPr sz="1500">
                <a:solidFill>
                  <a:schemeClr val="bg1"/>
                </a:solidFill>
              </a:defRPr>
            </a:lvl3pPr>
            <a:lvl4pPr marL="511969" indent="-165497">
              <a:spcBef>
                <a:spcPts val="450"/>
              </a:spcBef>
              <a:buFont typeface="Arial" pitchFamily="34" charset="0"/>
              <a:buChar char="•"/>
              <a:defRPr sz="1500">
                <a:solidFill>
                  <a:schemeClr val="bg1"/>
                </a:solidFill>
              </a:defRPr>
            </a:lvl4pPr>
            <a:lvl5pPr marL="685800" indent="-173831">
              <a:spcBef>
                <a:spcPts val="450"/>
              </a:spcBef>
              <a:buFont typeface="Arial" panose="020B0604020202020204" pitchFamily="34" charset="0"/>
              <a:buChar char="•"/>
              <a:defRPr sz="1500">
                <a:solidFill>
                  <a:schemeClr val="bg1"/>
                </a:solidFill>
              </a:defRPr>
            </a:lvl5pPr>
          </a:lstStyle>
          <a:p>
            <a:pPr lvl="0"/>
            <a:r>
              <a:rPr lang="en-US" dirty="0"/>
              <a:t>Click to add text or an icon below to add a table or a graphic</a:t>
            </a:r>
          </a:p>
        </p:txBody>
      </p:sp>
      <p:sp>
        <p:nvSpPr>
          <p:cNvPr id="5" name="Picture Placeholder 3"/>
          <p:cNvSpPr>
            <a:spLocks noGrp="1"/>
          </p:cNvSpPr>
          <p:nvPr>
            <p:ph type="pic" sz="quarter" idx="12" hasCustomPrompt="1"/>
          </p:nvPr>
        </p:nvSpPr>
        <p:spPr>
          <a:xfrm>
            <a:off x="4754880" y="857250"/>
            <a:ext cx="3931920" cy="3943350"/>
          </a:xfr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Select the icon below to add a graphic</a:t>
            </a:r>
          </a:p>
        </p:txBody>
      </p:sp>
    </p:spTree>
    <p:extLst>
      <p:ext uri="{BB962C8B-B14F-4D97-AF65-F5344CB8AC3E}">
        <p14:creationId xmlns:p14="http://schemas.microsoft.com/office/powerpoint/2010/main" val="39995747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plash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7" cy="5143499"/>
          </a:xfrm>
          <a:prstGeom prst="rect">
            <a:avLst/>
          </a:prstGeom>
        </p:spPr>
      </p:pic>
      <p:sp>
        <p:nvSpPr>
          <p:cNvPr id="7" name="Notice_Text Placeholder 2"/>
          <p:cNvSpPr txBox="1">
            <a:spLocks/>
          </p:cNvSpPr>
          <p:nvPr/>
        </p:nvSpPr>
        <p:spPr>
          <a:xfrm>
            <a:off x="800105" y="4731082"/>
            <a:ext cx="7543799" cy="255002"/>
          </a:xfrm>
          <a:prstGeom prst="rect">
            <a:avLst/>
          </a:prstGeom>
        </p:spPr>
        <p:txBody>
          <a:bodyPr lIns="0" tIns="0" rIns="0" bIns="0" anchor="b" anchorCtr="0">
            <a:noAutofit/>
          </a:bodyPr>
          <a:lstStyle>
            <a:lvl1pPr marL="55563" marR="0" indent="-55563" algn="ctr" defTabSz="914400" rtl="0" eaLnBrk="1" fontAlgn="auto" latinLnBrk="0" hangingPunct="1">
              <a:lnSpc>
                <a:spcPct val="100000"/>
              </a:lnSpc>
              <a:spcBef>
                <a:spcPct val="20000"/>
              </a:spcBef>
              <a:spcAft>
                <a:spcPts val="0"/>
              </a:spcAft>
              <a:buClrTx/>
              <a:buSzTx/>
              <a:buFont typeface="Wingdings" pitchFamily="2" charset="2"/>
              <a:buNone/>
              <a:tabLst/>
              <a:defRPr lang="en-US" sz="1100" smtClean="0"/>
            </a:lvl1pPr>
            <a:lvl2pPr>
              <a:defRPr sz="1000" b="0"/>
            </a:lvl2pPr>
            <a:lvl3pPr>
              <a:defRPr sz="1000" b="0"/>
            </a:lvl3pPr>
            <a:lvl4pPr>
              <a:defRPr sz="1000" b="0"/>
            </a:lvl4pPr>
            <a:lvl5pPr>
              <a:defRPr sz="1000" b="0"/>
            </a:lvl5pPr>
          </a:lstStyle>
          <a:p>
            <a:pPr marL="31253" indent="-31253" defTabSz="514337">
              <a:defRPr/>
            </a:pPr>
            <a:r>
              <a:rPr sz="450" b="1" dirty="0">
                <a:solidFill>
                  <a:srgbClr val="FFFFFF"/>
                </a:solidFill>
                <a:effectLst/>
                <a:latin typeface="Arial" pitchFamily="34" charset="0"/>
                <a:ea typeface="Calibri"/>
                <a:cs typeface="Arial" pitchFamily="34" charset="0"/>
              </a:rPr>
              <a:t>NOTICE: </a:t>
            </a:r>
          </a:p>
          <a:p>
            <a:pPr marL="31253" indent="-31253" defTabSz="514337">
              <a:defRPr/>
            </a:pPr>
            <a:r>
              <a:rPr sz="450" b="1" dirty="0">
                <a:solidFill>
                  <a:srgbClr val="FFFFFF"/>
                </a:solidFill>
                <a:effectLst/>
                <a:latin typeface="Arial" pitchFamily="34" charset="0"/>
                <a:ea typeface="Calibri"/>
                <a:cs typeface="Arial" pitchFamily="34" charset="0"/>
              </a:rPr>
              <a:t>These commodities, technology, or software were exported from the United States in </a:t>
            </a:r>
          </a:p>
          <a:p>
            <a:pPr marL="31253" indent="-31253" defTabSz="514337">
              <a:defRPr/>
            </a:pPr>
            <a:r>
              <a:rPr sz="450" b="1" dirty="0">
                <a:solidFill>
                  <a:srgbClr val="FFFFFF"/>
                </a:solidFill>
                <a:effectLst/>
                <a:latin typeface="Arial" pitchFamily="34" charset="0"/>
                <a:ea typeface="Calibri"/>
                <a:cs typeface="Arial" pitchFamily="34" charset="0"/>
              </a:rPr>
              <a:t>accordance with the Export Administration Regulations. Diversion contrary to U.S. law is prohibited</a:t>
            </a:r>
            <a:endParaRPr sz="450" b="1" dirty="0">
              <a:solidFill>
                <a:srgbClr val="FFFFFF"/>
              </a:solidFill>
              <a:effectLst/>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128" y="1424781"/>
            <a:ext cx="7747635" cy="1633538"/>
          </a:xfrm>
          <a:prstGeom prst="rect">
            <a:avLst/>
          </a:prstGeom>
        </p:spPr>
      </p:pic>
      <p:sp>
        <p:nvSpPr>
          <p:cNvPr id="6" name="Text Placeholder 5"/>
          <p:cNvSpPr>
            <a:spLocks noGrp="1"/>
          </p:cNvSpPr>
          <p:nvPr>
            <p:ph type="body" sz="quarter" idx="10" hasCustomPrompt="1"/>
          </p:nvPr>
        </p:nvSpPr>
        <p:spPr>
          <a:xfrm>
            <a:off x="3702052" y="3340901"/>
            <a:ext cx="4641851" cy="929640"/>
          </a:xfrm>
        </p:spPr>
        <p:txBody>
          <a:bodyPr/>
          <a:lstStyle>
            <a:lvl1pPr marL="0" indent="0">
              <a:buNone/>
              <a:defRPr sz="800">
                <a:effectLst>
                  <a:outerShdw blurRad="38100" dist="38100" dir="2700000" algn="tl">
                    <a:srgbClr val="000000">
                      <a:alpha val="43137"/>
                    </a:srgbClr>
                  </a:outerShdw>
                </a:effectLst>
              </a:defRPr>
            </a:lvl1pPr>
          </a:lstStyle>
          <a:p>
            <a:pPr algn="r" eaLnBrk="0" hangingPunct="0">
              <a:spcBef>
                <a:spcPct val="50000"/>
              </a:spcBef>
            </a:pPr>
            <a:r>
              <a:rPr lang="en-US" sz="1800" b="1" kern="100" dirty="0">
                <a:solidFill>
                  <a:schemeClr val="bg1"/>
                </a:solidFill>
                <a:latin typeface="Arial" charset="0"/>
              </a:rPr>
              <a:t>Astra</a:t>
            </a:r>
            <a:endParaRPr lang="en-US" sz="1800" b="1" kern="100" baseline="0" dirty="0">
              <a:solidFill>
                <a:schemeClr val="bg1"/>
              </a:solidFill>
              <a:latin typeface="Arial" charset="0"/>
            </a:endParaRPr>
          </a:p>
          <a:p>
            <a:pPr algn="r" eaLnBrk="0" hangingPunct="0">
              <a:spcBef>
                <a:spcPct val="50000"/>
              </a:spcBef>
            </a:pPr>
            <a:r>
              <a:rPr lang="en-US" sz="1400" b="1" kern="100" dirty="0">
                <a:solidFill>
                  <a:schemeClr val="bg1"/>
                </a:solidFill>
                <a:latin typeface="Arial" charset="0"/>
              </a:rPr>
              <a:t>Course Name</a:t>
            </a:r>
          </a:p>
          <a:p>
            <a:pPr algn="r" eaLnBrk="0" hangingPunct="0">
              <a:spcBef>
                <a:spcPct val="50000"/>
              </a:spcBef>
            </a:pPr>
            <a:r>
              <a:rPr lang="en-US" sz="900" b="1" kern="100" dirty="0">
                <a:solidFill>
                  <a:schemeClr val="bg1"/>
                </a:solidFill>
                <a:latin typeface="Arial" charset="0"/>
              </a:rPr>
              <a:t>ATA – System</a:t>
            </a:r>
          </a:p>
        </p:txBody>
      </p:sp>
      <p:sp>
        <p:nvSpPr>
          <p:cNvPr id="10" name="AC and Program"/>
          <p:cNvSpPr txBox="1"/>
          <p:nvPr/>
        </p:nvSpPr>
        <p:spPr>
          <a:xfrm>
            <a:off x="57148" y="4993489"/>
            <a:ext cx="2057401" cy="76944"/>
          </a:xfrm>
          <a:prstGeom prst="rect">
            <a:avLst/>
          </a:prstGeom>
          <a:noFill/>
        </p:spPr>
        <p:txBody>
          <a:bodyPr wrap="square" lIns="0" tIns="0" rIns="0" bIns="0" rtlCol="0">
            <a:spAutoFit/>
          </a:bodyPr>
          <a:lstStyle/>
          <a:p>
            <a:pPr defTabSz="514337" eaLnBrk="1" fontAlgn="auto" hangingPunct="1">
              <a:spcBef>
                <a:spcPts val="0"/>
              </a:spcBef>
              <a:spcAft>
                <a:spcPts val="0"/>
              </a:spcAft>
              <a:defRPr/>
            </a:pPr>
            <a:r>
              <a:rPr lang="en-US" sz="500" dirty="0">
                <a:solidFill>
                  <a:srgbClr val="FFFFFF"/>
                </a:solidFill>
                <a:latin typeface="Arial"/>
              </a:rPr>
              <a:t>AST_BRF</a:t>
            </a:r>
            <a:r>
              <a:rPr lang="en-US" sz="200" dirty="0">
                <a:solidFill>
                  <a:srgbClr val="FFFFFF"/>
                </a:solidFill>
                <a:latin typeface="Arial"/>
              </a:rPr>
              <a:t>   </a:t>
            </a:r>
            <a:r>
              <a:rPr lang="en-US" sz="500" dirty="0">
                <a:solidFill>
                  <a:srgbClr val="FFFFFF"/>
                </a:solidFill>
                <a:latin typeface="Arial"/>
              </a:rPr>
              <a:t>Rev. 1.0</a:t>
            </a:r>
          </a:p>
        </p:txBody>
      </p:sp>
      <p:sp>
        <p:nvSpPr>
          <p:cNvPr id="11"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rgbClr val="FFFFFF"/>
                </a:solidFill>
              </a:rPr>
              <a:t>Copyright © 2018 FlightSafety International, Inc.  All Rights Reserved. Unauthorized reproduction or distribution is prohibited.</a:t>
            </a:r>
          </a:p>
          <a:p>
            <a:endParaRPr lang="en-US" sz="450" b="0" dirty="0">
              <a:solidFill>
                <a:srgbClr val="FFFFFF"/>
              </a:solidFill>
            </a:endParaRPr>
          </a:p>
        </p:txBody>
      </p:sp>
    </p:spTree>
    <p:extLst>
      <p:ext uri="{BB962C8B-B14F-4D97-AF65-F5344CB8AC3E}">
        <p14:creationId xmlns:p14="http://schemas.microsoft.com/office/powerpoint/2010/main" val="23043142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68036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sson Objectives">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273629"/>
            <a:ext cx="8229600" cy="3526972"/>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18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a:t>
            </a:r>
          </a:p>
          <a:p>
            <a:pPr lvl="1"/>
            <a:r>
              <a:rPr lang="en-US" dirty="0"/>
              <a:t>Offsets should be 0.25 </a:t>
            </a:r>
          </a:p>
          <a:p>
            <a:pPr lvl="1"/>
            <a:endParaRPr lang="en-US" dirty="0"/>
          </a:p>
        </p:txBody>
      </p:sp>
      <p:sp>
        <p:nvSpPr>
          <p:cNvPr id="3" name="TextBox 2"/>
          <p:cNvSpPr txBox="1"/>
          <p:nvPr/>
        </p:nvSpPr>
        <p:spPr>
          <a:xfrm>
            <a:off x="470263" y="857250"/>
            <a:ext cx="8121832" cy="400110"/>
          </a:xfrm>
          <a:prstGeom prst="rect">
            <a:avLst/>
          </a:prstGeom>
          <a:noFill/>
          <a:ln>
            <a:noFill/>
          </a:ln>
        </p:spPr>
        <p:txBody>
          <a:bodyPr wrap="square" rtlCol="0">
            <a:spAutoFit/>
          </a:bodyPr>
          <a:lstStyle/>
          <a:p>
            <a:r>
              <a:rPr lang="en-US" sz="2000" b="1" dirty="0">
                <a:solidFill>
                  <a:srgbClr val="FFFFFF"/>
                </a:solidFill>
                <a:latin typeface="Arial"/>
              </a:rPr>
              <a:t>By the end of this lesson the client will be able to</a:t>
            </a:r>
            <a:r>
              <a:rPr lang="en-US" sz="2000" dirty="0">
                <a:solidFill>
                  <a:srgbClr val="FFFFFF"/>
                </a:solidFill>
                <a:latin typeface="Arial"/>
              </a:rPr>
              <a:t>:</a:t>
            </a:r>
          </a:p>
        </p:txBody>
      </p:sp>
      <p:sp>
        <p:nvSpPr>
          <p:cNvPr id="5" name="TextBox 4"/>
          <p:cNvSpPr txBox="1"/>
          <p:nvPr/>
        </p:nvSpPr>
        <p:spPr>
          <a:xfrm>
            <a:off x="0" y="11435"/>
            <a:ext cx="9144000" cy="461665"/>
          </a:xfrm>
          <a:prstGeom prst="rect">
            <a:avLst/>
          </a:prstGeom>
          <a:noFill/>
        </p:spPr>
        <p:txBody>
          <a:bodyPr wrap="square" rtlCol="0">
            <a:spAutoFit/>
          </a:bodyPr>
          <a:lstStyle/>
          <a:p>
            <a:pPr algn="ctr"/>
            <a:r>
              <a:rPr lang="en-US" sz="2400" b="1" dirty="0">
                <a:solidFill>
                  <a:srgbClr val="FFFFFF"/>
                </a:solidFill>
                <a:latin typeface="Arial"/>
              </a:rPr>
              <a:t>LESSON OBJECTIVES</a:t>
            </a:r>
          </a:p>
        </p:txBody>
      </p:sp>
    </p:spTree>
    <p:extLst>
      <p:ext uri="{BB962C8B-B14F-4D97-AF65-F5344CB8AC3E}">
        <p14:creationId xmlns:p14="http://schemas.microsoft.com/office/powerpoint/2010/main" val="409436380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sson Organization">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857256"/>
            <a:ext cx="8229600" cy="3943345"/>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20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USING ALL CAPITAL LETTERS</a:t>
            </a:r>
          </a:p>
          <a:p>
            <a:pPr lvl="1"/>
            <a:r>
              <a:rPr lang="en-US" dirty="0"/>
              <a:t>OFFSETS SHOULD BE 0.25 INCREMENTS</a:t>
            </a:r>
          </a:p>
          <a:p>
            <a:pPr lvl="1"/>
            <a:endParaRPr lang="en-US" dirty="0"/>
          </a:p>
          <a:p>
            <a:pPr lvl="1"/>
            <a:endParaRPr lang="en-US" dirty="0"/>
          </a:p>
        </p:txBody>
      </p:sp>
      <p:sp>
        <p:nvSpPr>
          <p:cNvPr id="6" name="TextBox 5"/>
          <p:cNvSpPr txBox="1"/>
          <p:nvPr/>
        </p:nvSpPr>
        <p:spPr>
          <a:xfrm>
            <a:off x="0" y="11435"/>
            <a:ext cx="9144000" cy="461665"/>
          </a:xfrm>
          <a:prstGeom prst="rect">
            <a:avLst/>
          </a:prstGeom>
          <a:noFill/>
        </p:spPr>
        <p:txBody>
          <a:bodyPr wrap="square" rtlCol="0">
            <a:spAutoFit/>
          </a:bodyPr>
          <a:lstStyle/>
          <a:p>
            <a:pPr algn="ctr"/>
            <a:r>
              <a:rPr lang="en-US" sz="2400" b="1" dirty="0">
                <a:solidFill>
                  <a:srgbClr val="FFFFFF"/>
                </a:solidFill>
                <a:latin typeface="Arial"/>
              </a:rPr>
              <a:t>LESSON ORGANIZATION</a:t>
            </a:r>
          </a:p>
        </p:txBody>
      </p:sp>
    </p:spTree>
    <p:extLst>
      <p:ext uri="{BB962C8B-B14F-4D97-AF65-F5344CB8AC3E}">
        <p14:creationId xmlns:p14="http://schemas.microsoft.com/office/powerpoint/2010/main" val="375126975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ontent_layout_slide">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350" baseline="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a graphic</a:t>
            </a:r>
          </a:p>
        </p:txBody>
      </p:sp>
      <p:sp>
        <p:nvSpPr>
          <p:cNvPr id="4" name="Text Placeholder 3"/>
          <p:cNvSpPr>
            <a:spLocks noGrp="1"/>
          </p:cNvSpPr>
          <p:nvPr>
            <p:ph idx="12" hasCustomPrompt="1"/>
          </p:nvPr>
        </p:nvSpPr>
        <p:spPr>
          <a:xfrm>
            <a:off x="4754880" y="857250"/>
            <a:ext cx="3931920" cy="3943350"/>
          </a:xfrm>
          <a:prstGeom prst="rect">
            <a:avLst/>
          </a:prstGeom>
        </p:spPr>
        <p:txBody>
          <a:bodyPr vert="horz" lIns="91440" tIns="45720" rIns="91440" bIns="45720" rtlCol="0">
            <a:noAutofit/>
          </a:bodyPr>
          <a:lstStyle>
            <a:lvl1pPr>
              <a:buFont typeface="Arial" pitchFamily="34" charset="0"/>
              <a:buNone/>
              <a:defRPr sz="135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picture</a:t>
            </a:r>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388195298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5" y="857256"/>
            <a:ext cx="8229599" cy="391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497617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3751511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aphic Top,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863447"/>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3553216"/>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6"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92628488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Top, Graphic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2377639"/>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864337"/>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7"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97445930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eft Content and Righ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64544"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754880" y="862758"/>
            <a:ext cx="3931920"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754880" y="2743201"/>
            <a:ext cx="3931920" cy="2028824"/>
          </a:xfrm>
        </p:spPr>
        <p:txBody>
          <a:bodyPr/>
          <a:lstStyle/>
          <a:p>
            <a:pPr lvl="0"/>
            <a:r>
              <a:rPr lang="en-US" dirty="0"/>
              <a:t>Click to add text or an icon below to add a table or a graphic</a:t>
            </a:r>
          </a:p>
        </p:txBody>
      </p:sp>
      <p:sp>
        <p:nvSpPr>
          <p:cNvPr id="10"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1530273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ight Content and lef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755891"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63521" y="862758"/>
            <a:ext cx="3931923"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63521" y="2743201"/>
            <a:ext cx="3931923" cy="2028824"/>
          </a:xfrm>
        </p:spPr>
        <p:txBody>
          <a:bodyPr/>
          <a:lstStyle/>
          <a:p>
            <a:pPr lvl="0"/>
            <a:r>
              <a:rPr lang="en-US" dirty="0"/>
              <a:t>Click to add text or an icon below to add a table or a graphic</a:t>
            </a:r>
          </a:p>
        </p:txBody>
      </p:sp>
      <p:sp>
        <p:nvSpPr>
          <p:cNvPr id="9"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14132979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a:lvl1pPr>
          </a:lstStyle>
          <a:p>
            <a:r>
              <a:rPr lang="en-US" dirty="0"/>
              <a:t>Astra Flight Tasks – Main Menu</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596" t="21488" r="3933" b="11191"/>
          <a:stretch/>
        </p:blipFill>
        <p:spPr>
          <a:xfrm>
            <a:off x="482646" y="-53099"/>
            <a:ext cx="7882317" cy="4608828"/>
          </a:xfrm>
          <a:prstGeom prst="rect">
            <a:avLst/>
          </a:prstGeom>
        </p:spPr>
      </p:pic>
    </p:spTree>
    <p:extLst>
      <p:ext uri="{BB962C8B-B14F-4D97-AF65-F5344CB8AC3E}">
        <p14:creationId xmlns:p14="http://schemas.microsoft.com/office/powerpoint/2010/main" val="3315501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raphic Examples Layout">
    <p:spTree>
      <p:nvGrpSpPr>
        <p:cNvPr id="1" name=""/>
        <p:cNvGrpSpPr/>
        <p:nvPr/>
      </p:nvGrpSpPr>
      <p:grpSpPr>
        <a:xfrm>
          <a:off x="0" y="0"/>
          <a:ext cx="0" cy="0"/>
          <a:chOff x="0" y="0"/>
          <a:chExt cx="0" cy="0"/>
        </a:xfrm>
      </p:grpSpPr>
      <p:sp>
        <p:nvSpPr>
          <p:cNvPr id="3" name="TextBox 2"/>
          <p:cNvSpPr txBox="1"/>
          <p:nvPr/>
        </p:nvSpPr>
        <p:spPr>
          <a:xfrm>
            <a:off x="232229" y="1075668"/>
            <a:ext cx="896399" cy="300082"/>
          </a:xfrm>
          <a:prstGeom prst="rect">
            <a:avLst/>
          </a:prstGeom>
          <a:noFill/>
        </p:spPr>
        <p:txBody>
          <a:bodyPr wrap="none" rtlCol="0">
            <a:spAutoFit/>
          </a:bodyPr>
          <a:lstStyle/>
          <a:p>
            <a:r>
              <a:rPr lang="en-US" sz="1350" b="1" dirty="0">
                <a:solidFill>
                  <a:srgbClr val="FFFFFF"/>
                </a:solidFill>
                <a:latin typeface="Arial"/>
              </a:rPr>
              <a:t>Buttons:</a:t>
            </a:r>
          </a:p>
        </p:txBody>
      </p:sp>
      <p:sp>
        <p:nvSpPr>
          <p:cNvPr id="4" name="AutoShape 68">
            <a:hlinkClick r:id="" action="ppaction://noaction" highlightClick="1"/>
          </p:cNvPr>
          <p:cNvSpPr>
            <a:spLocks noChangeArrowheads="1"/>
          </p:cNvSpPr>
          <p:nvPr/>
        </p:nvSpPr>
        <p:spPr bwMode="auto">
          <a:xfrm>
            <a:off x="1350559" y="938784"/>
            <a:ext cx="1711932" cy="342900"/>
          </a:xfrm>
          <a:prstGeom prst="roundRect">
            <a:avLst/>
          </a:prstGeom>
          <a:solidFill>
            <a:srgbClr val="7E7F8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rgbClr val="FFFFFF"/>
                </a:solidFill>
                <a:effectLst/>
              </a:rPr>
              <a:t>Introduction</a:t>
            </a:r>
          </a:p>
        </p:txBody>
      </p:sp>
      <p:sp>
        <p:nvSpPr>
          <p:cNvPr id="5" name="AutoShape 68">
            <a:hlinkClick r:id="" action="ppaction://noaction" highlightClick="1"/>
          </p:cNvPr>
          <p:cNvSpPr>
            <a:spLocks noChangeArrowheads="1"/>
          </p:cNvSpPr>
          <p:nvPr/>
        </p:nvSpPr>
        <p:spPr bwMode="auto">
          <a:xfrm>
            <a:off x="1350559" y="1308116"/>
            <a:ext cx="1711932" cy="342900"/>
          </a:xfrm>
          <a:prstGeom prst="roundRect">
            <a:avLst/>
          </a:prstGeom>
          <a:solidFill>
            <a:srgbClr val="205392"/>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rgbClr val="FFFFFF"/>
                </a:solidFill>
                <a:effectLst/>
              </a:rPr>
              <a:t>Introduction</a:t>
            </a:r>
          </a:p>
        </p:txBody>
      </p:sp>
      <p:cxnSp>
        <p:nvCxnSpPr>
          <p:cNvPr id="7" name="Straight Connector 6"/>
          <p:cNvCxnSpPr/>
          <p:nvPr/>
        </p:nvCxnSpPr>
        <p:spPr>
          <a:xfrm>
            <a:off x="1524048" y="2188464"/>
            <a:ext cx="1395984" cy="0"/>
          </a:xfrm>
          <a:prstGeom prst="line">
            <a:avLst/>
          </a:prstGeom>
          <a:ln w="38100" cap="rnd">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763" y="2003798"/>
            <a:ext cx="925253" cy="300082"/>
          </a:xfrm>
          <a:prstGeom prst="rect">
            <a:avLst/>
          </a:prstGeom>
          <a:noFill/>
        </p:spPr>
        <p:txBody>
          <a:bodyPr wrap="none" rtlCol="0">
            <a:spAutoFit/>
          </a:bodyPr>
          <a:lstStyle/>
          <a:p>
            <a:r>
              <a:rPr lang="en-US" sz="1350" b="1" dirty="0">
                <a:solidFill>
                  <a:srgbClr val="FFFFFF"/>
                </a:solidFill>
                <a:latin typeface="Arial"/>
              </a:rPr>
              <a:t>Callouts:</a:t>
            </a:r>
          </a:p>
        </p:txBody>
      </p:sp>
      <p:sp>
        <p:nvSpPr>
          <p:cNvPr id="9" name="Rectangle 8"/>
          <p:cNvSpPr/>
          <p:nvPr/>
        </p:nvSpPr>
        <p:spPr>
          <a:xfrm>
            <a:off x="1734925" y="2577600"/>
            <a:ext cx="885875" cy="684000"/>
          </a:xfrm>
          <a:custGeom>
            <a:avLst/>
            <a:gdLst>
              <a:gd name="connsiteX0" fmla="*/ 0 w 1163232"/>
              <a:gd name="connsiteY0" fmla="*/ 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0 h 864000"/>
              <a:gd name="connsiteX0" fmla="*/ 0 w 1163232"/>
              <a:gd name="connsiteY0" fmla="*/ 26640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266400 h 864000"/>
              <a:gd name="connsiteX0" fmla="*/ 7200 w 1170432"/>
              <a:gd name="connsiteY0" fmla="*/ 266400 h 864000"/>
              <a:gd name="connsiteX1" fmla="*/ 1170432 w 1170432"/>
              <a:gd name="connsiteY1" fmla="*/ 0 h 864000"/>
              <a:gd name="connsiteX2" fmla="*/ 1170432 w 1170432"/>
              <a:gd name="connsiteY2" fmla="*/ 864000 h 864000"/>
              <a:gd name="connsiteX3" fmla="*/ 0 w 1170432"/>
              <a:gd name="connsiteY3" fmla="*/ 518400 h 864000"/>
              <a:gd name="connsiteX4" fmla="*/ 7200 w 1170432"/>
              <a:gd name="connsiteY4" fmla="*/ 26640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432" h="864000">
                <a:moveTo>
                  <a:pt x="7200" y="266400"/>
                </a:moveTo>
                <a:lnTo>
                  <a:pt x="1170432" y="0"/>
                </a:lnTo>
                <a:lnTo>
                  <a:pt x="1170432" y="864000"/>
                </a:lnTo>
                <a:lnTo>
                  <a:pt x="0" y="518400"/>
                </a:lnTo>
                <a:lnTo>
                  <a:pt x="7200" y="2664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rgbClr val="FFFFFF"/>
              </a:solidFill>
            </a:endParaRPr>
          </a:p>
        </p:txBody>
      </p:sp>
      <p:sp>
        <p:nvSpPr>
          <p:cNvPr id="11" name="TextBox 10"/>
          <p:cNvSpPr txBox="1"/>
          <p:nvPr/>
        </p:nvSpPr>
        <p:spPr>
          <a:xfrm>
            <a:off x="216762" y="2666198"/>
            <a:ext cx="973343" cy="300082"/>
          </a:xfrm>
          <a:prstGeom prst="rect">
            <a:avLst/>
          </a:prstGeom>
          <a:noFill/>
        </p:spPr>
        <p:txBody>
          <a:bodyPr wrap="none" rtlCol="0">
            <a:spAutoFit/>
          </a:bodyPr>
          <a:lstStyle/>
          <a:p>
            <a:r>
              <a:rPr lang="en-US" sz="1350" b="1" dirty="0">
                <a:solidFill>
                  <a:srgbClr val="FFFFFF"/>
                </a:solidFill>
                <a:latin typeface="Arial"/>
              </a:rPr>
              <a:t>Locators:</a:t>
            </a:r>
          </a:p>
        </p:txBody>
      </p:sp>
      <p:sp>
        <p:nvSpPr>
          <p:cNvPr id="12" name="AutoShape 27">
            <a:hlinkClick r:id="" action="ppaction://hlinkshowjump?jump=endshow" highlightClick="1"/>
          </p:cNvPr>
          <p:cNvSpPr>
            <a:spLocks noChangeArrowheads="1"/>
          </p:cNvSpPr>
          <p:nvPr/>
        </p:nvSpPr>
        <p:spPr bwMode="auto">
          <a:xfrm>
            <a:off x="8280140" y="1075668"/>
            <a:ext cx="243117" cy="209550"/>
          </a:xfrm>
          <a:prstGeom prst="roundRect">
            <a:avLst/>
          </a:prstGeom>
          <a:solidFill>
            <a:srgbClr val="88888A"/>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rgbClr val="FFFFFF"/>
                </a:solidFill>
                <a:effectLst/>
              </a:rPr>
              <a:t>X</a:t>
            </a:r>
          </a:p>
        </p:txBody>
      </p:sp>
      <p:sp>
        <p:nvSpPr>
          <p:cNvPr id="13" name="TextBox 12"/>
          <p:cNvSpPr txBox="1"/>
          <p:nvPr/>
        </p:nvSpPr>
        <p:spPr>
          <a:xfrm>
            <a:off x="6985453" y="1075668"/>
            <a:ext cx="713657" cy="300082"/>
          </a:xfrm>
          <a:prstGeom prst="rect">
            <a:avLst/>
          </a:prstGeom>
          <a:noFill/>
        </p:spPr>
        <p:txBody>
          <a:bodyPr wrap="none" rtlCol="0">
            <a:spAutoFit/>
          </a:bodyPr>
          <a:lstStyle/>
          <a:p>
            <a:r>
              <a:rPr lang="en-US" sz="1350" b="1" dirty="0">
                <a:solidFill>
                  <a:srgbClr val="FFFFFF"/>
                </a:solidFill>
                <a:latin typeface="Arial"/>
              </a:rPr>
              <a:t>Close:</a:t>
            </a:r>
          </a:p>
        </p:txBody>
      </p:sp>
      <p:sp>
        <p:nvSpPr>
          <p:cNvPr id="14" name="AutoShape 27">
            <a:hlinkClick r:id="" action="ppaction://hlinkshowjump?jump=endshow" highlightClick="1"/>
          </p:cNvPr>
          <p:cNvSpPr>
            <a:spLocks noChangeArrowheads="1"/>
          </p:cNvSpPr>
          <p:nvPr/>
        </p:nvSpPr>
        <p:spPr bwMode="auto">
          <a:xfrm>
            <a:off x="8280140" y="1304268"/>
            <a:ext cx="243117" cy="209550"/>
          </a:xfrm>
          <a:prstGeom prst="roundRect">
            <a:avLst/>
          </a:prstGeom>
          <a:solidFill>
            <a:srgbClr val="205392"/>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rgbClr val="FFFFFF"/>
                </a:solidFill>
                <a:effectLst/>
              </a:rPr>
              <a:t>X</a:t>
            </a:r>
          </a:p>
        </p:txBody>
      </p:sp>
      <p:sp>
        <p:nvSpPr>
          <p:cNvPr id="1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baseline="0"/>
            </a:lvl1pPr>
          </a:lstStyle>
          <a:p>
            <a:r>
              <a:rPr lang="en-US" dirty="0"/>
              <a:t>STYLE TEMPLATES</a:t>
            </a:r>
          </a:p>
        </p:txBody>
      </p:sp>
    </p:spTree>
    <p:extLst>
      <p:ext uri="{BB962C8B-B14F-4D97-AF65-F5344CB8AC3E}">
        <p14:creationId xmlns:p14="http://schemas.microsoft.com/office/powerpoint/2010/main" val="395785479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_left_graphic_right_slide">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0" y="1"/>
            <a:ext cx="9144000" cy="514349"/>
          </a:xfrm>
          <a:prstGeom prst="rect">
            <a:avLst/>
          </a:prstGeom>
          <a:ln>
            <a:noFill/>
          </a:ln>
        </p:spPr>
        <p:txBody>
          <a:bodyPr vert="horz" lIns="91440" tIns="45720" rIns="91440" bIns="45720" rtlCol="0" anchor="ctr">
            <a:normAutofit/>
          </a:bodyPr>
          <a:lstStyle>
            <a:lvl1pPr>
              <a:defRPr sz="2400">
                <a:effectLst>
                  <a:outerShdw blurRad="38100" dist="38100" dir="2700000" algn="tl">
                    <a:srgbClr val="000000">
                      <a:alpha val="43137"/>
                    </a:srgbClr>
                  </a:outerShdw>
                </a:effectLst>
              </a:defRPr>
            </a:lvl1pPr>
          </a:lstStyle>
          <a:p>
            <a:r>
              <a:rPr lang="en-US" dirty="0"/>
              <a:t>Click to edit title name</a:t>
            </a:r>
          </a:p>
        </p:txBody>
      </p:sp>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800" baseline="0">
                <a:solidFill>
                  <a:schemeClr val="bg1"/>
                </a:solidFill>
                <a:effectLst>
                  <a:outerShdw blurRad="38100" dist="38100" dir="2700000" algn="tl">
                    <a:srgbClr val="000000">
                      <a:alpha val="43137"/>
                    </a:srgbClr>
                  </a:outerShdw>
                </a:effectLst>
              </a:defRPr>
            </a:lvl1pPr>
            <a:lvl2pPr marL="173831" indent="-173831">
              <a:spcBef>
                <a:spcPts val="450"/>
              </a:spcBef>
              <a:buFont typeface="Arial" pitchFamily="34" charset="0"/>
              <a:buChar char="•"/>
              <a:defRPr sz="1500">
                <a:solidFill>
                  <a:schemeClr val="bg1"/>
                </a:solidFill>
              </a:defRPr>
            </a:lvl2pPr>
            <a:lvl3pPr marL="346472" indent="-172641">
              <a:spcBef>
                <a:spcPts val="450"/>
              </a:spcBef>
              <a:buFont typeface="Arial" panose="020B0604020202020204" pitchFamily="34" charset="0"/>
              <a:buChar char="•"/>
              <a:defRPr sz="1500">
                <a:solidFill>
                  <a:schemeClr val="bg1"/>
                </a:solidFill>
              </a:defRPr>
            </a:lvl3pPr>
            <a:lvl4pPr marL="511969" indent="-165497">
              <a:spcBef>
                <a:spcPts val="450"/>
              </a:spcBef>
              <a:buFont typeface="Arial" pitchFamily="34" charset="0"/>
              <a:buChar char="•"/>
              <a:defRPr sz="1500">
                <a:solidFill>
                  <a:schemeClr val="bg1"/>
                </a:solidFill>
              </a:defRPr>
            </a:lvl4pPr>
            <a:lvl5pPr marL="685800" indent="-173831">
              <a:spcBef>
                <a:spcPts val="450"/>
              </a:spcBef>
              <a:buFont typeface="Arial" panose="020B0604020202020204" pitchFamily="34" charset="0"/>
              <a:buChar char="•"/>
              <a:defRPr sz="1500">
                <a:solidFill>
                  <a:schemeClr val="bg1"/>
                </a:solidFill>
              </a:defRPr>
            </a:lvl5pPr>
          </a:lstStyle>
          <a:p>
            <a:pPr lvl="0"/>
            <a:r>
              <a:rPr lang="en-US" dirty="0"/>
              <a:t>Click to add text or an icon below to add a table or a graphic</a:t>
            </a:r>
          </a:p>
        </p:txBody>
      </p:sp>
      <p:sp>
        <p:nvSpPr>
          <p:cNvPr id="5" name="Picture Placeholder 3"/>
          <p:cNvSpPr>
            <a:spLocks noGrp="1"/>
          </p:cNvSpPr>
          <p:nvPr>
            <p:ph type="pic" sz="quarter" idx="12" hasCustomPrompt="1"/>
          </p:nvPr>
        </p:nvSpPr>
        <p:spPr>
          <a:xfrm>
            <a:off x="4754880" y="857250"/>
            <a:ext cx="3931920" cy="3943350"/>
          </a:xfr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Select the icon below to add a graphic</a:t>
            </a:r>
          </a:p>
        </p:txBody>
      </p:sp>
    </p:spTree>
    <p:extLst>
      <p:ext uri="{BB962C8B-B14F-4D97-AF65-F5344CB8AC3E}">
        <p14:creationId xmlns:p14="http://schemas.microsoft.com/office/powerpoint/2010/main" val="270557193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_Gradient"/>
          <p:cNvSpPr/>
          <p:nvPr userDrawn="1"/>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p>
        </p:txBody>
      </p:sp>
      <p:sp>
        <p:nvSpPr>
          <p:cNvPr id="8"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82961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plash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7" cy="5143499"/>
          </a:xfrm>
          <a:prstGeom prst="rect">
            <a:avLst/>
          </a:prstGeom>
        </p:spPr>
      </p:pic>
      <p:sp>
        <p:nvSpPr>
          <p:cNvPr id="7" name="Notice_Text Placeholder 2"/>
          <p:cNvSpPr txBox="1">
            <a:spLocks/>
          </p:cNvSpPr>
          <p:nvPr/>
        </p:nvSpPr>
        <p:spPr>
          <a:xfrm>
            <a:off x="800105" y="4731082"/>
            <a:ext cx="7543799" cy="255002"/>
          </a:xfrm>
          <a:prstGeom prst="rect">
            <a:avLst/>
          </a:prstGeom>
        </p:spPr>
        <p:txBody>
          <a:bodyPr lIns="0" tIns="0" rIns="0" bIns="0" anchor="b" anchorCtr="0">
            <a:noAutofit/>
          </a:bodyPr>
          <a:lstStyle>
            <a:lvl1pPr marL="55563" marR="0" indent="-55563" algn="ctr" defTabSz="914400" rtl="0" eaLnBrk="1" fontAlgn="auto" latinLnBrk="0" hangingPunct="1">
              <a:lnSpc>
                <a:spcPct val="100000"/>
              </a:lnSpc>
              <a:spcBef>
                <a:spcPct val="20000"/>
              </a:spcBef>
              <a:spcAft>
                <a:spcPts val="0"/>
              </a:spcAft>
              <a:buClrTx/>
              <a:buSzTx/>
              <a:buFont typeface="Wingdings" pitchFamily="2" charset="2"/>
              <a:buNone/>
              <a:tabLst/>
              <a:defRPr lang="en-US" sz="1100" smtClean="0"/>
            </a:lvl1pPr>
            <a:lvl2pPr>
              <a:defRPr sz="1000" b="0"/>
            </a:lvl2pPr>
            <a:lvl3pPr>
              <a:defRPr sz="1000" b="0"/>
            </a:lvl3pPr>
            <a:lvl4pPr>
              <a:defRPr sz="1000" b="0"/>
            </a:lvl4pPr>
            <a:lvl5pPr>
              <a:defRPr sz="1000" b="0"/>
            </a:lvl5pPr>
          </a:lstStyle>
          <a:p>
            <a:pPr marL="31253" indent="-31253" defTabSz="514337">
              <a:defRPr/>
            </a:pPr>
            <a:r>
              <a:rPr sz="450" b="1" dirty="0">
                <a:solidFill>
                  <a:srgbClr val="FFFFFF"/>
                </a:solidFill>
                <a:effectLst/>
                <a:latin typeface="Arial" pitchFamily="34" charset="0"/>
                <a:ea typeface="Calibri"/>
                <a:cs typeface="Arial" pitchFamily="34" charset="0"/>
              </a:rPr>
              <a:t>NOTICE: </a:t>
            </a:r>
          </a:p>
          <a:p>
            <a:pPr marL="31253" indent="-31253" defTabSz="514337">
              <a:defRPr/>
            </a:pPr>
            <a:r>
              <a:rPr sz="450" b="1" dirty="0">
                <a:solidFill>
                  <a:srgbClr val="FFFFFF"/>
                </a:solidFill>
                <a:effectLst/>
                <a:latin typeface="Arial" pitchFamily="34" charset="0"/>
                <a:ea typeface="Calibri"/>
                <a:cs typeface="Arial" pitchFamily="34" charset="0"/>
              </a:rPr>
              <a:t>These commodities, technology, or software were exported from the United States in </a:t>
            </a:r>
          </a:p>
          <a:p>
            <a:pPr marL="31253" indent="-31253" defTabSz="514337">
              <a:defRPr/>
            </a:pPr>
            <a:r>
              <a:rPr sz="450" b="1" dirty="0">
                <a:solidFill>
                  <a:srgbClr val="FFFFFF"/>
                </a:solidFill>
                <a:effectLst/>
                <a:latin typeface="Arial" pitchFamily="34" charset="0"/>
                <a:ea typeface="Calibri"/>
                <a:cs typeface="Arial" pitchFamily="34" charset="0"/>
              </a:rPr>
              <a:t>accordance with the Export Administration Regulations. Diversion contrary to U.S. law is prohibited</a:t>
            </a:r>
            <a:endParaRPr sz="450" b="1" dirty="0">
              <a:solidFill>
                <a:srgbClr val="FFFFFF"/>
              </a:solidFill>
              <a:effectLst/>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128" y="1424781"/>
            <a:ext cx="7747635" cy="1633538"/>
          </a:xfrm>
          <a:prstGeom prst="rect">
            <a:avLst/>
          </a:prstGeom>
        </p:spPr>
      </p:pic>
      <p:sp>
        <p:nvSpPr>
          <p:cNvPr id="6" name="Text Placeholder 5"/>
          <p:cNvSpPr>
            <a:spLocks noGrp="1"/>
          </p:cNvSpPr>
          <p:nvPr>
            <p:ph type="body" sz="quarter" idx="10" hasCustomPrompt="1"/>
          </p:nvPr>
        </p:nvSpPr>
        <p:spPr>
          <a:xfrm>
            <a:off x="3702052" y="3340901"/>
            <a:ext cx="4641851" cy="929640"/>
          </a:xfrm>
          <a:prstGeom prst="rect">
            <a:avLst/>
          </a:prstGeom>
        </p:spPr>
        <p:txBody>
          <a:bodyPr/>
          <a:lstStyle>
            <a:lvl1pPr marL="0" indent="0">
              <a:buNone/>
              <a:defRPr sz="800">
                <a:effectLst>
                  <a:outerShdw blurRad="38100" dist="38100" dir="2700000" algn="tl">
                    <a:srgbClr val="000000">
                      <a:alpha val="43137"/>
                    </a:srgbClr>
                  </a:outerShdw>
                </a:effectLst>
              </a:defRPr>
            </a:lvl1pPr>
          </a:lstStyle>
          <a:p>
            <a:pPr algn="r" eaLnBrk="0" hangingPunct="0">
              <a:spcBef>
                <a:spcPct val="50000"/>
              </a:spcBef>
            </a:pPr>
            <a:r>
              <a:rPr lang="en-US" sz="1800" b="1" kern="100" dirty="0">
                <a:solidFill>
                  <a:schemeClr val="bg1"/>
                </a:solidFill>
                <a:latin typeface="Arial" charset="0"/>
              </a:rPr>
              <a:t>Astra</a:t>
            </a:r>
            <a:endParaRPr lang="en-US" sz="1800" b="1" kern="100" baseline="0" dirty="0">
              <a:solidFill>
                <a:schemeClr val="bg1"/>
              </a:solidFill>
              <a:latin typeface="Arial" charset="0"/>
            </a:endParaRPr>
          </a:p>
          <a:p>
            <a:pPr algn="r" eaLnBrk="0" hangingPunct="0">
              <a:spcBef>
                <a:spcPct val="50000"/>
              </a:spcBef>
            </a:pPr>
            <a:r>
              <a:rPr lang="en-US" sz="1400" b="1" kern="100" dirty="0">
                <a:solidFill>
                  <a:schemeClr val="bg1"/>
                </a:solidFill>
                <a:latin typeface="Arial" charset="0"/>
              </a:rPr>
              <a:t>Course Name</a:t>
            </a:r>
          </a:p>
          <a:p>
            <a:pPr algn="r" eaLnBrk="0" hangingPunct="0">
              <a:spcBef>
                <a:spcPct val="50000"/>
              </a:spcBef>
            </a:pPr>
            <a:r>
              <a:rPr lang="en-US" sz="900" b="1" kern="100" dirty="0">
                <a:solidFill>
                  <a:schemeClr val="bg1"/>
                </a:solidFill>
                <a:latin typeface="Arial" charset="0"/>
              </a:rPr>
              <a:t>ATA – System</a:t>
            </a:r>
          </a:p>
        </p:txBody>
      </p:sp>
      <p:sp>
        <p:nvSpPr>
          <p:cNvPr id="10" name="AC and Program"/>
          <p:cNvSpPr txBox="1"/>
          <p:nvPr/>
        </p:nvSpPr>
        <p:spPr>
          <a:xfrm>
            <a:off x="57148" y="4993489"/>
            <a:ext cx="2057401" cy="76944"/>
          </a:xfrm>
          <a:prstGeom prst="rect">
            <a:avLst/>
          </a:prstGeom>
          <a:noFill/>
        </p:spPr>
        <p:txBody>
          <a:bodyPr wrap="square" lIns="0" tIns="0" rIns="0" bIns="0" rtlCol="0">
            <a:spAutoFit/>
          </a:bodyPr>
          <a:lstStyle/>
          <a:p>
            <a:pPr defTabSz="514337" eaLnBrk="1" fontAlgn="auto" hangingPunct="1">
              <a:spcBef>
                <a:spcPts val="0"/>
              </a:spcBef>
              <a:spcAft>
                <a:spcPts val="0"/>
              </a:spcAft>
              <a:defRPr/>
            </a:pPr>
            <a:r>
              <a:rPr lang="en-US" sz="500" dirty="0">
                <a:solidFill>
                  <a:srgbClr val="FFFFFF"/>
                </a:solidFill>
                <a:latin typeface="Arial"/>
              </a:rPr>
              <a:t>AST_BRF</a:t>
            </a:r>
            <a:r>
              <a:rPr lang="en-US" sz="200" dirty="0">
                <a:solidFill>
                  <a:srgbClr val="FFFFFF"/>
                </a:solidFill>
                <a:latin typeface="Arial"/>
              </a:rPr>
              <a:t>   </a:t>
            </a:r>
            <a:r>
              <a:rPr lang="en-US" sz="500" dirty="0">
                <a:solidFill>
                  <a:srgbClr val="FFFFFF"/>
                </a:solidFill>
                <a:latin typeface="Arial"/>
              </a:rPr>
              <a:t>Rev. 1.0</a:t>
            </a:r>
          </a:p>
        </p:txBody>
      </p:sp>
      <p:sp>
        <p:nvSpPr>
          <p:cNvPr id="11"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rgbClr val="FFFFFF"/>
                </a:solidFill>
              </a:rPr>
              <a:t>Copyright © 2018 FlightSafety International, Inc.  All Rights Reserved. Unauthorized reproduction or distribution is prohibited.</a:t>
            </a:r>
          </a:p>
          <a:p>
            <a:endParaRPr lang="en-US" sz="450" b="0" dirty="0">
              <a:solidFill>
                <a:srgbClr val="FFFFFF"/>
              </a:solidFill>
            </a:endParaRPr>
          </a:p>
        </p:txBody>
      </p:sp>
    </p:spTree>
    <p:extLst>
      <p:ext uri="{BB962C8B-B14F-4D97-AF65-F5344CB8AC3E}">
        <p14:creationId xmlns:p14="http://schemas.microsoft.com/office/powerpoint/2010/main" val="26611244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393173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sson Objectives">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273629"/>
            <a:ext cx="8229600" cy="3526972"/>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18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a:t>
            </a:r>
          </a:p>
          <a:p>
            <a:pPr lvl="1"/>
            <a:r>
              <a:rPr lang="en-US" dirty="0"/>
              <a:t>Offsets should be 0.25 </a:t>
            </a:r>
          </a:p>
          <a:p>
            <a:pPr lvl="1"/>
            <a:endParaRPr lang="en-US" dirty="0"/>
          </a:p>
        </p:txBody>
      </p:sp>
      <p:sp>
        <p:nvSpPr>
          <p:cNvPr id="3" name="TextBox 2"/>
          <p:cNvSpPr txBox="1"/>
          <p:nvPr/>
        </p:nvSpPr>
        <p:spPr>
          <a:xfrm>
            <a:off x="470263" y="857250"/>
            <a:ext cx="8121832" cy="400110"/>
          </a:xfrm>
          <a:prstGeom prst="rect">
            <a:avLst/>
          </a:prstGeom>
          <a:noFill/>
          <a:ln>
            <a:noFill/>
          </a:ln>
        </p:spPr>
        <p:txBody>
          <a:bodyPr wrap="square" rtlCol="0">
            <a:spAutoFit/>
          </a:bodyPr>
          <a:lstStyle/>
          <a:p>
            <a:r>
              <a:rPr lang="en-US" sz="2000" b="1" dirty="0">
                <a:ln>
                  <a:noFill/>
                </a:ln>
                <a:solidFill>
                  <a:schemeClr val="bg1"/>
                </a:solidFill>
                <a:effectLst>
                  <a:outerShdw blurRad="38100" dist="38100" dir="2700000" algn="tl">
                    <a:srgbClr val="000000">
                      <a:alpha val="43137"/>
                    </a:srgbClr>
                  </a:outerShdw>
                </a:effectLst>
                <a:latin typeface="+mj-lt"/>
              </a:rPr>
              <a:t>By</a:t>
            </a:r>
            <a:r>
              <a:rPr lang="en-US" sz="2000" b="1" baseline="0" dirty="0">
                <a:ln>
                  <a:noFill/>
                </a:ln>
                <a:solidFill>
                  <a:schemeClr val="bg1"/>
                </a:solidFill>
                <a:effectLst>
                  <a:outerShdw blurRad="38100" dist="38100" dir="2700000" algn="tl">
                    <a:srgbClr val="000000">
                      <a:alpha val="43137"/>
                    </a:srgbClr>
                  </a:outerShdw>
                </a:effectLst>
                <a:latin typeface="+mj-lt"/>
              </a:rPr>
              <a:t> the end of this lesson the client will be able to</a:t>
            </a:r>
            <a:r>
              <a:rPr lang="en-US" sz="2000" baseline="0" dirty="0">
                <a:ln>
                  <a:noFill/>
                </a:ln>
                <a:solidFill>
                  <a:schemeClr val="bg1"/>
                </a:solidFill>
                <a:effectLst>
                  <a:outerShdw blurRad="38100" dist="38100" dir="2700000" algn="tl">
                    <a:srgbClr val="000000">
                      <a:alpha val="43137"/>
                    </a:srgbClr>
                  </a:outerShdw>
                </a:effectLst>
                <a:latin typeface="+mj-lt"/>
              </a:rPr>
              <a:t>:</a:t>
            </a:r>
            <a:endParaRPr lang="en-US" sz="2000" dirty="0">
              <a:ln>
                <a:noFill/>
              </a:ln>
              <a:solidFill>
                <a:schemeClr val="bg1"/>
              </a:solidFill>
              <a:effectLst>
                <a:outerShdw blurRad="38100" dist="38100" dir="2700000" algn="tl">
                  <a:srgbClr val="000000">
                    <a:alpha val="43137"/>
                  </a:srgbClr>
                </a:outerShdw>
              </a:effectLst>
              <a:latin typeface="+mj-lt"/>
            </a:endParaRPr>
          </a:p>
        </p:txBody>
      </p:sp>
      <p:sp>
        <p:nvSpPr>
          <p:cNvPr id="5" name="TextBox 4"/>
          <p:cNvSpPr txBox="1"/>
          <p:nvPr/>
        </p:nvSpPr>
        <p:spPr>
          <a:xfrm>
            <a:off x="0" y="11435"/>
            <a:ext cx="9144000" cy="461665"/>
          </a:xfrm>
          <a:prstGeom prst="rect">
            <a:avLst/>
          </a:prstGeom>
          <a:noFill/>
        </p:spPr>
        <p:txBody>
          <a:bodyPr wrap="square" rtlCol="0">
            <a:spAutoFit/>
          </a:bodyPr>
          <a:lstStyle/>
          <a:p>
            <a:pPr algn="ctr"/>
            <a:r>
              <a:rPr lang="en-US" sz="2400" b="1" dirty="0">
                <a:solidFill>
                  <a:schemeClr val="bg1"/>
                </a:solidFill>
                <a:latin typeface="+mj-lt"/>
              </a:rPr>
              <a:t>LESSON</a:t>
            </a:r>
            <a:r>
              <a:rPr lang="en-US" sz="2400" b="1" baseline="0" dirty="0">
                <a:solidFill>
                  <a:schemeClr val="bg1"/>
                </a:solidFill>
                <a:latin typeface="+mj-lt"/>
              </a:rPr>
              <a:t> OBJECTIVES</a:t>
            </a:r>
            <a:endParaRPr lang="en-US" sz="2400" b="1" dirty="0">
              <a:solidFill>
                <a:schemeClr val="bg1"/>
              </a:solidFill>
              <a:latin typeface="+mj-lt"/>
            </a:endParaRPr>
          </a:p>
        </p:txBody>
      </p:sp>
    </p:spTree>
    <p:extLst>
      <p:ext uri="{BB962C8B-B14F-4D97-AF65-F5344CB8AC3E}">
        <p14:creationId xmlns:p14="http://schemas.microsoft.com/office/powerpoint/2010/main" val="98442079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esson Objectives">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273629"/>
            <a:ext cx="8229600" cy="3526972"/>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18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a:t>
            </a:r>
          </a:p>
          <a:p>
            <a:pPr lvl="1"/>
            <a:r>
              <a:rPr lang="en-US" dirty="0"/>
              <a:t>Offsets should be 0.25 </a:t>
            </a:r>
          </a:p>
          <a:p>
            <a:pPr lvl="1"/>
            <a:endParaRPr lang="en-US" dirty="0"/>
          </a:p>
        </p:txBody>
      </p:sp>
      <p:sp>
        <p:nvSpPr>
          <p:cNvPr id="3" name="TextBox 2"/>
          <p:cNvSpPr txBox="1"/>
          <p:nvPr/>
        </p:nvSpPr>
        <p:spPr>
          <a:xfrm>
            <a:off x="470263" y="857250"/>
            <a:ext cx="8121832" cy="400110"/>
          </a:xfrm>
          <a:prstGeom prst="rect">
            <a:avLst/>
          </a:prstGeom>
          <a:noFill/>
          <a:ln>
            <a:noFill/>
          </a:ln>
        </p:spPr>
        <p:txBody>
          <a:bodyPr wrap="square" rtlCol="0">
            <a:spAutoFit/>
          </a:bodyPr>
          <a:lstStyle/>
          <a:p>
            <a:r>
              <a:rPr lang="en-US" sz="2000" b="1" dirty="0">
                <a:solidFill>
                  <a:srgbClr val="FFFFFF"/>
                </a:solidFill>
                <a:latin typeface="Arial"/>
              </a:rPr>
              <a:t>By the end of this lesson the client will be able to</a:t>
            </a:r>
            <a:r>
              <a:rPr lang="en-US" sz="2000" dirty="0">
                <a:solidFill>
                  <a:srgbClr val="FFFFFF"/>
                </a:solidFill>
                <a:latin typeface="Arial"/>
              </a:rPr>
              <a:t>:</a:t>
            </a:r>
          </a:p>
        </p:txBody>
      </p:sp>
      <p:sp>
        <p:nvSpPr>
          <p:cNvPr id="5" name="TextBox 4"/>
          <p:cNvSpPr txBox="1"/>
          <p:nvPr/>
        </p:nvSpPr>
        <p:spPr>
          <a:xfrm>
            <a:off x="0" y="11435"/>
            <a:ext cx="9144000" cy="461665"/>
          </a:xfrm>
          <a:prstGeom prst="rect">
            <a:avLst/>
          </a:prstGeom>
          <a:noFill/>
        </p:spPr>
        <p:txBody>
          <a:bodyPr wrap="square" rtlCol="0">
            <a:spAutoFit/>
          </a:bodyPr>
          <a:lstStyle/>
          <a:p>
            <a:pPr algn="ctr"/>
            <a:r>
              <a:rPr lang="en-US" sz="2400" b="1" dirty="0">
                <a:solidFill>
                  <a:srgbClr val="FFFFFF"/>
                </a:solidFill>
                <a:latin typeface="Arial"/>
              </a:rPr>
              <a:t>LESSON OBJECTIVES</a:t>
            </a:r>
          </a:p>
        </p:txBody>
      </p:sp>
    </p:spTree>
    <p:extLst>
      <p:ext uri="{BB962C8B-B14F-4D97-AF65-F5344CB8AC3E}">
        <p14:creationId xmlns:p14="http://schemas.microsoft.com/office/powerpoint/2010/main" val="386095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sson Organization">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857256"/>
            <a:ext cx="8229600" cy="3943345"/>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20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USING ALL CAPITAL LETTERS</a:t>
            </a:r>
          </a:p>
          <a:p>
            <a:pPr lvl="1"/>
            <a:r>
              <a:rPr lang="en-US" dirty="0"/>
              <a:t>OFFSETS SHOULD BE 0.25 INCREMENTS</a:t>
            </a:r>
          </a:p>
          <a:p>
            <a:pPr lvl="1"/>
            <a:endParaRPr lang="en-US" dirty="0"/>
          </a:p>
          <a:p>
            <a:pPr lvl="1"/>
            <a:endParaRPr lang="en-US" dirty="0"/>
          </a:p>
        </p:txBody>
      </p:sp>
      <p:sp>
        <p:nvSpPr>
          <p:cNvPr id="6" name="TextBox 5"/>
          <p:cNvSpPr txBox="1"/>
          <p:nvPr/>
        </p:nvSpPr>
        <p:spPr>
          <a:xfrm>
            <a:off x="0" y="11435"/>
            <a:ext cx="9144000" cy="461665"/>
          </a:xfrm>
          <a:prstGeom prst="rect">
            <a:avLst/>
          </a:prstGeom>
          <a:noFill/>
        </p:spPr>
        <p:txBody>
          <a:bodyPr wrap="square" rtlCol="0">
            <a:spAutoFit/>
          </a:bodyPr>
          <a:lstStyle/>
          <a:p>
            <a:pPr algn="ctr"/>
            <a:r>
              <a:rPr lang="en-US" sz="2400" b="1" dirty="0">
                <a:solidFill>
                  <a:srgbClr val="FFFFFF"/>
                </a:solidFill>
                <a:latin typeface="Arial"/>
              </a:rPr>
              <a:t>LESSON ORGANIZATION</a:t>
            </a:r>
          </a:p>
        </p:txBody>
      </p:sp>
    </p:spTree>
    <p:extLst>
      <p:ext uri="{BB962C8B-B14F-4D97-AF65-F5344CB8AC3E}">
        <p14:creationId xmlns:p14="http://schemas.microsoft.com/office/powerpoint/2010/main" val="39744044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ontent_layout_slide">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350" baseline="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a graphic</a:t>
            </a:r>
          </a:p>
        </p:txBody>
      </p:sp>
      <p:sp>
        <p:nvSpPr>
          <p:cNvPr id="4" name="Text Placeholder 3"/>
          <p:cNvSpPr>
            <a:spLocks noGrp="1"/>
          </p:cNvSpPr>
          <p:nvPr>
            <p:ph idx="12" hasCustomPrompt="1"/>
          </p:nvPr>
        </p:nvSpPr>
        <p:spPr>
          <a:xfrm>
            <a:off x="4754880" y="857250"/>
            <a:ext cx="3931920" cy="3943350"/>
          </a:xfrm>
          <a:prstGeom prst="rect">
            <a:avLst/>
          </a:prstGeom>
        </p:spPr>
        <p:txBody>
          <a:bodyPr vert="horz" lIns="91440" tIns="45720" rIns="91440" bIns="45720" rtlCol="0">
            <a:noAutofit/>
          </a:bodyPr>
          <a:lstStyle>
            <a:lvl1pPr>
              <a:buFont typeface="Arial" pitchFamily="34" charset="0"/>
              <a:buNone/>
              <a:defRPr sz="135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picture</a:t>
            </a:r>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51367945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5" y="857256"/>
            <a:ext cx="8229599" cy="3914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63129705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aphic Top,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863447"/>
            <a:ext cx="4920559" cy="2395805"/>
          </a:xfrm>
          <a:prstGeom prst="rect">
            <a:avLst/>
          </a:prstGeo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3553216"/>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6"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372006983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Top, Graphic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2377639"/>
            <a:ext cx="4920559" cy="2395805"/>
          </a:xfrm>
          <a:prstGeom prst="rect">
            <a:avLst/>
          </a:prstGeo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864337"/>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7"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66239521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eft Content and Righ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64544" y="862764"/>
            <a:ext cx="3931920" cy="3914775"/>
          </a:xfrm>
          <a:prstGeom prst="rect">
            <a:avLst/>
          </a:prstGeo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754880" y="862758"/>
            <a:ext cx="3931920" cy="1714500"/>
          </a:xfrm>
          <a:prstGeom prst="rect">
            <a:avLst/>
          </a:prstGeo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754880" y="2743201"/>
            <a:ext cx="3931920" cy="2028824"/>
          </a:xfrm>
          <a:prstGeom prst="rect">
            <a:avLst/>
          </a:prstGeom>
        </p:spPr>
        <p:txBody>
          <a:bodyPr/>
          <a:lstStyle/>
          <a:p>
            <a:pPr lvl="0"/>
            <a:r>
              <a:rPr lang="en-US" dirty="0"/>
              <a:t>Click to add text or an icon below to add a table or a graphic</a:t>
            </a:r>
          </a:p>
        </p:txBody>
      </p:sp>
      <p:sp>
        <p:nvSpPr>
          <p:cNvPr id="10"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9483924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ight Content and lef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755891" y="862764"/>
            <a:ext cx="3931920" cy="3914775"/>
          </a:xfrm>
          <a:prstGeom prst="rect">
            <a:avLst/>
          </a:prstGeo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63521" y="862758"/>
            <a:ext cx="3931923" cy="1714500"/>
          </a:xfrm>
          <a:prstGeom prst="rect">
            <a:avLst/>
          </a:prstGeo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63521" y="2743201"/>
            <a:ext cx="3931923" cy="2028824"/>
          </a:xfrm>
          <a:prstGeom prst="rect">
            <a:avLst/>
          </a:prstGeom>
        </p:spPr>
        <p:txBody>
          <a:bodyPr/>
          <a:lstStyle/>
          <a:p>
            <a:pPr lvl="0"/>
            <a:r>
              <a:rPr lang="en-US" dirty="0"/>
              <a:t>Click to add text or an icon below to add a table or a graphic</a:t>
            </a:r>
          </a:p>
        </p:txBody>
      </p:sp>
      <p:sp>
        <p:nvSpPr>
          <p:cNvPr id="9"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4101068719"/>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a:lvl1pPr>
          </a:lstStyle>
          <a:p>
            <a:r>
              <a:rPr lang="en-US" dirty="0"/>
              <a:t>Astra Flight Tasks – Main Menu</a:t>
            </a:r>
          </a:p>
        </p:txBody>
      </p:sp>
    </p:spTree>
    <p:extLst>
      <p:ext uri="{BB962C8B-B14F-4D97-AF65-F5344CB8AC3E}">
        <p14:creationId xmlns:p14="http://schemas.microsoft.com/office/powerpoint/2010/main" val="3251515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Examples Layout">
    <p:spTree>
      <p:nvGrpSpPr>
        <p:cNvPr id="1" name=""/>
        <p:cNvGrpSpPr/>
        <p:nvPr/>
      </p:nvGrpSpPr>
      <p:grpSpPr>
        <a:xfrm>
          <a:off x="0" y="0"/>
          <a:ext cx="0" cy="0"/>
          <a:chOff x="0" y="0"/>
          <a:chExt cx="0" cy="0"/>
        </a:xfrm>
      </p:grpSpPr>
      <p:sp>
        <p:nvSpPr>
          <p:cNvPr id="3" name="TextBox 2"/>
          <p:cNvSpPr txBox="1"/>
          <p:nvPr/>
        </p:nvSpPr>
        <p:spPr>
          <a:xfrm>
            <a:off x="232229" y="1075668"/>
            <a:ext cx="896399" cy="300082"/>
          </a:xfrm>
          <a:prstGeom prst="rect">
            <a:avLst/>
          </a:prstGeom>
          <a:noFill/>
        </p:spPr>
        <p:txBody>
          <a:bodyPr wrap="none" rtlCol="0">
            <a:spAutoFit/>
          </a:bodyPr>
          <a:lstStyle/>
          <a:p>
            <a:r>
              <a:rPr lang="en-US" sz="1350" b="1" dirty="0">
                <a:solidFill>
                  <a:srgbClr val="FFFFFF"/>
                </a:solidFill>
                <a:latin typeface="Arial"/>
              </a:rPr>
              <a:t>Buttons:</a:t>
            </a:r>
          </a:p>
        </p:txBody>
      </p:sp>
      <p:sp>
        <p:nvSpPr>
          <p:cNvPr id="4" name="AutoShape 68">
            <a:hlinkClick r:id="" action="ppaction://noaction" highlightClick="1"/>
          </p:cNvPr>
          <p:cNvSpPr>
            <a:spLocks noChangeArrowheads="1"/>
          </p:cNvSpPr>
          <p:nvPr/>
        </p:nvSpPr>
        <p:spPr bwMode="auto">
          <a:xfrm>
            <a:off x="1350559" y="938784"/>
            <a:ext cx="1711932" cy="342900"/>
          </a:xfrm>
          <a:prstGeom prst="roundRect">
            <a:avLst/>
          </a:prstGeom>
          <a:solidFill>
            <a:srgbClr val="7E7F8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rgbClr val="FFFFFF"/>
                </a:solidFill>
                <a:effectLst/>
              </a:rPr>
              <a:t>Introduction</a:t>
            </a:r>
          </a:p>
        </p:txBody>
      </p:sp>
      <p:sp>
        <p:nvSpPr>
          <p:cNvPr id="5" name="AutoShape 68">
            <a:hlinkClick r:id="" action="ppaction://noaction" highlightClick="1"/>
          </p:cNvPr>
          <p:cNvSpPr>
            <a:spLocks noChangeArrowheads="1"/>
          </p:cNvSpPr>
          <p:nvPr/>
        </p:nvSpPr>
        <p:spPr bwMode="auto">
          <a:xfrm>
            <a:off x="1350559" y="1308116"/>
            <a:ext cx="1711932" cy="342900"/>
          </a:xfrm>
          <a:prstGeom prst="roundRect">
            <a:avLst/>
          </a:prstGeom>
          <a:solidFill>
            <a:srgbClr val="205392"/>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rgbClr val="FFFFFF"/>
                </a:solidFill>
                <a:effectLst/>
              </a:rPr>
              <a:t>Introduction</a:t>
            </a:r>
          </a:p>
        </p:txBody>
      </p:sp>
      <p:cxnSp>
        <p:nvCxnSpPr>
          <p:cNvPr id="7" name="Straight Connector 6"/>
          <p:cNvCxnSpPr/>
          <p:nvPr/>
        </p:nvCxnSpPr>
        <p:spPr>
          <a:xfrm>
            <a:off x="1524048" y="2188464"/>
            <a:ext cx="1395984" cy="0"/>
          </a:xfrm>
          <a:prstGeom prst="line">
            <a:avLst/>
          </a:prstGeom>
          <a:ln w="38100" cap="rnd">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763" y="2003798"/>
            <a:ext cx="925253" cy="300082"/>
          </a:xfrm>
          <a:prstGeom prst="rect">
            <a:avLst/>
          </a:prstGeom>
          <a:noFill/>
        </p:spPr>
        <p:txBody>
          <a:bodyPr wrap="none" rtlCol="0">
            <a:spAutoFit/>
          </a:bodyPr>
          <a:lstStyle/>
          <a:p>
            <a:r>
              <a:rPr lang="en-US" sz="1350" b="1" dirty="0">
                <a:solidFill>
                  <a:srgbClr val="FFFFFF"/>
                </a:solidFill>
                <a:latin typeface="Arial"/>
              </a:rPr>
              <a:t>Callouts:</a:t>
            </a:r>
          </a:p>
        </p:txBody>
      </p:sp>
      <p:sp>
        <p:nvSpPr>
          <p:cNvPr id="9" name="Rectangle 8"/>
          <p:cNvSpPr/>
          <p:nvPr/>
        </p:nvSpPr>
        <p:spPr>
          <a:xfrm>
            <a:off x="1734925" y="2577600"/>
            <a:ext cx="885875" cy="684000"/>
          </a:xfrm>
          <a:custGeom>
            <a:avLst/>
            <a:gdLst>
              <a:gd name="connsiteX0" fmla="*/ 0 w 1163232"/>
              <a:gd name="connsiteY0" fmla="*/ 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0 h 864000"/>
              <a:gd name="connsiteX0" fmla="*/ 0 w 1163232"/>
              <a:gd name="connsiteY0" fmla="*/ 26640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266400 h 864000"/>
              <a:gd name="connsiteX0" fmla="*/ 7200 w 1170432"/>
              <a:gd name="connsiteY0" fmla="*/ 266400 h 864000"/>
              <a:gd name="connsiteX1" fmla="*/ 1170432 w 1170432"/>
              <a:gd name="connsiteY1" fmla="*/ 0 h 864000"/>
              <a:gd name="connsiteX2" fmla="*/ 1170432 w 1170432"/>
              <a:gd name="connsiteY2" fmla="*/ 864000 h 864000"/>
              <a:gd name="connsiteX3" fmla="*/ 0 w 1170432"/>
              <a:gd name="connsiteY3" fmla="*/ 518400 h 864000"/>
              <a:gd name="connsiteX4" fmla="*/ 7200 w 1170432"/>
              <a:gd name="connsiteY4" fmla="*/ 26640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432" h="864000">
                <a:moveTo>
                  <a:pt x="7200" y="266400"/>
                </a:moveTo>
                <a:lnTo>
                  <a:pt x="1170432" y="0"/>
                </a:lnTo>
                <a:lnTo>
                  <a:pt x="1170432" y="864000"/>
                </a:lnTo>
                <a:lnTo>
                  <a:pt x="0" y="518400"/>
                </a:lnTo>
                <a:lnTo>
                  <a:pt x="7200" y="2664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rgbClr val="FFFFFF"/>
              </a:solidFill>
            </a:endParaRPr>
          </a:p>
        </p:txBody>
      </p:sp>
      <p:sp>
        <p:nvSpPr>
          <p:cNvPr id="11" name="TextBox 10"/>
          <p:cNvSpPr txBox="1"/>
          <p:nvPr/>
        </p:nvSpPr>
        <p:spPr>
          <a:xfrm>
            <a:off x="216762" y="2666198"/>
            <a:ext cx="973343" cy="300082"/>
          </a:xfrm>
          <a:prstGeom prst="rect">
            <a:avLst/>
          </a:prstGeom>
          <a:noFill/>
        </p:spPr>
        <p:txBody>
          <a:bodyPr wrap="none" rtlCol="0">
            <a:spAutoFit/>
          </a:bodyPr>
          <a:lstStyle/>
          <a:p>
            <a:r>
              <a:rPr lang="en-US" sz="1350" b="1" dirty="0">
                <a:solidFill>
                  <a:srgbClr val="FFFFFF"/>
                </a:solidFill>
                <a:latin typeface="Arial"/>
              </a:rPr>
              <a:t>Locators:</a:t>
            </a:r>
          </a:p>
        </p:txBody>
      </p:sp>
      <p:sp>
        <p:nvSpPr>
          <p:cNvPr id="12" name="AutoShape 27">
            <a:hlinkClick r:id="" action="ppaction://hlinkshowjump?jump=endshow" highlightClick="1"/>
          </p:cNvPr>
          <p:cNvSpPr>
            <a:spLocks noChangeArrowheads="1"/>
          </p:cNvSpPr>
          <p:nvPr/>
        </p:nvSpPr>
        <p:spPr bwMode="auto">
          <a:xfrm>
            <a:off x="8280140" y="1075668"/>
            <a:ext cx="243117" cy="209550"/>
          </a:xfrm>
          <a:prstGeom prst="roundRect">
            <a:avLst/>
          </a:prstGeom>
          <a:solidFill>
            <a:srgbClr val="88888A"/>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rgbClr val="FFFFFF"/>
                </a:solidFill>
                <a:effectLst/>
              </a:rPr>
              <a:t>X</a:t>
            </a:r>
          </a:p>
        </p:txBody>
      </p:sp>
      <p:sp>
        <p:nvSpPr>
          <p:cNvPr id="13" name="TextBox 12"/>
          <p:cNvSpPr txBox="1"/>
          <p:nvPr/>
        </p:nvSpPr>
        <p:spPr>
          <a:xfrm>
            <a:off x="6985453" y="1075668"/>
            <a:ext cx="713657" cy="300082"/>
          </a:xfrm>
          <a:prstGeom prst="rect">
            <a:avLst/>
          </a:prstGeom>
          <a:noFill/>
        </p:spPr>
        <p:txBody>
          <a:bodyPr wrap="none" rtlCol="0">
            <a:spAutoFit/>
          </a:bodyPr>
          <a:lstStyle/>
          <a:p>
            <a:r>
              <a:rPr lang="en-US" sz="1350" b="1" dirty="0">
                <a:solidFill>
                  <a:srgbClr val="FFFFFF"/>
                </a:solidFill>
                <a:latin typeface="Arial"/>
              </a:rPr>
              <a:t>Close:</a:t>
            </a:r>
          </a:p>
        </p:txBody>
      </p:sp>
      <p:sp>
        <p:nvSpPr>
          <p:cNvPr id="14" name="AutoShape 27">
            <a:hlinkClick r:id="" action="ppaction://hlinkshowjump?jump=endshow" highlightClick="1"/>
          </p:cNvPr>
          <p:cNvSpPr>
            <a:spLocks noChangeArrowheads="1"/>
          </p:cNvSpPr>
          <p:nvPr/>
        </p:nvSpPr>
        <p:spPr bwMode="auto">
          <a:xfrm>
            <a:off x="8280140" y="1304268"/>
            <a:ext cx="243117" cy="209550"/>
          </a:xfrm>
          <a:prstGeom prst="roundRect">
            <a:avLst/>
          </a:prstGeom>
          <a:solidFill>
            <a:srgbClr val="205392"/>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rgbClr val="FFFFFF"/>
                </a:solidFill>
                <a:effectLst/>
              </a:rPr>
              <a:t>X</a:t>
            </a:r>
          </a:p>
        </p:txBody>
      </p:sp>
      <p:sp>
        <p:nvSpPr>
          <p:cNvPr id="1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baseline="0"/>
            </a:lvl1pPr>
          </a:lstStyle>
          <a:p>
            <a:r>
              <a:rPr lang="en-US" dirty="0"/>
              <a:t>STYLE TEMPLATES</a:t>
            </a:r>
          </a:p>
        </p:txBody>
      </p:sp>
    </p:spTree>
    <p:extLst>
      <p:ext uri="{BB962C8B-B14F-4D97-AF65-F5344CB8AC3E}">
        <p14:creationId xmlns:p14="http://schemas.microsoft.com/office/powerpoint/2010/main" val="415552322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Organization">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857256"/>
            <a:ext cx="8229600" cy="3943345"/>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20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USING ALL CAPITAL LETTERS</a:t>
            </a:r>
          </a:p>
          <a:p>
            <a:pPr lvl="1"/>
            <a:r>
              <a:rPr lang="en-US" dirty="0"/>
              <a:t>OFFSETS SHOULD BE 0.25 INCREMENTS</a:t>
            </a:r>
          </a:p>
          <a:p>
            <a:pPr lvl="1"/>
            <a:endParaRPr lang="en-US" dirty="0"/>
          </a:p>
          <a:p>
            <a:pPr lvl="1"/>
            <a:endParaRPr lang="en-US" dirty="0"/>
          </a:p>
        </p:txBody>
      </p:sp>
      <p:sp>
        <p:nvSpPr>
          <p:cNvPr id="6" name="TextBox 5"/>
          <p:cNvSpPr txBox="1"/>
          <p:nvPr/>
        </p:nvSpPr>
        <p:spPr>
          <a:xfrm>
            <a:off x="0" y="11435"/>
            <a:ext cx="9144000" cy="461665"/>
          </a:xfrm>
          <a:prstGeom prst="rect">
            <a:avLst/>
          </a:prstGeom>
          <a:noFill/>
        </p:spPr>
        <p:txBody>
          <a:bodyPr wrap="square" rtlCol="0">
            <a:spAutoFit/>
          </a:bodyPr>
          <a:lstStyle/>
          <a:p>
            <a:pPr algn="ctr"/>
            <a:r>
              <a:rPr lang="en-US" sz="2400" b="1" dirty="0">
                <a:solidFill>
                  <a:schemeClr val="bg1"/>
                </a:solidFill>
                <a:latin typeface="+mj-lt"/>
              </a:rPr>
              <a:t>LESSON</a:t>
            </a:r>
            <a:r>
              <a:rPr lang="en-US" sz="2400" b="1" baseline="0" dirty="0">
                <a:solidFill>
                  <a:schemeClr val="bg1"/>
                </a:solidFill>
                <a:latin typeface="+mj-lt"/>
              </a:rPr>
              <a:t> ORGANIZATION</a:t>
            </a:r>
            <a:endParaRPr lang="en-US" sz="2400" b="1" dirty="0">
              <a:solidFill>
                <a:schemeClr val="bg1"/>
              </a:solidFill>
              <a:latin typeface="+mj-lt"/>
            </a:endParaRPr>
          </a:p>
        </p:txBody>
      </p:sp>
    </p:spTree>
    <p:extLst>
      <p:ext uri="{BB962C8B-B14F-4D97-AF65-F5344CB8AC3E}">
        <p14:creationId xmlns:p14="http://schemas.microsoft.com/office/powerpoint/2010/main" val="72191500"/>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plas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0" y="9890"/>
            <a:ext cx="9144000" cy="5143500"/>
          </a:xfrm>
          <a:prstGeom prst="rect">
            <a:avLst/>
          </a:prstGeom>
          <a:effectLst>
            <a:outerShdw dir="21540000" sx="40000" sy="40000" algn="ctr" rotWithShape="0">
              <a:srgbClr val="000000">
                <a:alpha val="43137"/>
              </a:srgbClr>
            </a:outerShdw>
          </a:effectLst>
        </p:spPr>
      </p:pic>
      <p:sp>
        <p:nvSpPr>
          <p:cNvPr id="9" name="Rectangle 8"/>
          <p:cNvSpPr/>
          <p:nvPr userDrawn="1"/>
        </p:nvSpPr>
        <p:spPr>
          <a:xfrm>
            <a:off x="0" y="9890"/>
            <a:ext cx="9148761" cy="5153390"/>
          </a:xfrm>
          <a:prstGeom prst="rect">
            <a:avLst/>
          </a:prstGeom>
          <a:solidFill>
            <a:srgbClr val="253B97">
              <a:alpha val="4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100" dirty="0">
              <a:solidFill>
                <a:srgbClr val="FFFFFF"/>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9125" y="1271588"/>
            <a:ext cx="7905750" cy="1666875"/>
          </a:xfrm>
          <a:prstGeom prst="rect">
            <a:avLst/>
          </a:prstGeom>
        </p:spPr>
      </p:pic>
      <p:sp>
        <p:nvSpPr>
          <p:cNvPr id="11" name="Title Placeholder"/>
          <p:cNvSpPr>
            <a:spLocks noGrp="1"/>
          </p:cNvSpPr>
          <p:nvPr>
            <p:ph type="title" hasCustomPrompt="1"/>
          </p:nvPr>
        </p:nvSpPr>
        <p:spPr>
          <a:xfrm>
            <a:off x="0" y="3587751"/>
            <a:ext cx="9144000" cy="514349"/>
          </a:xfrm>
          <a:prstGeom prst="rect">
            <a:avLst/>
          </a:prstGeom>
          <a:ln>
            <a:noFill/>
          </a:ln>
        </p:spPr>
        <p:txBody>
          <a:bodyPr vert="horz" lIns="91440" tIns="45720" rIns="91440" bIns="45720" rtlCol="0" anchor="ctr">
            <a:normAutofit/>
          </a:bodyPr>
          <a:lstStyle>
            <a:lvl1pPr>
              <a:defRPr sz="2400">
                <a:effectLst>
                  <a:outerShdw blurRad="38100" dist="38100" dir="2700000" algn="tl">
                    <a:srgbClr val="000000">
                      <a:alpha val="43137"/>
                    </a:srgbClr>
                  </a:outerShdw>
                </a:effectLst>
              </a:defRPr>
            </a:lvl1pPr>
          </a:lstStyle>
          <a:p>
            <a:r>
              <a:rPr lang="en-US" dirty="0"/>
              <a:t>Click to edit title name</a:t>
            </a:r>
          </a:p>
        </p:txBody>
      </p:sp>
    </p:spTree>
    <p:extLst>
      <p:ext uri="{BB962C8B-B14F-4D97-AF65-F5344CB8AC3E}">
        <p14:creationId xmlns:p14="http://schemas.microsoft.com/office/powerpoint/2010/main" val="129985233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_left_graphic_right_slide">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0" y="1"/>
            <a:ext cx="9144000" cy="514349"/>
          </a:xfrm>
          <a:prstGeom prst="rect">
            <a:avLst/>
          </a:prstGeom>
          <a:ln>
            <a:noFill/>
          </a:ln>
        </p:spPr>
        <p:txBody>
          <a:bodyPr vert="horz" lIns="91440" tIns="45720" rIns="91440" bIns="45720" rtlCol="0" anchor="ctr">
            <a:normAutofit/>
          </a:bodyPr>
          <a:lstStyle>
            <a:lvl1pPr>
              <a:defRPr sz="2400">
                <a:effectLst>
                  <a:outerShdw blurRad="38100" dist="38100" dir="2700000" algn="tl">
                    <a:srgbClr val="000000">
                      <a:alpha val="43137"/>
                    </a:srgbClr>
                  </a:outerShdw>
                </a:effectLst>
              </a:defRPr>
            </a:lvl1pPr>
          </a:lstStyle>
          <a:p>
            <a:r>
              <a:rPr lang="en-US" dirty="0"/>
              <a:t>Click to edit title name</a:t>
            </a:r>
          </a:p>
        </p:txBody>
      </p:sp>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800" baseline="0">
                <a:solidFill>
                  <a:schemeClr val="bg1"/>
                </a:solidFill>
                <a:effectLst>
                  <a:outerShdw blurRad="38100" dist="38100" dir="2700000" algn="tl">
                    <a:srgbClr val="000000">
                      <a:alpha val="43137"/>
                    </a:srgbClr>
                  </a:outerShdw>
                </a:effectLst>
              </a:defRPr>
            </a:lvl1pPr>
            <a:lvl2pPr marL="173831" indent="-173831">
              <a:spcBef>
                <a:spcPts val="450"/>
              </a:spcBef>
              <a:buFont typeface="Arial" pitchFamily="34" charset="0"/>
              <a:buChar char="•"/>
              <a:defRPr sz="1500">
                <a:solidFill>
                  <a:schemeClr val="bg1"/>
                </a:solidFill>
              </a:defRPr>
            </a:lvl2pPr>
            <a:lvl3pPr marL="346472" indent="-172641">
              <a:spcBef>
                <a:spcPts val="450"/>
              </a:spcBef>
              <a:buFont typeface="Arial" panose="020B0604020202020204" pitchFamily="34" charset="0"/>
              <a:buChar char="•"/>
              <a:defRPr sz="1500">
                <a:solidFill>
                  <a:schemeClr val="bg1"/>
                </a:solidFill>
              </a:defRPr>
            </a:lvl3pPr>
            <a:lvl4pPr marL="511969" indent="-165497">
              <a:spcBef>
                <a:spcPts val="450"/>
              </a:spcBef>
              <a:buFont typeface="Arial" pitchFamily="34" charset="0"/>
              <a:buChar char="•"/>
              <a:defRPr sz="1500">
                <a:solidFill>
                  <a:schemeClr val="bg1"/>
                </a:solidFill>
              </a:defRPr>
            </a:lvl4pPr>
            <a:lvl5pPr marL="685800" indent="-173831">
              <a:spcBef>
                <a:spcPts val="450"/>
              </a:spcBef>
              <a:buFont typeface="Arial" panose="020B0604020202020204" pitchFamily="34" charset="0"/>
              <a:buChar char="•"/>
              <a:defRPr sz="1500">
                <a:solidFill>
                  <a:schemeClr val="bg1"/>
                </a:solidFill>
              </a:defRPr>
            </a:lvl5pPr>
          </a:lstStyle>
          <a:p>
            <a:pPr lvl="0"/>
            <a:r>
              <a:rPr lang="en-US" dirty="0"/>
              <a:t>Click to add text or an icon below to add a table or a graphic</a:t>
            </a:r>
          </a:p>
        </p:txBody>
      </p:sp>
      <p:sp>
        <p:nvSpPr>
          <p:cNvPr id="5" name="Picture Placeholder 3"/>
          <p:cNvSpPr>
            <a:spLocks noGrp="1"/>
          </p:cNvSpPr>
          <p:nvPr>
            <p:ph type="pic" sz="quarter" idx="12" hasCustomPrompt="1"/>
          </p:nvPr>
        </p:nvSpPr>
        <p:spPr>
          <a:xfrm>
            <a:off x="4754880" y="857250"/>
            <a:ext cx="3931920" cy="3943350"/>
          </a:xfrm>
          <a:prstGeom prst="rect">
            <a:avLst/>
          </a:prstGeo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Select the icon below to add a graphic</a:t>
            </a:r>
          </a:p>
        </p:txBody>
      </p:sp>
    </p:spTree>
    <p:extLst>
      <p:ext uri="{BB962C8B-B14F-4D97-AF65-F5344CB8AC3E}">
        <p14:creationId xmlns:p14="http://schemas.microsoft.com/office/powerpoint/2010/main" val="55519598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plash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3997" cy="5143499"/>
          </a:xfrm>
          <a:prstGeom prst="rect">
            <a:avLst/>
          </a:prstGeom>
        </p:spPr>
      </p:pic>
      <p:sp>
        <p:nvSpPr>
          <p:cNvPr id="7" name="Notice_Text Placeholder 2"/>
          <p:cNvSpPr txBox="1">
            <a:spLocks/>
          </p:cNvSpPr>
          <p:nvPr/>
        </p:nvSpPr>
        <p:spPr>
          <a:xfrm>
            <a:off x="800105" y="4731082"/>
            <a:ext cx="7543799" cy="255002"/>
          </a:xfrm>
          <a:prstGeom prst="rect">
            <a:avLst/>
          </a:prstGeom>
        </p:spPr>
        <p:txBody>
          <a:bodyPr lIns="0" tIns="0" rIns="0" bIns="0" anchor="b" anchorCtr="0">
            <a:noAutofit/>
          </a:bodyPr>
          <a:lstStyle>
            <a:lvl1pPr marL="55563" marR="0" indent="-55563" algn="ctr" defTabSz="914400" rtl="0" eaLnBrk="1" fontAlgn="auto" latinLnBrk="0" hangingPunct="1">
              <a:lnSpc>
                <a:spcPct val="100000"/>
              </a:lnSpc>
              <a:spcBef>
                <a:spcPct val="20000"/>
              </a:spcBef>
              <a:spcAft>
                <a:spcPts val="0"/>
              </a:spcAft>
              <a:buClrTx/>
              <a:buSzTx/>
              <a:buFont typeface="Wingdings" pitchFamily="2" charset="2"/>
              <a:buNone/>
              <a:tabLst/>
              <a:defRPr lang="en-US" sz="1100" smtClean="0"/>
            </a:lvl1pPr>
            <a:lvl2pPr>
              <a:defRPr sz="1000" b="0"/>
            </a:lvl2pPr>
            <a:lvl3pPr>
              <a:defRPr sz="1000" b="0"/>
            </a:lvl3pPr>
            <a:lvl4pPr>
              <a:defRPr sz="1000" b="0"/>
            </a:lvl4pPr>
            <a:lvl5pPr>
              <a:defRPr sz="1000" b="0"/>
            </a:lvl5pPr>
          </a:lstStyle>
          <a:p>
            <a:pPr marL="31253" marR="0" lvl="0" indent="-31253" algn="ctr" defTabSz="514337" rtl="0" eaLnBrk="1" fontAlgn="auto" latinLnBrk="0" hangingPunct="1">
              <a:lnSpc>
                <a:spcPct val="100000"/>
              </a:lnSpc>
              <a:spcBef>
                <a:spcPct val="20000"/>
              </a:spcBef>
              <a:spcAft>
                <a:spcPts val="0"/>
              </a:spcAft>
              <a:buClrTx/>
              <a:buSzTx/>
              <a:buFont typeface="Wingdings" pitchFamily="2" charset="2"/>
              <a:buNone/>
              <a:tabLst/>
              <a:defRPr/>
            </a:pPr>
            <a:r>
              <a:rPr kumimoji="0" lang="en-US" sz="450" b="1" i="0" u="none" strike="noStrike" kern="1200" cap="none" spc="0" normalizeH="0" baseline="0" noProof="0" dirty="0">
                <a:ln>
                  <a:noFill/>
                </a:ln>
                <a:solidFill>
                  <a:schemeClr val="bg1"/>
                </a:solidFill>
                <a:effectLst/>
                <a:uLnTx/>
                <a:uFillTx/>
                <a:latin typeface="Arial" pitchFamily="34" charset="0"/>
                <a:ea typeface="Calibri"/>
                <a:cs typeface="Arial" pitchFamily="34" charset="0"/>
              </a:rPr>
              <a:t>NOTICE: </a:t>
            </a:r>
          </a:p>
          <a:p>
            <a:pPr marL="31253" marR="0" lvl="0" indent="-31253" algn="ctr" defTabSz="514337" rtl="0" eaLnBrk="1" fontAlgn="auto" latinLnBrk="0" hangingPunct="1">
              <a:lnSpc>
                <a:spcPct val="100000"/>
              </a:lnSpc>
              <a:spcBef>
                <a:spcPct val="20000"/>
              </a:spcBef>
              <a:spcAft>
                <a:spcPts val="0"/>
              </a:spcAft>
              <a:buClrTx/>
              <a:buSzTx/>
              <a:buFont typeface="Wingdings" pitchFamily="2" charset="2"/>
              <a:buNone/>
              <a:tabLst/>
              <a:defRPr/>
            </a:pPr>
            <a:r>
              <a:rPr kumimoji="0" lang="en-US" sz="450" b="1" i="0" u="none" strike="noStrike" kern="1200" cap="none" spc="0" normalizeH="0" baseline="0" noProof="0" dirty="0">
                <a:ln>
                  <a:noFill/>
                </a:ln>
                <a:solidFill>
                  <a:schemeClr val="bg1"/>
                </a:solidFill>
                <a:effectLst/>
                <a:uLnTx/>
                <a:uFillTx/>
                <a:latin typeface="Arial" pitchFamily="34" charset="0"/>
                <a:ea typeface="Calibri"/>
                <a:cs typeface="Arial" pitchFamily="34" charset="0"/>
              </a:rPr>
              <a:t>These commodities, technology, or software were exported from the United States in </a:t>
            </a:r>
          </a:p>
          <a:p>
            <a:pPr marL="31253" marR="0" lvl="0" indent="-31253" algn="ctr" defTabSz="514337" rtl="0" eaLnBrk="1" fontAlgn="auto" latinLnBrk="0" hangingPunct="1">
              <a:lnSpc>
                <a:spcPct val="100000"/>
              </a:lnSpc>
              <a:spcBef>
                <a:spcPct val="20000"/>
              </a:spcBef>
              <a:spcAft>
                <a:spcPts val="0"/>
              </a:spcAft>
              <a:buClrTx/>
              <a:buSzTx/>
              <a:buFont typeface="Wingdings" pitchFamily="2" charset="2"/>
              <a:buNone/>
              <a:tabLst/>
              <a:defRPr/>
            </a:pPr>
            <a:r>
              <a:rPr kumimoji="0" lang="en-US" sz="450" b="1" i="0" u="none" strike="noStrike" kern="1200" cap="none" spc="0" normalizeH="0" baseline="0" noProof="0" dirty="0">
                <a:ln>
                  <a:noFill/>
                </a:ln>
                <a:solidFill>
                  <a:schemeClr val="bg1"/>
                </a:solidFill>
                <a:effectLst/>
                <a:uLnTx/>
                <a:uFillTx/>
                <a:latin typeface="Arial" pitchFamily="34" charset="0"/>
                <a:ea typeface="Calibri"/>
                <a:cs typeface="Arial" pitchFamily="34" charset="0"/>
              </a:rPr>
              <a:t>accordance with the Export Administration Regulations. Diversion contrary to U.S. law is prohibited</a:t>
            </a:r>
            <a:endParaRPr kumimoji="0" lang="en-US" sz="450" b="1"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128" y="1424781"/>
            <a:ext cx="7747635" cy="1633538"/>
          </a:xfrm>
          <a:prstGeom prst="rect">
            <a:avLst/>
          </a:prstGeom>
        </p:spPr>
      </p:pic>
      <p:sp>
        <p:nvSpPr>
          <p:cNvPr id="6" name="Text Placeholder 5"/>
          <p:cNvSpPr>
            <a:spLocks noGrp="1"/>
          </p:cNvSpPr>
          <p:nvPr>
            <p:ph type="body" sz="quarter" idx="10" hasCustomPrompt="1"/>
          </p:nvPr>
        </p:nvSpPr>
        <p:spPr>
          <a:xfrm>
            <a:off x="3702052" y="3340901"/>
            <a:ext cx="4641851" cy="929640"/>
          </a:xfrm>
        </p:spPr>
        <p:txBody>
          <a:bodyPr/>
          <a:lstStyle>
            <a:lvl1pPr marL="0" indent="0">
              <a:buNone/>
              <a:defRPr sz="800">
                <a:effectLst>
                  <a:outerShdw blurRad="38100" dist="38100" dir="2700000" algn="tl">
                    <a:srgbClr val="000000">
                      <a:alpha val="43137"/>
                    </a:srgbClr>
                  </a:outerShdw>
                </a:effectLst>
              </a:defRPr>
            </a:lvl1pPr>
          </a:lstStyle>
          <a:p>
            <a:pPr algn="r" eaLnBrk="0" hangingPunct="0">
              <a:spcBef>
                <a:spcPct val="50000"/>
              </a:spcBef>
            </a:pPr>
            <a:r>
              <a:rPr lang="en-US" sz="1800" b="1" kern="100" dirty="0">
                <a:solidFill>
                  <a:schemeClr val="bg1"/>
                </a:solidFill>
                <a:latin typeface="Arial" charset="0"/>
              </a:rPr>
              <a:t>Astra</a:t>
            </a:r>
            <a:endParaRPr lang="en-US" sz="1800" b="1" kern="100" baseline="0" dirty="0">
              <a:solidFill>
                <a:schemeClr val="bg1"/>
              </a:solidFill>
              <a:latin typeface="Arial" charset="0"/>
            </a:endParaRPr>
          </a:p>
          <a:p>
            <a:pPr algn="r" eaLnBrk="0" hangingPunct="0">
              <a:spcBef>
                <a:spcPct val="50000"/>
              </a:spcBef>
            </a:pPr>
            <a:r>
              <a:rPr lang="en-US" sz="1400" b="1" kern="100" dirty="0">
                <a:solidFill>
                  <a:schemeClr val="bg1"/>
                </a:solidFill>
                <a:latin typeface="Arial" charset="0"/>
              </a:rPr>
              <a:t>Course Name</a:t>
            </a:r>
          </a:p>
          <a:p>
            <a:pPr algn="r" eaLnBrk="0" hangingPunct="0">
              <a:spcBef>
                <a:spcPct val="50000"/>
              </a:spcBef>
            </a:pPr>
            <a:r>
              <a:rPr lang="en-US" sz="900" b="1" kern="100" dirty="0">
                <a:solidFill>
                  <a:schemeClr val="bg1"/>
                </a:solidFill>
                <a:latin typeface="Arial" charset="0"/>
              </a:rPr>
              <a:t>ATA – System</a:t>
            </a:r>
          </a:p>
        </p:txBody>
      </p:sp>
      <p:sp>
        <p:nvSpPr>
          <p:cNvPr id="10" name="AC and Program"/>
          <p:cNvSpPr txBox="1"/>
          <p:nvPr/>
        </p:nvSpPr>
        <p:spPr>
          <a:xfrm>
            <a:off x="57148" y="4993489"/>
            <a:ext cx="2057401" cy="76944"/>
          </a:xfrm>
          <a:prstGeom prst="rect">
            <a:avLst/>
          </a:prstGeom>
          <a:noFill/>
        </p:spPr>
        <p:txBody>
          <a:bodyPr wrap="square" lIns="0" tIns="0" rIns="0" bIns="0"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AST_BRF</a:t>
            </a:r>
            <a:r>
              <a:rPr kumimoji="0" lang="en-US" sz="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a:t>
            </a:r>
            <a:r>
              <a:rPr kumimoji="0" 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Rev. 1.0</a:t>
            </a:r>
          </a:p>
        </p:txBody>
      </p:sp>
      <p:sp>
        <p:nvSpPr>
          <p:cNvPr id="11"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chemeClr val="bg1"/>
                </a:solidFill>
              </a:rPr>
              <a:t>Copyright © 2018 FlightSafety International, Inc.  All Rights Reserved. Unauthorized reproduction or distribution is prohibited.</a:t>
            </a:r>
          </a:p>
          <a:p>
            <a:endParaRPr lang="en-US" sz="450" b="0" dirty="0">
              <a:solidFill>
                <a:schemeClr val="bg1"/>
              </a:solidFill>
            </a:endParaRPr>
          </a:p>
        </p:txBody>
      </p:sp>
    </p:spTree>
    <p:extLst>
      <p:ext uri="{BB962C8B-B14F-4D97-AF65-F5344CB8AC3E}">
        <p14:creationId xmlns:p14="http://schemas.microsoft.com/office/powerpoint/2010/main" val="49622664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758953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esson Objectives">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273629"/>
            <a:ext cx="8229600" cy="3526972"/>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18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a:t>
            </a:r>
          </a:p>
          <a:p>
            <a:pPr lvl="1"/>
            <a:r>
              <a:rPr lang="en-US" dirty="0"/>
              <a:t>Offsets should be 0.25 </a:t>
            </a:r>
          </a:p>
          <a:p>
            <a:pPr lvl="1"/>
            <a:endParaRPr lang="en-US" dirty="0"/>
          </a:p>
        </p:txBody>
      </p:sp>
      <p:sp>
        <p:nvSpPr>
          <p:cNvPr id="3" name="TextBox 2"/>
          <p:cNvSpPr txBox="1"/>
          <p:nvPr/>
        </p:nvSpPr>
        <p:spPr>
          <a:xfrm>
            <a:off x="470263" y="857250"/>
            <a:ext cx="8121832" cy="400110"/>
          </a:xfrm>
          <a:prstGeom prst="rect">
            <a:avLst/>
          </a:prstGeom>
          <a:noFill/>
          <a:ln>
            <a:noFill/>
          </a:ln>
        </p:spPr>
        <p:txBody>
          <a:bodyPr wrap="square" rtlCol="0">
            <a:spAutoFit/>
          </a:bodyPr>
          <a:lstStyle/>
          <a:p>
            <a:r>
              <a:rPr lang="en-US" sz="2000" b="1" dirty="0">
                <a:ln>
                  <a:noFill/>
                </a:ln>
                <a:solidFill>
                  <a:schemeClr val="bg1"/>
                </a:solidFill>
                <a:effectLst>
                  <a:outerShdw blurRad="38100" dist="38100" dir="2700000" algn="tl">
                    <a:srgbClr val="000000">
                      <a:alpha val="43137"/>
                    </a:srgbClr>
                  </a:outerShdw>
                </a:effectLst>
                <a:latin typeface="+mj-lt"/>
              </a:rPr>
              <a:t>By</a:t>
            </a:r>
            <a:r>
              <a:rPr lang="en-US" sz="2000" b="1" baseline="0" dirty="0">
                <a:ln>
                  <a:noFill/>
                </a:ln>
                <a:solidFill>
                  <a:schemeClr val="bg1"/>
                </a:solidFill>
                <a:effectLst>
                  <a:outerShdw blurRad="38100" dist="38100" dir="2700000" algn="tl">
                    <a:srgbClr val="000000">
                      <a:alpha val="43137"/>
                    </a:srgbClr>
                  </a:outerShdw>
                </a:effectLst>
                <a:latin typeface="+mj-lt"/>
              </a:rPr>
              <a:t> the end of this lesson the client will be able to</a:t>
            </a:r>
            <a:r>
              <a:rPr lang="en-US" sz="2000" baseline="0" dirty="0">
                <a:ln>
                  <a:noFill/>
                </a:ln>
                <a:solidFill>
                  <a:schemeClr val="bg1"/>
                </a:solidFill>
                <a:effectLst>
                  <a:outerShdw blurRad="38100" dist="38100" dir="2700000" algn="tl">
                    <a:srgbClr val="000000">
                      <a:alpha val="43137"/>
                    </a:srgbClr>
                  </a:outerShdw>
                </a:effectLst>
                <a:latin typeface="+mj-lt"/>
              </a:rPr>
              <a:t>:</a:t>
            </a:r>
            <a:endParaRPr lang="en-US" sz="2000" dirty="0">
              <a:ln>
                <a:noFill/>
              </a:ln>
              <a:solidFill>
                <a:schemeClr val="bg1"/>
              </a:solidFill>
              <a:effectLst>
                <a:outerShdw blurRad="38100" dist="38100" dir="2700000" algn="tl">
                  <a:srgbClr val="000000">
                    <a:alpha val="43137"/>
                  </a:srgbClr>
                </a:outerShdw>
              </a:effectLst>
              <a:latin typeface="+mj-lt"/>
            </a:endParaRPr>
          </a:p>
        </p:txBody>
      </p:sp>
      <p:sp>
        <p:nvSpPr>
          <p:cNvPr id="5" name="TextBox 4"/>
          <p:cNvSpPr txBox="1"/>
          <p:nvPr/>
        </p:nvSpPr>
        <p:spPr>
          <a:xfrm>
            <a:off x="0" y="11435"/>
            <a:ext cx="9144000" cy="461665"/>
          </a:xfrm>
          <a:prstGeom prst="rect">
            <a:avLst/>
          </a:prstGeom>
          <a:noFill/>
        </p:spPr>
        <p:txBody>
          <a:bodyPr wrap="square" rtlCol="0">
            <a:spAutoFit/>
          </a:bodyPr>
          <a:lstStyle/>
          <a:p>
            <a:pPr algn="ctr"/>
            <a:r>
              <a:rPr lang="en-US" sz="2400" b="1" dirty="0">
                <a:solidFill>
                  <a:schemeClr val="bg1"/>
                </a:solidFill>
                <a:latin typeface="+mj-lt"/>
              </a:rPr>
              <a:t>LESSON</a:t>
            </a:r>
            <a:r>
              <a:rPr lang="en-US" sz="2400" b="1" baseline="0" dirty="0">
                <a:solidFill>
                  <a:schemeClr val="bg1"/>
                </a:solidFill>
                <a:latin typeface="+mj-lt"/>
              </a:rPr>
              <a:t> OBJECTIVES</a:t>
            </a:r>
            <a:endParaRPr lang="en-US" sz="2400" b="1" dirty="0">
              <a:solidFill>
                <a:schemeClr val="bg1"/>
              </a:solidFill>
              <a:latin typeface="+mj-lt"/>
            </a:endParaRPr>
          </a:p>
        </p:txBody>
      </p:sp>
    </p:spTree>
    <p:extLst>
      <p:ext uri="{BB962C8B-B14F-4D97-AF65-F5344CB8AC3E}">
        <p14:creationId xmlns:p14="http://schemas.microsoft.com/office/powerpoint/2010/main" val="394005154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sson Organization">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857256"/>
            <a:ext cx="8229600" cy="3943345"/>
          </a:xfrm>
          <a:prstGeom prst="rect">
            <a:avLst/>
          </a:prstGeom>
        </p:spPr>
        <p:txBody>
          <a:bodyPr vert="horz" lIns="91440" tIns="45720" rIns="91440" bIns="45720" rtlCol="0">
            <a:normAutofit/>
          </a:bodyPr>
          <a:lstStyle>
            <a:lvl1pPr>
              <a:buFont typeface="Arial" pitchFamily="34" charset="0"/>
              <a:buNone/>
              <a:defRPr sz="1350"/>
            </a:lvl1pPr>
            <a:lvl2pPr marL="128585" indent="-128585">
              <a:buFont typeface="Arial" panose="020B0604020202020204" pitchFamily="34" charset="0"/>
              <a:buChar char="•"/>
              <a:defRPr sz="2000" baseline="0"/>
            </a:lvl2pPr>
            <a:lvl3pPr marL="387539" indent="-257168">
              <a:buFont typeface="Arial" panose="020B0604020202020204" pitchFamily="34" charset="0"/>
              <a:buChar char="•"/>
              <a:defRPr sz="1125"/>
            </a:lvl3pPr>
            <a:lvl4pPr marL="517016" indent="-257168">
              <a:spcBef>
                <a:spcPts val="338"/>
              </a:spcBef>
              <a:buFont typeface="Arial" panose="020B0604020202020204" pitchFamily="34" charset="0"/>
              <a:buChar char="•"/>
              <a:defRPr sz="1125"/>
            </a:lvl4pPr>
            <a:lvl5pPr marL="641136" indent="-257168">
              <a:buFont typeface="Arial" panose="020B0604020202020204" pitchFamily="34" charset="0"/>
              <a:buChar char="•"/>
              <a:defRPr sz="1125" baseline="0"/>
            </a:lvl5pPr>
          </a:lstStyle>
          <a:p>
            <a:pPr lvl="1"/>
            <a:r>
              <a:rPr lang="en-US" dirty="0"/>
              <a:t>THESE SHOULD BE ADDED AS BULLET POINTS USING ALL CAPITAL LETTERS</a:t>
            </a:r>
          </a:p>
          <a:p>
            <a:pPr lvl="1"/>
            <a:r>
              <a:rPr lang="en-US" dirty="0"/>
              <a:t>OFFSETS SHOULD BE 0.25 INCREMENTS</a:t>
            </a:r>
          </a:p>
          <a:p>
            <a:pPr lvl="1"/>
            <a:endParaRPr lang="en-US" dirty="0"/>
          </a:p>
          <a:p>
            <a:pPr lvl="1"/>
            <a:endParaRPr lang="en-US" dirty="0"/>
          </a:p>
        </p:txBody>
      </p:sp>
      <p:sp>
        <p:nvSpPr>
          <p:cNvPr id="6" name="TextBox 5"/>
          <p:cNvSpPr txBox="1"/>
          <p:nvPr/>
        </p:nvSpPr>
        <p:spPr>
          <a:xfrm>
            <a:off x="0" y="11435"/>
            <a:ext cx="9144000" cy="461665"/>
          </a:xfrm>
          <a:prstGeom prst="rect">
            <a:avLst/>
          </a:prstGeom>
          <a:noFill/>
        </p:spPr>
        <p:txBody>
          <a:bodyPr wrap="square" rtlCol="0">
            <a:spAutoFit/>
          </a:bodyPr>
          <a:lstStyle/>
          <a:p>
            <a:pPr algn="ctr"/>
            <a:r>
              <a:rPr lang="en-US" sz="2400" b="1" dirty="0">
                <a:solidFill>
                  <a:schemeClr val="bg1"/>
                </a:solidFill>
                <a:latin typeface="+mj-lt"/>
              </a:rPr>
              <a:t>LESSON</a:t>
            </a:r>
            <a:r>
              <a:rPr lang="en-US" sz="2400" b="1" baseline="0" dirty="0">
                <a:solidFill>
                  <a:schemeClr val="bg1"/>
                </a:solidFill>
                <a:latin typeface="+mj-lt"/>
              </a:rPr>
              <a:t> ORGANIZATION</a:t>
            </a:r>
            <a:endParaRPr lang="en-US" sz="2400" b="1" dirty="0">
              <a:solidFill>
                <a:schemeClr val="bg1"/>
              </a:solidFill>
              <a:latin typeface="+mj-lt"/>
            </a:endParaRPr>
          </a:p>
        </p:txBody>
      </p:sp>
    </p:spTree>
    <p:extLst>
      <p:ext uri="{BB962C8B-B14F-4D97-AF65-F5344CB8AC3E}">
        <p14:creationId xmlns:p14="http://schemas.microsoft.com/office/powerpoint/2010/main" val="121299785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Content_layout_slide">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350" baseline="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a graphic</a:t>
            </a:r>
          </a:p>
        </p:txBody>
      </p:sp>
      <p:sp>
        <p:nvSpPr>
          <p:cNvPr id="4" name="Text Placeholder 3"/>
          <p:cNvSpPr>
            <a:spLocks noGrp="1"/>
          </p:cNvSpPr>
          <p:nvPr>
            <p:ph idx="12" hasCustomPrompt="1"/>
          </p:nvPr>
        </p:nvSpPr>
        <p:spPr>
          <a:xfrm>
            <a:off x="4754880" y="857250"/>
            <a:ext cx="3931920" cy="3943350"/>
          </a:xfrm>
          <a:prstGeom prst="rect">
            <a:avLst/>
          </a:prstGeom>
        </p:spPr>
        <p:txBody>
          <a:bodyPr vert="horz" lIns="91440" tIns="45720" rIns="91440" bIns="45720" rtlCol="0">
            <a:noAutofit/>
          </a:bodyPr>
          <a:lstStyle>
            <a:lvl1pPr>
              <a:buFont typeface="Arial" pitchFamily="34" charset="0"/>
              <a:buNone/>
              <a:defRPr sz="135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picture</a:t>
            </a:r>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144616632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5" y="857256"/>
            <a:ext cx="8229599" cy="391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67164966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phic Top,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863447"/>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3553216"/>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6"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20751674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Top, Graphic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2377639"/>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864337"/>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7"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42592768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_layout_slide">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350" baseline="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a graphic</a:t>
            </a:r>
          </a:p>
        </p:txBody>
      </p:sp>
      <p:sp>
        <p:nvSpPr>
          <p:cNvPr id="4" name="Text Placeholder 3"/>
          <p:cNvSpPr>
            <a:spLocks noGrp="1"/>
          </p:cNvSpPr>
          <p:nvPr>
            <p:ph idx="12" hasCustomPrompt="1"/>
          </p:nvPr>
        </p:nvSpPr>
        <p:spPr>
          <a:xfrm>
            <a:off x="4754880" y="857250"/>
            <a:ext cx="3931920" cy="3943350"/>
          </a:xfrm>
          <a:prstGeom prst="rect">
            <a:avLst/>
          </a:prstGeom>
        </p:spPr>
        <p:txBody>
          <a:bodyPr vert="horz" lIns="91440" tIns="45720" rIns="91440" bIns="45720" rtlCol="0">
            <a:noAutofit/>
          </a:bodyPr>
          <a:lstStyle>
            <a:lvl1pPr>
              <a:buFont typeface="Arial" pitchFamily="34" charset="0"/>
              <a:buNone/>
              <a:defRPr sz="1350">
                <a:solidFill>
                  <a:schemeClr val="bg1"/>
                </a:solidFill>
              </a:defRPr>
            </a:lvl1pPr>
            <a:lvl2pPr marL="130370" indent="-130370">
              <a:spcBef>
                <a:spcPts val="338"/>
              </a:spcBef>
              <a:buFont typeface="Arial" pitchFamily="34" charset="0"/>
              <a:buChar char="•"/>
              <a:defRPr sz="1125">
                <a:solidFill>
                  <a:schemeClr val="bg1"/>
                </a:solidFill>
              </a:defRPr>
            </a:lvl2pPr>
            <a:lvl3pPr marL="259847" indent="-129478">
              <a:spcBef>
                <a:spcPts val="338"/>
              </a:spcBef>
              <a:buFont typeface="Arial" panose="020B0604020202020204" pitchFamily="34" charset="0"/>
              <a:buChar char="•"/>
              <a:defRPr sz="1125">
                <a:solidFill>
                  <a:schemeClr val="bg1"/>
                </a:solidFill>
              </a:defRPr>
            </a:lvl3pPr>
            <a:lvl4pPr marL="383968" indent="-124120">
              <a:spcBef>
                <a:spcPts val="338"/>
              </a:spcBef>
              <a:buFont typeface="Arial" pitchFamily="34" charset="0"/>
              <a:buChar char="•"/>
              <a:defRPr sz="1125">
                <a:solidFill>
                  <a:schemeClr val="bg1"/>
                </a:solidFill>
              </a:defRPr>
            </a:lvl4pPr>
            <a:lvl5pPr marL="514337" indent="-130370">
              <a:spcBef>
                <a:spcPts val="338"/>
              </a:spcBef>
              <a:buFont typeface="Arial" panose="020B0604020202020204" pitchFamily="34" charset="0"/>
              <a:buChar char="•"/>
              <a:defRPr sz="1125">
                <a:solidFill>
                  <a:schemeClr val="bg1"/>
                </a:solidFill>
              </a:defRPr>
            </a:lvl5pPr>
          </a:lstStyle>
          <a:p>
            <a:pPr lvl="0"/>
            <a:r>
              <a:rPr lang="en-US" dirty="0"/>
              <a:t>Click to add text or an icon below to add a table or picture</a:t>
            </a:r>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32390363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eft Content and Righ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64544"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754880" y="862758"/>
            <a:ext cx="3931920"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754880" y="2743201"/>
            <a:ext cx="3931920" cy="2028824"/>
          </a:xfrm>
        </p:spPr>
        <p:txBody>
          <a:bodyPr/>
          <a:lstStyle/>
          <a:p>
            <a:pPr lvl="0"/>
            <a:r>
              <a:rPr lang="en-US" dirty="0"/>
              <a:t>Click to add text or an icon below to add a table or a graphic</a:t>
            </a:r>
          </a:p>
        </p:txBody>
      </p:sp>
      <p:sp>
        <p:nvSpPr>
          <p:cNvPr id="10"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94634556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ight Content and lef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755891"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63521" y="862758"/>
            <a:ext cx="3931923"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63521" y="2743201"/>
            <a:ext cx="3931923" cy="2028824"/>
          </a:xfrm>
        </p:spPr>
        <p:txBody>
          <a:bodyPr/>
          <a:lstStyle/>
          <a:p>
            <a:pPr lvl="0"/>
            <a:r>
              <a:rPr lang="en-US" dirty="0"/>
              <a:t>Click to add text or an icon below to add a table or a graphic</a:t>
            </a:r>
          </a:p>
        </p:txBody>
      </p:sp>
      <p:sp>
        <p:nvSpPr>
          <p:cNvPr id="9"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237528723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a:lvl1pPr>
          </a:lstStyle>
          <a:p>
            <a:r>
              <a:rPr lang="en-US" dirty="0"/>
              <a:t>ASTRA FLIGHT TASKS – MAIN MENU</a:t>
            </a:r>
          </a:p>
        </p:txBody>
      </p:sp>
      <p:pic>
        <p:nvPicPr>
          <p:cNvPr id="13" name="Picture 12">
            <a:hlinkClick r:id="" action="ppaction://noaction"/>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a:effectLst/>
        </p:spPr>
      </p:pic>
      <p:pic>
        <p:nvPicPr>
          <p:cNvPr id="7" name="Picture 2" descr="\\srv032cwd\Work_Area_032\_Courseware Development\Citation M2\Sim Briefings\Assets\HomeOFFbutton.png">
            <a:hlinkClick r:id="" action="ppaction://hlinkshowjump?jump=firstslide"/>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rv032cwd\Work_Area_032\_Courseware Development\Citation Mustang\Sim Briefings\Assets\forwardOFF.png">
            <a:hlinkClick r:id="" action="ppaction://hlinkshowjump?jump=nextslide"/>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srv032cwd\Work_Area_032\_Courseware Development\Citation Mustang\Sim Briefings\Assets\backOFF.png">
            <a:hlinkClick r:id="" action="ppaction://hlinkshowjump?jump=previousslide"/>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97780" y="4826256"/>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11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Graphic Examples Layout">
    <p:spTree>
      <p:nvGrpSpPr>
        <p:cNvPr id="1" name=""/>
        <p:cNvGrpSpPr/>
        <p:nvPr/>
      </p:nvGrpSpPr>
      <p:grpSpPr>
        <a:xfrm>
          <a:off x="0" y="0"/>
          <a:ext cx="0" cy="0"/>
          <a:chOff x="0" y="0"/>
          <a:chExt cx="0" cy="0"/>
        </a:xfrm>
      </p:grpSpPr>
      <p:sp>
        <p:nvSpPr>
          <p:cNvPr id="3" name="TextBox 2"/>
          <p:cNvSpPr txBox="1"/>
          <p:nvPr/>
        </p:nvSpPr>
        <p:spPr>
          <a:xfrm>
            <a:off x="232229" y="1075668"/>
            <a:ext cx="896399" cy="300082"/>
          </a:xfrm>
          <a:prstGeom prst="rect">
            <a:avLst/>
          </a:prstGeom>
          <a:noFill/>
        </p:spPr>
        <p:txBody>
          <a:bodyPr wrap="none" rtlCol="0">
            <a:spAutoFit/>
          </a:bodyPr>
          <a:lstStyle/>
          <a:p>
            <a:r>
              <a:rPr lang="en-US" sz="1350" b="1" dirty="0">
                <a:solidFill>
                  <a:schemeClr val="bg1"/>
                </a:solidFill>
                <a:latin typeface="+mn-lt"/>
              </a:rPr>
              <a:t>Buttons:</a:t>
            </a:r>
          </a:p>
        </p:txBody>
      </p:sp>
      <p:sp>
        <p:nvSpPr>
          <p:cNvPr id="4" name="AutoShape 68">
            <a:hlinkClick r:id="" action="ppaction://noaction" highlightClick="1"/>
          </p:cNvPr>
          <p:cNvSpPr>
            <a:spLocks noChangeArrowheads="1"/>
          </p:cNvSpPr>
          <p:nvPr/>
        </p:nvSpPr>
        <p:spPr bwMode="auto">
          <a:xfrm>
            <a:off x="1350559" y="938784"/>
            <a:ext cx="1711932" cy="342900"/>
          </a:xfrm>
          <a:prstGeom prst="roundRect">
            <a:avLst/>
          </a:prstGeom>
          <a:solidFill>
            <a:srgbClr val="7E7F81"/>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chemeClr val="bg1"/>
                </a:solidFill>
                <a:effectLst/>
                <a:latin typeface="+mj-lt"/>
              </a:rPr>
              <a:t>Introduction</a:t>
            </a:r>
          </a:p>
        </p:txBody>
      </p:sp>
      <p:sp>
        <p:nvSpPr>
          <p:cNvPr id="5" name="AutoShape 68">
            <a:hlinkClick r:id="" action="ppaction://noaction" highlightClick="1"/>
          </p:cNvPr>
          <p:cNvSpPr>
            <a:spLocks noChangeArrowheads="1"/>
          </p:cNvSpPr>
          <p:nvPr/>
        </p:nvSpPr>
        <p:spPr bwMode="auto">
          <a:xfrm>
            <a:off x="1350559" y="1308116"/>
            <a:ext cx="1711932" cy="342900"/>
          </a:xfrm>
          <a:prstGeom prst="roundRect">
            <a:avLst/>
          </a:prstGeom>
          <a:solidFill>
            <a:srgbClr val="205392"/>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050" b="1" dirty="0">
                <a:solidFill>
                  <a:schemeClr val="bg1"/>
                </a:solidFill>
                <a:effectLst/>
                <a:latin typeface="+mj-lt"/>
              </a:rPr>
              <a:t>Introduction</a:t>
            </a:r>
          </a:p>
        </p:txBody>
      </p:sp>
      <p:cxnSp>
        <p:nvCxnSpPr>
          <p:cNvPr id="7" name="Straight Connector 6"/>
          <p:cNvCxnSpPr/>
          <p:nvPr/>
        </p:nvCxnSpPr>
        <p:spPr>
          <a:xfrm>
            <a:off x="1524048" y="2188464"/>
            <a:ext cx="1395984" cy="0"/>
          </a:xfrm>
          <a:prstGeom prst="line">
            <a:avLst/>
          </a:prstGeom>
          <a:ln w="38100" cap="rnd">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763" y="2003798"/>
            <a:ext cx="925253" cy="300082"/>
          </a:xfrm>
          <a:prstGeom prst="rect">
            <a:avLst/>
          </a:prstGeom>
          <a:noFill/>
        </p:spPr>
        <p:txBody>
          <a:bodyPr wrap="none" rtlCol="0">
            <a:spAutoFit/>
          </a:bodyPr>
          <a:lstStyle/>
          <a:p>
            <a:r>
              <a:rPr lang="en-US" sz="1350" b="1" dirty="0">
                <a:solidFill>
                  <a:schemeClr val="bg1"/>
                </a:solidFill>
                <a:latin typeface="+mn-lt"/>
              </a:rPr>
              <a:t>Callouts:</a:t>
            </a:r>
          </a:p>
        </p:txBody>
      </p:sp>
      <p:sp>
        <p:nvSpPr>
          <p:cNvPr id="9" name="Rectangle 8"/>
          <p:cNvSpPr/>
          <p:nvPr/>
        </p:nvSpPr>
        <p:spPr>
          <a:xfrm>
            <a:off x="1734925" y="2577600"/>
            <a:ext cx="885875" cy="684000"/>
          </a:xfrm>
          <a:custGeom>
            <a:avLst/>
            <a:gdLst>
              <a:gd name="connsiteX0" fmla="*/ 0 w 1163232"/>
              <a:gd name="connsiteY0" fmla="*/ 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0 h 864000"/>
              <a:gd name="connsiteX0" fmla="*/ 0 w 1163232"/>
              <a:gd name="connsiteY0" fmla="*/ 266400 h 864000"/>
              <a:gd name="connsiteX1" fmla="*/ 1163232 w 1163232"/>
              <a:gd name="connsiteY1" fmla="*/ 0 h 864000"/>
              <a:gd name="connsiteX2" fmla="*/ 1163232 w 1163232"/>
              <a:gd name="connsiteY2" fmla="*/ 864000 h 864000"/>
              <a:gd name="connsiteX3" fmla="*/ 0 w 1163232"/>
              <a:gd name="connsiteY3" fmla="*/ 864000 h 864000"/>
              <a:gd name="connsiteX4" fmla="*/ 0 w 1163232"/>
              <a:gd name="connsiteY4" fmla="*/ 266400 h 864000"/>
              <a:gd name="connsiteX0" fmla="*/ 7200 w 1170432"/>
              <a:gd name="connsiteY0" fmla="*/ 266400 h 864000"/>
              <a:gd name="connsiteX1" fmla="*/ 1170432 w 1170432"/>
              <a:gd name="connsiteY1" fmla="*/ 0 h 864000"/>
              <a:gd name="connsiteX2" fmla="*/ 1170432 w 1170432"/>
              <a:gd name="connsiteY2" fmla="*/ 864000 h 864000"/>
              <a:gd name="connsiteX3" fmla="*/ 0 w 1170432"/>
              <a:gd name="connsiteY3" fmla="*/ 518400 h 864000"/>
              <a:gd name="connsiteX4" fmla="*/ 7200 w 1170432"/>
              <a:gd name="connsiteY4" fmla="*/ 26640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432" h="864000">
                <a:moveTo>
                  <a:pt x="7200" y="266400"/>
                </a:moveTo>
                <a:lnTo>
                  <a:pt x="1170432" y="0"/>
                </a:lnTo>
                <a:lnTo>
                  <a:pt x="1170432" y="864000"/>
                </a:lnTo>
                <a:lnTo>
                  <a:pt x="0" y="518400"/>
                </a:lnTo>
                <a:lnTo>
                  <a:pt x="7200" y="26640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p>
        </p:txBody>
      </p:sp>
      <p:sp>
        <p:nvSpPr>
          <p:cNvPr id="11" name="TextBox 10"/>
          <p:cNvSpPr txBox="1"/>
          <p:nvPr/>
        </p:nvSpPr>
        <p:spPr>
          <a:xfrm>
            <a:off x="216762" y="2666198"/>
            <a:ext cx="973343" cy="300082"/>
          </a:xfrm>
          <a:prstGeom prst="rect">
            <a:avLst/>
          </a:prstGeom>
          <a:noFill/>
        </p:spPr>
        <p:txBody>
          <a:bodyPr wrap="none" rtlCol="0">
            <a:spAutoFit/>
          </a:bodyPr>
          <a:lstStyle/>
          <a:p>
            <a:r>
              <a:rPr lang="en-US" sz="1350" b="1" dirty="0">
                <a:solidFill>
                  <a:schemeClr val="bg1"/>
                </a:solidFill>
                <a:latin typeface="+mn-lt"/>
              </a:rPr>
              <a:t>Locators:</a:t>
            </a:r>
          </a:p>
        </p:txBody>
      </p:sp>
      <p:sp>
        <p:nvSpPr>
          <p:cNvPr id="12" name="AutoShape 27">
            <a:hlinkClick r:id="" action="ppaction://hlinkshowjump?jump=endshow" highlightClick="1"/>
          </p:cNvPr>
          <p:cNvSpPr>
            <a:spLocks noChangeArrowheads="1"/>
          </p:cNvSpPr>
          <p:nvPr/>
        </p:nvSpPr>
        <p:spPr bwMode="auto">
          <a:xfrm>
            <a:off x="8280140" y="1075668"/>
            <a:ext cx="243117" cy="209550"/>
          </a:xfrm>
          <a:prstGeom prst="roundRect">
            <a:avLst/>
          </a:prstGeom>
          <a:solidFill>
            <a:srgbClr val="88888A"/>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chemeClr val="bg1"/>
                </a:solidFill>
                <a:effectLst/>
                <a:latin typeface="+mj-lt"/>
              </a:rPr>
              <a:t>X</a:t>
            </a:r>
          </a:p>
        </p:txBody>
      </p:sp>
      <p:sp>
        <p:nvSpPr>
          <p:cNvPr id="13" name="TextBox 12"/>
          <p:cNvSpPr txBox="1"/>
          <p:nvPr/>
        </p:nvSpPr>
        <p:spPr>
          <a:xfrm>
            <a:off x="6985453" y="1075668"/>
            <a:ext cx="713657" cy="300082"/>
          </a:xfrm>
          <a:prstGeom prst="rect">
            <a:avLst/>
          </a:prstGeom>
          <a:noFill/>
        </p:spPr>
        <p:txBody>
          <a:bodyPr wrap="none" rtlCol="0">
            <a:spAutoFit/>
          </a:bodyPr>
          <a:lstStyle/>
          <a:p>
            <a:r>
              <a:rPr lang="en-US" sz="1350" b="1" dirty="0">
                <a:solidFill>
                  <a:schemeClr val="bg1"/>
                </a:solidFill>
                <a:latin typeface="+mn-lt"/>
              </a:rPr>
              <a:t>Close:</a:t>
            </a:r>
          </a:p>
        </p:txBody>
      </p:sp>
      <p:sp>
        <p:nvSpPr>
          <p:cNvPr id="14" name="AutoShape 27">
            <a:hlinkClick r:id="" action="ppaction://hlinkshowjump?jump=endshow" highlightClick="1"/>
          </p:cNvPr>
          <p:cNvSpPr>
            <a:spLocks noChangeArrowheads="1"/>
          </p:cNvSpPr>
          <p:nvPr/>
        </p:nvSpPr>
        <p:spPr bwMode="auto">
          <a:xfrm>
            <a:off x="8280140" y="1304268"/>
            <a:ext cx="243117" cy="209550"/>
          </a:xfrm>
          <a:prstGeom prst="roundRect">
            <a:avLst/>
          </a:prstGeom>
          <a:solidFill>
            <a:srgbClr val="205392"/>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900" b="1" dirty="0">
                <a:solidFill>
                  <a:schemeClr val="bg1"/>
                </a:solidFill>
                <a:effectLst/>
                <a:latin typeface="+mj-lt"/>
              </a:rPr>
              <a:t>X</a:t>
            </a:r>
          </a:p>
        </p:txBody>
      </p:sp>
      <p:sp>
        <p:nvSpPr>
          <p:cNvPr id="1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baseline="0"/>
            </a:lvl1pPr>
          </a:lstStyle>
          <a:p>
            <a:r>
              <a:rPr lang="en-US" dirty="0"/>
              <a:t>STYLE TEMPLATES</a:t>
            </a:r>
          </a:p>
        </p:txBody>
      </p:sp>
    </p:spTree>
    <p:extLst>
      <p:ext uri="{BB962C8B-B14F-4D97-AF65-F5344CB8AC3E}">
        <p14:creationId xmlns:p14="http://schemas.microsoft.com/office/powerpoint/2010/main" val="346435649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_left_graphic_right_slide">
    <p:spTree>
      <p:nvGrpSpPr>
        <p:cNvPr id="1" name=""/>
        <p:cNvGrpSpPr/>
        <p:nvPr/>
      </p:nvGrpSpPr>
      <p:grpSpPr>
        <a:xfrm>
          <a:off x="0" y="0"/>
          <a:ext cx="0" cy="0"/>
          <a:chOff x="0" y="0"/>
          <a:chExt cx="0" cy="0"/>
        </a:xfrm>
      </p:grpSpPr>
      <p:sp>
        <p:nvSpPr>
          <p:cNvPr id="2" name="Title Placeholder"/>
          <p:cNvSpPr>
            <a:spLocks noGrp="1"/>
          </p:cNvSpPr>
          <p:nvPr>
            <p:ph type="title" hasCustomPrompt="1"/>
          </p:nvPr>
        </p:nvSpPr>
        <p:spPr>
          <a:xfrm>
            <a:off x="0" y="1"/>
            <a:ext cx="9144000" cy="514349"/>
          </a:xfrm>
          <a:prstGeom prst="rect">
            <a:avLst/>
          </a:prstGeom>
          <a:ln>
            <a:noFill/>
          </a:ln>
        </p:spPr>
        <p:txBody>
          <a:bodyPr vert="horz" lIns="91440" tIns="45720" rIns="91440" bIns="45720" rtlCol="0" anchor="ctr">
            <a:normAutofit/>
          </a:bodyPr>
          <a:lstStyle>
            <a:lvl1pPr>
              <a:defRPr sz="2400">
                <a:effectLst>
                  <a:outerShdw blurRad="38100" dist="38100" dir="2700000" algn="tl">
                    <a:srgbClr val="000000">
                      <a:alpha val="43137"/>
                    </a:srgbClr>
                  </a:outerShdw>
                </a:effectLst>
              </a:defRPr>
            </a:lvl1pPr>
          </a:lstStyle>
          <a:p>
            <a:r>
              <a:rPr lang="en-US" dirty="0"/>
              <a:t>Click to edit title name</a:t>
            </a:r>
          </a:p>
        </p:txBody>
      </p:sp>
      <p:sp>
        <p:nvSpPr>
          <p:cNvPr id="3" name="Text Placeholder 2"/>
          <p:cNvSpPr>
            <a:spLocks noGrp="1"/>
          </p:cNvSpPr>
          <p:nvPr>
            <p:ph idx="1" hasCustomPrompt="1"/>
          </p:nvPr>
        </p:nvSpPr>
        <p:spPr>
          <a:xfrm>
            <a:off x="457200" y="857250"/>
            <a:ext cx="3931920" cy="3943350"/>
          </a:xfrm>
          <a:prstGeom prst="rect">
            <a:avLst/>
          </a:prstGeom>
        </p:spPr>
        <p:txBody>
          <a:bodyPr vert="horz" lIns="91440" tIns="45720" rIns="91440" bIns="45720" rtlCol="0">
            <a:noAutofit/>
          </a:bodyPr>
          <a:lstStyle>
            <a:lvl1pPr>
              <a:buFont typeface="Arial" pitchFamily="34" charset="0"/>
              <a:buNone/>
              <a:defRPr sz="1800" baseline="0">
                <a:solidFill>
                  <a:schemeClr val="bg1"/>
                </a:solidFill>
                <a:effectLst>
                  <a:outerShdw blurRad="38100" dist="38100" dir="2700000" algn="tl">
                    <a:srgbClr val="000000">
                      <a:alpha val="43137"/>
                    </a:srgbClr>
                  </a:outerShdw>
                </a:effectLst>
              </a:defRPr>
            </a:lvl1pPr>
            <a:lvl2pPr marL="173831" indent="-173831">
              <a:spcBef>
                <a:spcPts val="450"/>
              </a:spcBef>
              <a:buFont typeface="Arial" pitchFamily="34" charset="0"/>
              <a:buChar char="•"/>
              <a:defRPr sz="1500">
                <a:solidFill>
                  <a:schemeClr val="bg1"/>
                </a:solidFill>
              </a:defRPr>
            </a:lvl2pPr>
            <a:lvl3pPr marL="346472" indent="-172641">
              <a:spcBef>
                <a:spcPts val="450"/>
              </a:spcBef>
              <a:buFont typeface="Arial" panose="020B0604020202020204" pitchFamily="34" charset="0"/>
              <a:buChar char="•"/>
              <a:defRPr sz="1500">
                <a:solidFill>
                  <a:schemeClr val="bg1"/>
                </a:solidFill>
              </a:defRPr>
            </a:lvl3pPr>
            <a:lvl4pPr marL="511969" indent="-165497">
              <a:spcBef>
                <a:spcPts val="450"/>
              </a:spcBef>
              <a:buFont typeface="Arial" pitchFamily="34" charset="0"/>
              <a:buChar char="•"/>
              <a:defRPr sz="1500">
                <a:solidFill>
                  <a:schemeClr val="bg1"/>
                </a:solidFill>
              </a:defRPr>
            </a:lvl4pPr>
            <a:lvl5pPr marL="685800" indent="-173831">
              <a:spcBef>
                <a:spcPts val="450"/>
              </a:spcBef>
              <a:buFont typeface="Arial" panose="020B0604020202020204" pitchFamily="34" charset="0"/>
              <a:buChar char="•"/>
              <a:defRPr sz="1500">
                <a:solidFill>
                  <a:schemeClr val="bg1"/>
                </a:solidFill>
              </a:defRPr>
            </a:lvl5pPr>
          </a:lstStyle>
          <a:p>
            <a:pPr lvl="0"/>
            <a:r>
              <a:rPr lang="en-US" dirty="0"/>
              <a:t>Click to add text or an icon below to add a table or a graphic</a:t>
            </a:r>
          </a:p>
        </p:txBody>
      </p:sp>
      <p:sp>
        <p:nvSpPr>
          <p:cNvPr id="5" name="Picture Placeholder 3"/>
          <p:cNvSpPr>
            <a:spLocks noGrp="1"/>
          </p:cNvSpPr>
          <p:nvPr>
            <p:ph type="pic" sz="quarter" idx="12" hasCustomPrompt="1"/>
          </p:nvPr>
        </p:nvSpPr>
        <p:spPr>
          <a:xfrm>
            <a:off x="4754880" y="857250"/>
            <a:ext cx="3931920" cy="3943350"/>
          </a:xfrm>
        </p:spPr>
        <p:txBody>
          <a:bodyPr/>
          <a:lstStyle>
            <a:lvl1pPr>
              <a:defRPr baseline="0">
                <a:solidFill>
                  <a:schemeClr val="bg1"/>
                </a:solidFill>
                <a:effectLst>
                  <a:outerShdw blurRad="38100" dist="38100" dir="2700000" algn="tl">
                    <a:srgbClr val="000000">
                      <a:alpha val="43137"/>
                    </a:srgbClr>
                  </a:outerShdw>
                </a:effectLst>
              </a:defRPr>
            </a:lvl1pPr>
          </a:lstStyle>
          <a:p>
            <a:r>
              <a:rPr lang="en-US" dirty="0"/>
              <a:t>Select the icon below to add a graphic</a:t>
            </a:r>
          </a:p>
        </p:txBody>
      </p:sp>
    </p:spTree>
    <p:extLst>
      <p:ext uri="{BB962C8B-B14F-4D97-AF65-F5344CB8AC3E}">
        <p14:creationId xmlns:p14="http://schemas.microsoft.com/office/powerpoint/2010/main" val="967749183"/>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3"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lvl1pPr>
              <a:defRPr/>
            </a:lvl1pPr>
          </a:lstStyle>
          <a:p>
            <a:r>
              <a:rPr lang="en-US" dirty="0"/>
              <a:t>ASTRA FLIGHT TASKS – MAIN MENU</a:t>
            </a:r>
          </a:p>
        </p:txBody>
      </p:sp>
      <p:pic>
        <p:nvPicPr>
          <p:cNvPr id="7" name="Picture 2" descr="\\srv032cwd\Work_Area_032\_Courseware Development\Citation M2\Sim Briefings\Assets\HomeOFFbutton.png">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00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5" y="857256"/>
            <a:ext cx="8229599" cy="391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4128947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aphic Top,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863447"/>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3553216"/>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6"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7536938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Top, Graphic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2111725" y="2377639"/>
            <a:ext cx="4920559" cy="2395805"/>
          </a:xfrm>
        </p:spPr>
        <p:txBody>
          <a:bodyPr/>
          <a:lstStyle>
            <a:lvl1pPr>
              <a:defRPr>
                <a:solidFill>
                  <a:schemeClr val="bg1"/>
                </a:solidFill>
              </a:defRPr>
            </a:lvl1pPr>
          </a:lstStyle>
          <a:p>
            <a:r>
              <a:rPr lang="en-US" dirty="0"/>
              <a:t>Select the icon below to add a graphic</a:t>
            </a:r>
          </a:p>
        </p:txBody>
      </p:sp>
      <p:sp>
        <p:nvSpPr>
          <p:cNvPr id="4" name="Text Placeholder 3"/>
          <p:cNvSpPr>
            <a:spLocks noGrp="1"/>
          </p:cNvSpPr>
          <p:nvPr>
            <p:ph idx="1" hasCustomPrompt="1"/>
          </p:nvPr>
        </p:nvSpPr>
        <p:spPr>
          <a:xfrm>
            <a:off x="457200" y="864337"/>
            <a:ext cx="8229600" cy="1247384"/>
          </a:xfrm>
          <a:prstGeom prst="rect">
            <a:avLst/>
          </a:prstGeom>
        </p:spPr>
        <p:txBody>
          <a:bodyPr vert="horz" lIns="91440" tIns="45720" rIns="91440" bIns="45720" rtlCol="0">
            <a:noAutofit/>
          </a:bodyPr>
          <a:lstStyle>
            <a:lvl1pPr>
              <a:buFont typeface="Arial" pitchFamily="34" charset="0"/>
              <a:buNone/>
              <a:defRPr sz="1238"/>
            </a:lvl1pPr>
            <a:lvl2pPr marL="130370" indent="-130370">
              <a:buFont typeface="Arial" pitchFamily="34" charset="0"/>
              <a:buChar char="•"/>
              <a:defRPr sz="1125"/>
            </a:lvl2pPr>
            <a:lvl3pPr marL="259847" indent="-129478">
              <a:buFont typeface="Arial" panose="020B0604020202020204" pitchFamily="34" charset="0"/>
              <a:buChar char="•"/>
              <a:defRPr sz="1125"/>
            </a:lvl3pPr>
            <a:lvl4pPr marL="383968" indent="-124120">
              <a:buFont typeface="Arial" pitchFamily="34" charset="0"/>
              <a:buChar char="•"/>
              <a:defRPr sz="1125"/>
            </a:lvl4pPr>
            <a:lvl5pPr marL="514337" indent="-130370">
              <a:buFont typeface="Arial" pitchFamily="34" charset="0"/>
              <a:buChar char="•"/>
              <a:defRPr sz="1125"/>
            </a:lvl5pPr>
          </a:lstStyle>
          <a:p>
            <a:pPr lvl="0"/>
            <a:r>
              <a:rPr lang="en-US" dirty="0"/>
              <a:t>Click to add text or an icon below to add a table or a graphic</a:t>
            </a:r>
          </a:p>
        </p:txBody>
      </p:sp>
      <p:sp>
        <p:nvSpPr>
          <p:cNvPr id="7"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5440513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Content and Right 2 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464544" y="862764"/>
            <a:ext cx="3931920" cy="3914775"/>
          </a:xfrm>
        </p:spPr>
        <p:txBody>
          <a:bodyPr/>
          <a:lstStyle/>
          <a:p>
            <a:pPr lvl="0"/>
            <a:r>
              <a:rPr lang="en-US" dirty="0"/>
              <a:t>Click to add text or an icon below to add a table or a graphic</a:t>
            </a:r>
          </a:p>
        </p:txBody>
      </p:sp>
      <p:sp>
        <p:nvSpPr>
          <p:cNvPr id="7" name="Content Placeholder 3"/>
          <p:cNvSpPr>
            <a:spLocks noGrp="1"/>
          </p:cNvSpPr>
          <p:nvPr>
            <p:ph sz="quarter" idx="2" hasCustomPrompt="1"/>
          </p:nvPr>
        </p:nvSpPr>
        <p:spPr>
          <a:xfrm>
            <a:off x="4754880" y="862758"/>
            <a:ext cx="3931920" cy="1714500"/>
          </a:xfrm>
        </p:spPr>
        <p:txBody>
          <a:bodyPr/>
          <a:lstStyle/>
          <a:p>
            <a:pPr lvl="0"/>
            <a:r>
              <a:rPr lang="en-US" dirty="0"/>
              <a:t>Click to add text or an icon below to add a table or a graphic</a:t>
            </a:r>
          </a:p>
        </p:txBody>
      </p:sp>
      <p:sp>
        <p:nvSpPr>
          <p:cNvPr id="8" name="Content Placeholder 4"/>
          <p:cNvSpPr>
            <a:spLocks noGrp="1"/>
          </p:cNvSpPr>
          <p:nvPr>
            <p:ph sz="quarter" idx="3" hasCustomPrompt="1"/>
          </p:nvPr>
        </p:nvSpPr>
        <p:spPr>
          <a:xfrm>
            <a:off x="4754880" y="2743201"/>
            <a:ext cx="3931920" cy="2028824"/>
          </a:xfrm>
        </p:spPr>
        <p:txBody>
          <a:bodyPr/>
          <a:lstStyle/>
          <a:p>
            <a:pPr lvl="0"/>
            <a:r>
              <a:rPr lang="en-US" dirty="0"/>
              <a:t>Click to add text or an icon below to add a table or a graphic</a:t>
            </a:r>
          </a:p>
        </p:txBody>
      </p:sp>
      <p:sp>
        <p:nvSpPr>
          <p:cNvPr id="10" name="Title Placeholder"/>
          <p:cNvSpPr>
            <a:spLocks noGrp="1"/>
          </p:cNvSpPr>
          <p:nvPr>
            <p:ph type="title" hasCustomPrompt="1"/>
          </p:nvPr>
        </p:nvSpPr>
        <p:spPr>
          <a:xfrm>
            <a:off x="0" y="7"/>
            <a:ext cx="9144000" cy="514349"/>
          </a:xfrm>
          <a:prstGeom prst="rect">
            <a:avLst/>
          </a:prstGeom>
          <a:ln>
            <a:noFill/>
          </a:ln>
        </p:spPr>
        <p:txBody>
          <a:bodyPr vert="horz" lIns="91440" tIns="45720" rIns="91440" bIns="45720" rtlCol="0" anchor="ctr">
            <a:noAutofit/>
          </a:bodyPr>
          <a:lstStyle/>
          <a:p>
            <a:r>
              <a:rPr lang="en-US" dirty="0"/>
              <a:t>Click to edit title name</a:t>
            </a:r>
          </a:p>
        </p:txBody>
      </p:sp>
    </p:spTree>
    <p:extLst>
      <p:ext uri="{BB962C8B-B14F-4D97-AF65-F5344CB8AC3E}">
        <p14:creationId xmlns:p14="http://schemas.microsoft.com/office/powerpoint/2010/main" val="858072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0.pn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9.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26" Type="http://schemas.openxmlformats.org/officeDocument/2006/relationships/image" Target="../media/image11.png"/><Relationship Id="rId3" Type="http://schemas.openxmlformats.org/officeDocument/2006/relationships/slideLayout" Target="../slideLayouts/slideLayout16.xml"/><Relationship Id="rId21"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5" Type="http://schemas.openxmlformats.org/officeDocument/2006/relationships/slide" Target="../slides/slide92.xml"/><Relationship Id="rId2" Type="http://schemas.openxmlformats.org/officeDocument/2006/relationships/slideLayout" Target="../slideLayouts/slideLayout15.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1.png"/><Relationship Id="rId23" Type="http://schemas.openxmlformats.org/officeDocument/2006/relationships/image" Target="../media/image9.png"/><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22" Type="http://schemas.openxmlformats.org/officeDocument/2006/relationships/image" Target="../media/image8.png"/><Relationship Id="rId27" Type="http://schemas.openxmlformats.org/officeDocument/2006/relationships/slide" Target="../slides/slid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3.png"/><Relationship Id="rId3" Type="http://schemas.openxmlformats.org/officeDocument/2006/relationships/slideLayout" Target="../slideLayouts/slideLayout30.xml"/><Relationship Id="rId21" Type="http://schemas.openxmlformats.org/officeDocument/2006/relationships/image" Target="../media/image6.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2.png"/><Relationship Id="rId5" Type="http://schemas.openxmlformats.org/officeDocument/2006/relationships/slideLayout" Target="../slideLayouts/slideLayout32.xml"/><Relationship Id="rId15" Type="http://schemas.openxmlformats.org/officeDocument/2006/relationships/theme" Target="../theme/theme4.xml"/><Relationship Id="rId23" Type="http://schemas.openxmlformats.org/officeDocument/2006/relationships/image" Target="../media/image11.png"/><Relationship Id="rId10" Type="http://schemas.openxmlformats.org/officeDocument/2006/relationships/slideLayout" Target="../slideLayouts/slideLayout37.xml"/><Relationship Id="rId19"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4.png"/><Relationship Id="rId3" Type="http://schemas.openxmlformats.org/officeDocument/2006/relationships/slideLayout" Target="../slideLayouts/slideLayout44.xml"/><Relationship Id="rId21" Type="http://schemas.openxmlformats.org/officeDocument/2006/relationships/image" Target="../media/image7.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3.png"/><Relationship Id="rId2" Type="http://schemas.openxmlformats.org/officeDocument/2006/relationships/slideLayout" Target="../slideLayouts/slideLayout43.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image" Target="../media/image10.png"/><Relationship Id="rId5" Type="http://schemas.openxmlformats.org/officeDocument/2006/relationships/slideLayout" Target="../slideLayouts/slideLayout46.xml"/><Relationship Id="rId15" Type="http://schemas.openxmlformats.org/officeDocument/2006/relationships/image" Target="../media/image1.png"/><Relationship Id="rId23" Type="http://schemas.openxmlformats.org/officeDocument/2006/relationships/image" Target="../media/image9.png"/><Relationship Id="rId10" Type="http://schemas.openxmlformats.org/officeDocument/2006/relationships/slideLayout" Target="../slideLayouts/slideLayout51.xml"/><Relationship Id="rId19" Type="http://schemas.openxmlformats.org/officeDocument/2006/relationships/image" Target="../media/image5.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 Id="rId22"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p>
        </p:txBody>
      </p:sp>
      <p:sp>
        <p:nvSpPr>
          <p:cNvPr id="53" name="Title_Gradient"/>
          <p:cNvSpPr/>
          <p:nvPr/>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chemeClr val="bg1"/>
                </a:solidFill>
              </a:rPr>
              <a:t>Copyright © 2018 FlightSafety International, Inc.  All Rights Reserved. Unauthorized reproduction or distribution is prohibited.</a:t>
            </a:r>
          </a:p>
          <a:p>
            <a:endParaRPr lang="en-US" sz="450" b="0" dirty="0">
              <a:solidFill>
                <a:schemeClr val="bg1"/>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eaLnBrk="0" hangingPunct="0"/>
            <a:fld id="{E36202DB-EC36-4DFA-98C5-C6B16AF71C83}" type="slidenum">
              <a:rPr lang="en-US" sz="563" b="0" i="1" smtClean="0">
                <a:solidFill>
                  <a:schemeClr val="bg1"/>
                </a:solidFill>
                <a:latin typeface="Arial" charset="0"/>
              </a:rPr>
              <a:pPr algn="r" eaLnBrk="0" hangingPunct="0"/>
              <a:t>‹#›</a:t>
            </a:fld>
            <a:endParaRPr lang="en-US" sz="563" b="0" i="1" dirty="0">
              <a:solidFill>
                <a:schemeClr val="bg1"/>
              </a:solidFill>
              <a:latin typeface="Arial" charset="0"/>
            </a:endParaRPr>
          </a:p>
        </p:txBody>
      </p:sp>
      <p:sp>
        <p:nvSpPr>
          <p:cNvPr id="42" name="Text Placeholder"/>
          <p:cNvSpPr>
            <a:spLocks noGrp="1"/>
          </p:cNvSpPr>
          <p:nvPr>
            <p:ph type="body" idx="1"/>
          </p:nvPr>
        </p:nvSpPr>
        <p:spPr>
          <a:xfrm>
            <a:off x="457203" y="705842"/>
            <a:ext cx="8234364" cy="3966170"/>
          </a:xfrm>
          <a:prstGeom prst="rect">
            <a:avLst/>
          </a:prstGeom>
        </p:spPr>
        <p:txBody>
          <a:bodyPr vert="horz" lIns="91440" tIns="45720" rIns="91440" bIns="45720" rtlCol="0">
            <a:noAutofit/>
          </a:bodyPr>
          <a:lstStyle/>
          <a:p>
            <a:pPr lvl="0"/>
            <a:r>
              <a:rPr lang="en-US" dirty="0"/>
              <a:t>Click to input Stem</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chemeClr val="bg1"/>
                  </a:solidFill>
                </a:rPr>
                <a:t>Center:</a:t>
              </a:r>
              <a:br>
                <a:rPr lang="en-US" sz="788" b="1" dirty="0">
                  <a:solidFill>
                    <a:schemeClr val="bg1"/>
                  </a:solidFill>
                </a:rPr>
              </a:br>
              <a:r>
                <a:rPr lang="en-US" sz="788" b="1" dirty="0">
                  <a:solidFill>
                    <a:schemeClr val="bg1"/>
                  </a:solidFill>
                </a:rPr>
                <a:t>0.0</a:t>
              </a:r>
              <a:endParaRPr lang="en-US" sz="788" dirty="0">
                <a:solidFill>
                  <a:schemeClr val="bg1"/>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Left: </a:t>
              </a:r>
              <a:r>
                <a:rPr lang="en-US" sz="788" b="0" dirty="0">
                  <a:solidFill>
                    <a:schemeClr val="bg1"/>
                  </a:solidFill>
                </a:rPr>
                <a:t>6.0</a:t>
              </a:r>
              <a:r>
                <a:rPr lang="en-US" sz="788" dirty="0">
                  <a:solidFill>
                    <a:schemeClr val="bg1"/>
                  </a:solidFill>
                </a:rPr>
                <a:t> from center </a:t>
              </a:r>
            </a:p>
            <a:p>
              <a:pPr>
                <a:spcBef>
                  <a:spcPct val="50000"/>
                </a:spcBef>
              </a:pPr>
              <a:r>
                <a:rPr lang="en-US" sz="788" b="1" dirty="0">
                  <a:solidFill>
                    <a:schemeClr val="bg1"/>
                  </a:solidFill>
                </a:rPr>
                <a:t>0.67</a:t>
              </a:r>
              <a:r>
                <a:rPr lang="en-US" sz="788" dirty="0">
                  <a:solidFill>
                    <a:schemeClr val="bg1"/>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chemeClr val="bg1"/>
                  </a:solidFill>
                </a:rPr>
                <a:t>Right: </a:t>
              </a:r>
              <a:r>
                <a:rPr lang="en-US" sz="788" dirty="0">
                  <a:solidFill>
                    <a:schemeClr val="bg1"/>
                  </a:solidFill>
                </a:rPr>
                <a:t>4.50 from center</a:t>
              </a:r>
            </a:p>
            <a:p>
              <a:pPr algn="r"/>
              <a:r>
                <a:rPr lang="en-US" sz="788" b="1" dirty="0">
                  <a:solidFill>
                    <a:schemeClr val="bg1"/>
                  </a:solidFill>
                </a:rPr>
                <a:t>0.67</a:t>
              </a:r>
              <a:r>
                <a:rPr lang="en-US" sz="788" baseline="0" dirty="0">
                  <a:solidFill>
                    <a:schemeClr val="bg1"/>
                  </a:solidFill>
                </a:rPr>
                <a:t> from left edge</a:t>
              </a:r>
              <a:endParaRPr lang="en-US" sz="788" dirty="0">
                <a:solidFill>
                  <a:schemeClr val="bg1"/>
                </a:solidFill>
              </a:endParaRP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Bottom:</a:t>
              </a:r>
              <a:br>
                <a:rPr lang="en-US" sz="788" b="1" dirty="0">
                  <a:solidFill>
                    <a:schemeClr val="bg1"/>
                  </a:solidFill>
                </a:rPr>
              </a:br>
              <a:r>
                <a:rPr lang="en-US" sz="788" b="1" dirty="0">
                  <a:solidFill>
                    <a:schemeClr val="bg1"/>
                  </a:solidFill>
                </a:rPr>
                <a:t>3.20</a:t>
              </a:r>
              <a:r>
                <a:rPr lang="en-US" sz="788" dirty="0">
                  <a:solidFill>
                    <a:schemeClr val="bg1"/>
                  </a:solidFill>
                </a:rPr>
                <a:t> from center</a:t>
              </a:r>
            </a:p>
            <a:p>
              <a:pPr>
                <a:spcBef>
                  <a:spcPct val="50000"/>
                </a:spcBef>
              </a:pPr>
              <a:r>
                <a:rPr lang="en-US" sz="788" dirty="0">
                  <a:solidFill>
                    <a:schemeClr val="bg1"/>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chemeClr val="bg1"/>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Top-for images &amp; text:</a:t>
              </a:r>
              <a:br>
                <a:rPr lang="en-US" sz="788" b="1" dirty="0">
                  <a:solidFill>
                    <a:schemeClr val="bg1"/>
                  </a:solidFill>
                </a:rPr>
              </a:br>
              <a:r>
                <a:rPr lang="en-US" sz="788" b="1" dirty="0">
                  <a:solidFill>
                    <a:schemeClr val="bg1"/>
                  </a:solidFill>
                </a:rPr>
                <a:t>2.5 from center</a:t>
              </a:r>
              <a:br>
                <a:rPr lang="en-US" sz="788" dirty="0">
                  <a:solidFill>
                    <a:schemeClr val="bg1"/>
                  </a:solidFill>
                </a:rPr>
              </a:br>
              <a:r>
                <a:rPr lang="en-US" sz="788" b="1" dirty="0">
                  <a:solidFill>
                    <a:schemeClr val="bg1"/>
                  </a:solidFill>
                </a:rPr>
                <a:t>1.10</a:t>
              </a:r>
              <a:r>
                <a:rPr lang="en-US" sz="788" dirty="0">
                  <a:solidFill>
                    <a:schemeClr val="bg1"/>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chemeClr val="bg1"/>
                  </a:solidFill>
                </a:rPr>
                <a:t>Center: 0.0</a:t>
              </a:r>
              <a:endParaRPr lang="en-US" sz="788" dirty="0">
                <a:solidFill>
                  <a:schemeClr val="bg1"/>
                </a:solidFill>
              </a:endParaRPr>
            </a:p>
          </p:txBody>
        </p:sp>
      </p:grpSp>
      <p:grpSp>
        <p:nvGrpSpPr>
          <p:cNvPr id="134" name="Color_code_box"/>
          <p:cNvGrpSpPr/>
          <p:nvPr/>
        </p:nvGrpSpPr>
        <p:grpSpPr>
          <a:xfrm>
            <a:off x="1303408" y="5941275"/>
            <a:ext cx="6522716" cy="1612021"/>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194</a:t>
              </a:r>
            </a:p>
            <a:p>
              <a:r>
                <a:rPr lang="en-US" sz="900" b="1" dirty="0">
                  <a:effectLst/>
                  <a:latin typeface="+mn-lt"/>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effectLst/>
                  <a:latin typeface="+mn-lt"/>
                </a:rPr>
                <a:t>065</a:t>
              </a:r>
            </a:p>
            <a:p>
              <a:r>
                <a:rPr lang="en-US" sz="900" b="1" dirty="0">
                  <a:effectLst/>
                  <a:latin typeface="+mn-lt"/>
                </a:rPr>
                <a:t>064</a:t>
              </a:r>
            </a:p>
            <a:p>
              <a:r>
                <a:rPr lang="en-US" sz="900" b="1" dirty="0">
                  <a:effectLst/>
                  <a:latin typeface="+mn-lt"/>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effectLst/>
                  <a:latin typeface="+mn-lt"/>
                </a:rPr>
                <a:t>062</a:t>
              </a:r>
            </a:p>
            <a:p>
              <a:r>
                <a:rPr lang="en-US" sz="900" b="1" dirty="0">
                  <a:effectLst/>
                  <a:latin typeface="+mn-lt"/>
                </a:rPr>
                <a:t>086</a:t>
              </a:r>
            </a:p>
            <a:p>
              <a:r>
                <a:rPr lang="en-US" sz="900" b="1" dirty="0">
                  <a:effectLst/>
                  <a:latin typeface="+mn-lt"/>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effectLst/>
                  <a:latin typeface="+mn-lt"/>
                </a:rPr>
                <a:t>020</a:t>
              </a:r>
            </a:p>
            <a:p>
              <a:r>
                <a:rPr lang="en-US" sz="900" b="1" dirty="0">
                  <a:effectLst/>
                  <a:latin typeface="+mn-lt"/>
                </a:rPr>
                <a:t>105</a:t>
              </a:r>
            </a:p>
            <a:p>
              <a:r>
                <a:rPr lang="en-US" sz="900" b="1" dirty="0">
                  <a:effectLst/>
                  <a:latin typeface="+mn-lt"/>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effectLst/>
                  <a:latin typeface="+mn-lt"/>
                </a:rPr>
                <a:t>091</a:t>
              </a:r>
            </a:p>
            <a:p>
              <a:r>
                <a:rPr lang="en-US" sz="900" b="1" dirty="0">
                  <a:effectLst/>
                  <a:latin typeface="+mn-lt"/>
                </a:rPr>
                <a:t>203</a:t>
              </a:r>
            </a:p>
            <a:p>
              <a:r>
                <a:rPr lang="en-US" sz="900" b="1" dirty="0">
                  <a:effectLst/>
                  <a:latin typeface="+mn-lt"/>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096</a:t>
              </a:r>
            </a:p>
            <a:p>
              <a:r>
                <a:rPr lang="en-US" sz="900" b="1" dirty="0">
                  <a:effectLst/>
                  <a:latin typeface="+mn-lt"/>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effectLst/>
                  <a:latin typeface="+mn-lt"/>
                </a:rPr>
                <a:t>046</a:t>
              </a:r>
            </a:p>
            <a:p>
              <a:r>
                <a:rPr lang="en-US" sz="900" b="1" dirty="0">
                  <a:effectLst/>
                  <a:latin typeface="+mn-lt"/>
                </a:rPr>
                <a:t>088</a:t>
              </a:r>
            </a:p>
            <a:p>
              <a:r>
                <a:rPr lang="en-US" sz="900" b="1" dirty="0">
                  <a:effectLst/>
                  <a:latin typeface="+mn-lt"/>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effectLst/>
                  <a:latin typeface="+mn-lt"/>
                </a:rPr>
                <a:t>195</a:t>
              </a:r>
            </a:p>
            <a:p>
              <a:r>
                <a:rPr lang="en-US" sz="900" b="1" dirty="0">
                  <a:effectLst/>
                  <a:latin typeface="+mn-lt"/>
                </a:rPr>
                <a:t>160</a:t>
              </a:r>
            </a:p>
            <a:p>
              <a:r>
                <a:rPr lang="en-US" sz="900" b="1" dirty="0">
                  <a:effectLst/>
                  <a:latin typeface="+mn-lt"/>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effectLst/>
                  <a:latin typeface="+mn-lt"/>
                </a:rPr>
                <a:t>099</a:t>
              </a:r>
            </a:p>
            <a:p>
              <a:r>
                <a:rPr lang="en-US" sz="900" b="1" dirty="0">
                  <a:effectLst/>
                  <a:latin typeface="+mn-lt"/>
                </a:rPr>
                <a:t>100</a:t>
              </a:r>
            </a:p>
            <a:p>
              <a:r>
                <a:rPr lang="en-US" sz="900" b="1" dirty="0">
                  <a:effectLst/>
                  <a:latin typeface="+mn-lt"/>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effectLst/>
                  <a:latin typeface="+mn-lt"/>
                </a:rPr>
                <a:t>209</a:t>
              </a:r>
            </a:p>
            <a:p>
              <a:r>
                <a:rPr lang="en-US" sz="900" b="1" dirty="0">
                  <a:effectLst/>
                  <a:latin typeface="+mn-lt"/>
                </a:rPr>
                <a:t>211</a:t>
              </a:r>
            </a:p>
            <a:p>
              <a:r>
                <a:rPr lang="en-US" sz="900" b="1" dirty="0">
                  <a:effectLst/>
                  <a:latin typeface="+mn-lt"/>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121</a:t>
              </a:r>
            </a:p>
            <a:p>
              <a:r>
                <a:rPr lang="en-US" sz="900" b="1" dirty="0">
                  <a:effectLst/>
                  <a:latin typeface="+mn-lt"/>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effectLst/>
                  <a:latin typeface="+mn-lt"/>
                </a:rPr>
                <a:t>037</a:t>
              </a:r>
            </a:p>
            <a:p>
              <a:r>
                <a:rPr lang="en-US" sz="900" b="1" dirty="0">
                  <a:effectLst/>
                  <a:latin typeface="+mn-lt"/>
                </a:rPr>
                <a:t>179</a:t>
              </a:r>
            </a:p>
            <a:p>
              <a:r>
                <a:rPr lang="en-US" sz="900" b="1" dirty="0">
                  <a:effectLst/>
                  <a:latin typeface="+mn-lt"/>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effectLst/>
                  <a:latin typeface="+mn-lt"/>
                </a:rPr>
                <a:t>246</a:t>
              </a:r>
            </a:p>
            <a:p>
              <a:r>
                <a:rPr lang="en-US" sz="900" b="1" dirty="0">
                  <a:effectLst/>
                  <a:latin typeface="+mn-lt"/>
                </a:rPr>
                <a:t>139</a:t>
              </a:r>
            </a:p>
            <a:p>
              <a:r>
                <a:rPr lang="en-US" sz="900" b="1" dirty="0">
                  <a:effectLst/>
                  <a:latin typeface="+mn-lt"/>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effectLst/>
                  <a:latin typeface="+mn-lt"/>
                </a:rPr>
                <a:t>248</a:t>
              </a:r>
            </a:p>
            <a:p>
              <a:r>
                <a:rPr lang="en-US" sz="900" b="1" dirty="0">
                  <a:effectLst/>
                  <a:latin typeface="+mn-lt"/>
                </a:rPr>
                <a:t>193</a:t>
              </a:r>
            </a:p>
            <a:p>
              <a:r>
                <a:rPr lang="en-US" sz="900" b="1" dirty="0">
                  <a:effectLst/>
                  <a:latin typeface="+mn-lt"/>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effectLst/>
                  <a:latin typeface="+mn-lt"/>
                </a:rPr>
                <a:t>240</a:t>
              </a:r>
            </a:p>
            <a:p>
              <a:r>
                <a:rPr lang="en-US" sz="900" b="1" dirty="0">
                  <a:effectLst/>
                  <a:latin typeface="+mn-lt"/>
                </a:rPr>
                <a:t>103</a:t>
              </a:r>
            </a:p>
            <a:p>
              <a:r>
                <a:rPr lang="en-US" sz="900" b="1" dirty="0">
                  <a:effectLst/>
                  <a:latin typeface="+mn-lt"/>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effectLst/>
                  <a:latin typeface="+mn-lt"/>
                </a:rPr>
                <a:t>130</a:t>
              </a:r>
            </a:p>
            <a:p>
              <a:r>
                <a:rPr lang="en-US" sz="900" b="1" dirty="0">
                  <a:effectLst/>
                  <a:latin typeface="+mn-lt"/>
                </a:rPr>
                <a:t>124</a:t>
              </a:r>
            </a:p>
            <a:p>
              <a:r>
                <a:rPr lang="en-US" sz="900" b="1" dirty="0">
                  <a:effectLst/>
                  <a:latin typeface="+mn-lt"/>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effectLst/>
                  <a:latin typeface="+mn-lt"/>
                </a:rPr>
                <a:t>102</a:t>
              </a:r>
            </a:p>
            <a:p>
              <a:r>
                <a:rPr lang="en-US" sz="900" b="1" dirty="0">
                  <a:effectLst/>
                  <a:latin typeface="+mn-lt"/>
                </a:rPr>
                <a:t>045</a:t>
              </a:r>
            </a:p>
            <a:p>
              <a:r>
                <a:rPr lang="en-US" sz="900" b="1" dirty="0">
                  <a:effectLst/>
                  <a:latin typeface="+mn-lt"/>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effectLst/>
                  <a:latin typeface="+mn-lt"/>
                </a:rPr>
                <a:t>237</a:t>
              </a:r>
            </a:p>
            <a:p>
              <a:r>
                <a:rPr lang="en-US" sz="900" b="1" dirty="0">
                  <a:effectLst/>
                  <a:latin typeface="+mn-lt"/>
                </a:rPr>
                <a:t>028</a:t>
              </a:r>
            </a:p>
            <a:p>
              <a:r>
                <a:rPr lang="en-US" sz="900" b="1" dirty="0">
                  <a:effectLst/>
                  <a:latin typeface="+mn-lt"/>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242</a:t>
              </a:r>
            </a:p>
            <a:p>
              <a:r>
                <a:rPr lang="en-US" sz="900" b="1" dirty="0">
                  <a:effectLst/>
                  <a:latin typeface="+mn-lt"/>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000</a:t>
              </a:r>
            </a:p>
            <a:p>
              <a:r>
                <a:rPr lang="en-US" sz="900" b="1" dirty="0">
                  <a:effectLst/>
                  <a:latin typeface="+mn-lt"/>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255</a:t>
              </a:r>
            </a:p>
            <a:p>
              <a:r>
                <a:rPr lang="en-US" sz="900" b="1" dirty="0">
                  <a:effectLst/>
                  <a:latin typeface="+mn-lt"/>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effectLst/>
                  <a:latin typeface="+mn-lt"/>
                </a:rPr>
                <a:t>Flight</a:t>
              </a:r>
              <a:r>
                <a:rPr lang="en-US" sz="900" b="1" baseline="0" dirty="0">
                  <a:effectLst/>
                  <a:latin typeface="+mn-lt"/>
                </a:rPr>
                <a:t>Safety RGB Color Codes</a:t>
              </a:r>
              <a:endParaRPr lang="en-US" sz="900" b="1" dirty="0">
                <a:effectLst/>
                <a:latin typeface="+mn-lt"/>
              </a:endParaRPr>
            </a:p>
          </p:txBody>
        </p:sp>
      </p:grpSp>
      <p:pic>
        <p:nvPicPr>
          <p:cNvPr id="2" name="Picture 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16" name="Picture 2" descr="\\srv032cwd\Work_Area_032\_Courseware Development\Citation M2\Sim Briefings\Assets\HomeOFFbutton.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589326" y="4830894"/>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srv032cwd\Work_Area_032\_Courseware Development\Citation Mustang\Sim Briefings\Assets\forwardOFF.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 descr="\\srv032cwd\Work_Area_032\_Courseware Development\Citation Mustang\Sim Briefings\Assets\backOFF.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897780" y="483010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26" name="Picture 2" descr="\\srv032cwd\Work_Area_032\_Courseware Development\Citation M2\Sim Briefings\Assets\HomeOFFbutton.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srv032cwd\Work_Area_032\_Courseware Development\Citation Mustang\Sim Briefings\Assets\forwardOFF.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 descr="\\srv032cwd\Work_Area_032\_Courseware Development\Citation Mustang\Sim Briefings\Assets\backOFF.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897780" y="4826256"/>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1638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7" r:id="rId11"/>
    <p:sldLayoutId id="2147483918" r:id="rId12"/>
    <p:sldLayoutId id="2147483921" r:id="rId13"/>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rgbClr val="FFFFFF"/>
              </a:solidFill>
            </a:endParaRPr>
          </a:p>
        </p:txBody>
      </p:sp>
      <p:sp>
        <p:nvSpPr>
          <p:cNvPr id="53" name="Title_Gradient"/>
          <p:cNvSpPr/>
          <p:nvPr/>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solidFill>
                <a:prstClr val="black"/>
              </a:solidFill>
            </a:endParaRPr>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rgbClr val="FFFFFF"/>
                </a:solidFill>
              </a:rPr>
              <a:t>Copyright © 2018 FlightSafety International, Inc.  All Rights Reserved. Unauthorized reproduction or distribution is prohibited.</a:t>
            </a:r>
          </a:p>
          <a:p>
            <a:endParaRPr lang="en-US" sz="450" b="0" dirty="0">
              <a:solidFill>
                <a:srgbClr val="FFFFFF"/>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a:fld id="{E36202DB-EC36-4DFA-98C5-C6B16AF71C83}" type="slidenum">
              <a:rPr lang="en-US" sz="563" i="1" smtClean="0">
                <a:solidFill>
                  <a:srgbClr val="FFFFFF"/>
                </a:solidFill>
                <a:latin typeface="Arial" charset="0"/>
              </a:rPr>
              <a:pPr algn="r"/>
              <a:t>‹#›</a:t>
            </a:fld>
            <a:endParaRPr lang="en-US" sz="563" i="1" dirty="0">
              <a:solidFill>
                <a:srgbClr val="FFFFFF"/>
              </a:solidFill>
              <a:latin typeface="Arial" charset="0"/>
            </a:endParaRPr>
          </a:p>
        </p:txBody>
      </p:sp>
      <p:sp>
        <p:nvSpPr>
          <p:cNvPr id="42" name="Text Placeholder"/>
          <p:cNvSpPr>
            <a:spLocks noGrp="1"/>
          </p:cNvSpPr>
          <p:nvPr>
            <p:ph type="body" idx="1"/>
          </p:nvPr>
        </p:nvSpPr>
        <p:spPr>
          <a:xfrm>
            <a:off x="457203" y="705842"/>
            <a:ext cx="8234364" cy="3966170"/>
          </a:xfrm>
          <a:prstGeom prst="rect">
            <a:avLst/>
          </a:prstGeom>
        </p:spPr>
        <p:txBody>
          <a:bodyPr vert="horz" lIns="91440" tIns="45720" rIns="91440" bIns="45720" rtlCol="0">
            <a:noAutofit/>
          </a:bodyPr>
          <a:lstStyle/>
          <a:p>
            <a:pPr lvl="0"/>
            <a:r>
              <a:rPr lang="en-US" dirty="0"/>
              <a:t>Click to input Stem</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rgbClr val="FFFFFF"/>
                  </a:solidFill>
                </a:rPr>
                <a:t>Center:</a:t>
              </a:r>
              <a:br>
                <a:rPr lang="en-US" sz="788" b="1" dirty="0">
                  <a:solidFill>
                    <a:srgbClr val="FFFFFF"/>
                  </a:solidFill>
                </a:rPr>
              </a:br>
              <a:r>
                <a:rPr lang="en-US" sz="788" b="1" dirty="0">
                  <a:solidFill>
                    <a:srgbClr val="FFFFFF"/>
                  </a:solidFill>
                </a:rPr>
                <a:t>0.0</a:t>
              </a:r>
              <a:endParaRPr lang="en-US" sz="788" dirty="0">
                <a:solidFill>
                  <a:srgbClr val="FFFFFF"/>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Left: </a:t>
              </a:r>
              <a:r>
                <a:rPr lang="en-US" sz="788" dirty="0">
                  <a:solidFill>
                    <a:srgbClr val="FFFFFF"/>
                  </a:solidFill>
                </a:rPr>
                <a:t>6.0 from center </a:t>
              </a:r>
            </a:p>
            <a:p>
              <a:pPr>
                <a:spcBef>
                  <a:spcPct val="50000"/>
                </a:spcBef>
              </a:pPr>
              <a:r>
                <a:rPr lang="en-US" sz="788" b="1" dirty="0">
                  <a:solidFill>
                    <a:srgbClr val="FFFFFF"/>
                  </a:solidFill>
                </a:rPr>
                <a:t>0.67</a:t>
              </a:r>
              <a:r>
                <a:rPr lang="en-US" sz="788" dirty="0">
                  <a:solidFill>
                    <a:srgbClr val="FFFFFF"/>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rgbClr val="FFFFFF"/>
                  </a:solidFill>
                </a:rPr>
                <a:t>Right: </a:t>
              </a:r>
              <a:r>
                <a:rPr lang="en-US" sz="788" dirty="0">
                  <a:solidFill>
                    <a:srgbClr val="FFFFFF"/>
                  </a:solidFill>
                </a:rPr>
                <a:t>4.50 from center</a:t>
              </a:r>
            </a:p>
            <a:p>
              <a:pPr algn="r"/>
              <a:r>
                <a:rPr lang="en-US" sz="788" b="1" dirty="0">
                  <a:solidFill>
                    <a:srgbClr val="FFFFFF"/>
                  </a:solidFill>
                </a:rPr>
                <a:t>0.67</a:t>
              </a:r>
              <a:r>
                <a:rPr lang="en-US" sz="788" dirty="0">
                  <a:solidFill>
                    <a:srgbClr val="FFFFFF"/>
                  </a:solidFill>
                </a:rPr>
                <a:t> from left edge</a:t>
              </a: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Bottom:</a:t>
              </a:r>
              <a:br>
                <a:rPr lang="en-US" sz="788" b="1" dirty="0">
                  <a:solidFill>
                    <a:srgbClr val="FFFFFF"/>
                  </a:solidFill>
                </a:rPr>
              </a:br>
              <a:r>
                <a:rPr lang="en-US" sz="788" b="1" dirty="0">
                  <a:solidFill>
                    <a:srgbClr val="FFFFFF"/>
                  </a:solidFill>
                </a:rPr>
                <a:t>3.20</a:t>
              </a:r>
              <a:r>
                <a:rPr lang="en-US" sz="788" dirty="0">
                  <a:solidFill>
                    <a:srgbClr val="FFFFFF"/>
                  </a:solidFill>
                </a:rPr>
                <a:t> from center</a:t>
              </a:r>
            </a:p>
            <a:p>
              <a:pPr>
                <a:spcBef>
                  <a:spcPct val="50000"/>
                </a:spcBef>
              </a:pPr>
              <a:r>
                <a:rPr lang="en-US" sz="788" dirty="0">
                  <a:solidFill>
                    <a:srgbClr val="FFFFFF"/>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solidFill>
                  <a:prstClr val="black"/>
                </a:solidFill>
              </a:endParaRPr>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solidFill>
                  <a:prstClr val="black"/>
                </a:solidFill>
              </a:endParaRPr>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rgbClr val="FFFFFF"/>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Top-for images &amp; text:</a:t>
              </a:r>
              <a:br>
                <a:rPr lang="en-US" sz="788" b="1" dirty="0">
                  <a:solidFill>
                    <a:srgbClr val="FFFFFF"/>
                  </a:solidFill>
                </a:rPr>
              </a:br>
              <a:r>
                <a:rPr lang="en-US" sz="788" b="1" dirty="0">
                  <a:solidFill>
                    <a:srgbClr val="FFFFFF"/>
                  </a:solidFill>
                </a:rPr>
                <a:t>2.5 from center</a:t>
              </a:r>
              <a:br>
                <a:rPr lang="en-US" sz="788" dirty="0">
                  <a:solidFill>
                    <a:srgbClr val="FFFFFF"/>
                  </a:solidFill>
                </a:rPr>
              </a:br>
              <a:r>
                <a:rPr lang="en-US" sz="788" b="1" dirty="0">
                  <a:solidFill>
                    <a:srgbClr val="FFFFFF"/>
                  </a:solidFill>
                </a:rPr>
                <a:t>1.10</a:t>
              </a:r>
              <a:r>
                <a:rPr lang="en-US" sz="788" dirty="0">
                  <a:solidFill>
                    <a:srgbClr val="FFFFFF"/>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FF"/>
                  </a:solidFill>
                </a:rPr>
                <a:t>Center: 0.0</a:t>
              </a:r>
              <a:endParaRPr lang="en-US" sz="788" dirty="0">
                <a:solidFill>
                  <a:srgbClr val="FFFFFF"/>
                </a:solidFill>
              </a:endParaRPr>
            </a:p>
          </p:txBody>
        </p:sp>
      </p:grpSp>
      <p:grpSp>
        <p:nvGrpSpPr>
          <p:cNvPr id="134" name="Color_code_box"/>
          <p:cNvGrpSpPr/>
          <p:nvPr/>
        </p:nvGrpSpPr>
        <p:grpSpPr>
          <a:xfrm>
            <a:off x="1303408" y="5941275"/>
            <a:ext cx="6522716" cy="1612021"/>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194</a:t>
              </a:r>
            </a:p>
            <a:p>
              <a:r>
                <a:rPr lang="en-US" sz="900" b="1" dirty="0">
                  <a:solidFill>
                    <a:prstClr val="black"/>
                  </a:solidFill>
                  <a:effectLst/>
                  <a:latin typeface="Arial"/>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solidFill>
                    <a:prstClr val="black"/>
                  </a:solidFill>
                  <a:effectLst/>
                  <a:latin typeface="Arial"/>
                </a:rPr>
                <a:t>065</a:t>
              </a:r>
            </a:p>
            <a:p>
              <a:r>
                <a:rPr lang="en-US" sz="900" b="1" dirty="0">
                  <a:solidFill>
                    <a:prstClr val="black"/>
                  </a:solidFill>
                  <a:effectLst/>
                  <a:latin typeface="Arial"/>
                </a:rPr>
                <a:t>064</a:t>
              </a:r>
            </a:p>
            <a:p>
              <a:r>
                <a:rPr lang="en-US" sz="900" b="1" dirty="0">
                  <a:solidFill>
                    <a:prstClr val="black"/>
                  </a:solidFill>
                  <a:effectLst/>
                  <a:latin typeface="Arial"/>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solidFill>
                    <a:prstClr val="black"/>
                  </a:solidFill>
                  <a:effectLst/>
                  <a:latin typeface="Arial"/>
                </a:rPr>
                <a:t>062</a:t>
              </a:r>
            </a:p>
            <a:p>
              <a:r>
                <a:rPr lang="en-US" sz="900" b="1" dirty="0">
                  <a:solidFill>
                    <a:prstClr val="black"/>
                  </a:solidFill>
                  <a:effectLst/>
                  <a:latin typeface="Arial"/>
                </a:rPr>
                <a:t>086</a:t>
              </a:r>
            </a:p>
            <a:p>
              <a:r>
                <a:rPr lang="en-US" sz="900" b="1" dirty="0">
                  <a:solidFill>
                    <a:prstClr val="black"/>
                  </a:solidFill>
                  <a:effectLst/>
                  <a:latin typeface="Arial"/>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solidFill>
                    <a:prstClr val="black"/>
                  </a:solidFill>
                  <a:effectLst/>
                  <a:latin typeface="Arial"/>
                </a:rPr>
                <a:t>020</a:t>
              </a:r>
            </a:p>
            <a:p>
              <a:r>
                <a:rPr lang="en-US" sz="900" b="1" dirty="0">
                  <a:solidFill>
                    <a:prstClr val="black"/>
                  </a:solidFill>
                  <a:effectLst/>
                  <a:latin typeface="Arial"/>
                </a:rPr>
                <a:t>105</a:t>
              </a:r>
            </a:p>
            <a:p>
              <a:r>
                <a:rPr lang="en-US" sz="900" b="1" dirty="0">
                  <a:solidFill>
                    <a:prstClr val="black"/>
                  </a:solidFill>
                  <a:effectLst/>
                  <a:latin typeface="Arial"/>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solidFill>
                    <a:prstClr val="black"/>
                  </a:solidFill>
                  <a:effectLst/>
                  <a:latin typeface="Arial"/>
                </a:rPr>
                <a:t>091</a:t>
              </a:r>
            </a:p>
            <a:p>
              <a:r>
                <a:rPr lang="en-US" sz="900" b="1" dirty="0">
                  <a:solidFill>
                    <a:prstClr val="black"/>
                  </a:solidFill>
                  <a:effectLst/>
                  <a:latin typeface="Arial"/>
                </a:rPr>
                <a:t>203</a:t>
              </a:r>
            </a:p>
            <a:p>
              <a:r>
                <a:rPr lang="en-US" sz="900" b="1" dirty="0">
                  <a:solidFill>
                    <a:prstClr val="black"/>
                  </a:solidFill>
                  <a:effectLst/>
                  <a:latin typeface="Arial"/>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096</a:t>
              </a:r>
            </a:p>
            <a:p>
              <a:r>
                <a:rPr lang="en-US" sz="900" b="1" dirty="0">
                  <a:solidFill>
                    <a:prstClr val="black"/>
                  </a:solidFill>
                  <a:effectLst/>
                  <a:latin typeface="Arial"/>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solidFill>
                    <a:prstClr val="black"/>
                  </a:solidFill>
                  <a:effectLst/>
                  <a:latin typeface="Arial"/>
                </a:rPr>
                <a:t>046</a:t>
              </a:r>
            </a:p>
            <a:p>
              <a:r>
                <a:rPr lang="en-US" sz="900" b="1" dirty="0">
                  <a:solidFill>
                    <a:prstClr val="black"/>
                  </a:solidFill>
                  <a:effectLst/>
                  <a:latin typeface="Arial"/>
                </a:rPr>
                <a:t>088</a:t>
              </a:r>
            </a:p>
            <a:p>
              <a:r>
                <a:rPr lang="en-US" sz="900" b="1" dirty="0">
                  <a:solidFill>
                    <a:prstClr val="black"/>
                  </a:solidFill>
                  <a:effectLst/>
                  <a:latin typeface="Arial"/>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solidFill>
                    <a:prstClr val="black"/>
                  </a:solidFill>
                  <a:effectLst/>
                  <a:latin typeface="Arial"/>
                </a:rPr>
                <a:t>195</a:t>
              </a:r>
            </a:p>
            <a:p>
              <a:r>
                <a:rPr lang="en-US" sz="900" b="1" dirty="0">
                  <a:solidFill>
                    <a:prstClr val="black"/>
                  </a:solidFill>
                  <a:effectLst/>
                  <a:latin typeface="Arial"/>
                </a:rPr>
                <a:t>160</a:t>
              </a:r>
            </a:p>
            <a:p>
              <a:r>
                <a:rPr lang="en-US" sz="900" b="1" dirty="0">
                  <a:solidFill>
                    <a:prstClr val="black"/>
                  </a:solidFill>
                  <a:effectLst/>
                  <a:latin typeface="Arial"/>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solidFill>
                    <a:prstClr val="black"/>
                  </a:solidFill>
                  <a:effectLst/>
                  <a:latin typeface="Arial"/>
                </a:rPr>
                <a:t>099</a:t>
              </a:r>
            </a:p>
            <a:p>
              <a:r>
                <a:rPr lang="en-US" sz="900" b="1" dirty="0">
                  <a:solidFill>
                    <a:prstClr val="black"/>
                  </a:solidFill>
                  <a:effectLst/>
                  <a:latin typeface="Arial"/>
                </a:rPr>
                <a:t>100</a:t>
              </a:r>
            </a:p>
            <a:p>
              <a:r>
                <a:rPr lang="en-US" sz="900" b="1" dirty="0">
                  <a:solidFill>
                    <a:prstClr val="black"/>
                  </a:solidFill>
                  <a:effectLst/>
                  <a:latin typeface="Arial"/>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solidFill>
                    <a:prstClr val="black"/>
                  </a:solidFill>
                  <a:effectLst/>
                  <a:latin typeface="Arial"/>
                </a:rPr>
                <a:t>209</a:t>
              </a:r>
            </a:p>
            <a:p>
              <a:r>
                <a:rPr lang="en-US" sz="900" b="1" dirty="0">
                  <a:solidFill>
                    <a:prstClr val="black"/>
                  </a:solidFill>
                  <a:effectLst/>
                  <a:latin typeface="Arial"/>
                </a:rPr>
                <a:t>211</a:t>
              </a:r>
            </a:p>
            <a:p>
              <a:r>
                <a:rPr lang="en-US" sz="900" b="1" dirty="0">
                  <a:solidFill>
                    <a:prstClr val="black"/>
                  </a:solidFill>
                  <a:effectLst/>
                  <a:latin typeface="Arial"/>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121</a:t>
              </a:r>
            </a:p>
            <a:p>
              <a:r>
                <a:rPr lang="en-US" sz="900" b="1" dirty="0">
                  <a:solidFill>
                    <a:prstClr val="black"/>
                  </a:solidFill>
                  <a:effectLst/>
                  <a:latin typeface="Arial"/>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solidFill>
                    <a:prstClr val="black"/>
                  </a:solidFill>
                  <a:effectLst/>
                  <a:latin typeface="Arial"/>
                </a:rPr>
                <a:t>037</a:t>
              </a:r>
            </a:p>
            <a:p>
              <a:r>
                <a:rPr lang="en-US" sz="900" b="1" dirty="0">
                  <a:solidFill>
                    <a:prstClr val="black"/>
                  </a:solidFill>
                  <a:effectLst/>
                  <a:latin typeface="Arial"/>
                </a:rPr>
                <a:t>179</a:t>
              </a:r>
            </a:p>
            <a:p>
              <a:r>
                <a:rPr lang="en-US" sz="900" b="1" dirty="0">
                  <a:solidFill>
                    <a:prstClr val="black"/>
                  </a:solidFill>
                  <a:effectLst/>
                  <a:latin typeface="Arial"/>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solidFill>
                    <a:prstClr val="black"/>
                  </a:solidFill>
                  <a:effectLst/>
                  <a:latin typeface="Arial"/>
                </a:rPr>
                <a:t>246</a:t>
              </a:r>
            </a:p>
            <a:p>
              <a:r>
                <a:rPr lang="en-US" sz="900" b="1" dirty="0">
                  <a:solidFill>
                    <a:prstClr val="black"/>
                  </a:solidFill>
                  <a:effectLst/>
                  <a:latin typeface="Arial"/>
                </a:rPr>
                <a:t>139</a:t>
              </a:r>
            </a:p>
            <a:p>
              <a:r>
                <a:rPr lang="en-US" sz="900" b="1" dirty="0">
                  <a:solidFill>
                    <a:prstClr val="black"/>
                  </a:solidFill>
                  <a:effectLst/>
                  <a:latin typeface="Arial"/>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solidFill>
                    <a:prstClr val="black"/>
                  </a:solidFill>
                  <a:effectLst/>
                  <a:latin typeface="Arial"/>
                </a:rPr>
                <a:t>248</a:t>
              </a:r>
            </a:p>
            <a:p>
              <a:r>
                <a:rPr lang="en-US" sz="900" b="1" dirty="0">
                  <a:solidFill>
                    <a:prstClr val="black"/>
                  </a:solidFill>
                  <a:effectLst/>
                  <a:latin typeface="Arial"/>
                </a:rPr>
                <a:t>193</a:t>
              </a:r>
            </a:p>
            <a:p>
              <a:r>
                <a:rPr lang="en-US" sz="900" b="1" dirty="0">
                  <a:solidFill>
                    <a:prstClr val="black"/>
                  </a:solidFill>
                  <a:effectLst/>
                  <a:latin typeface="Arial"/>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solidFill>
                    <a:prstClr val="black"/>
                  </a:solidFill>
                  <a:effectLst/>
                  <a:latin typeface="Arial"/>
                </a:rPr>
                <a:t>240</a:t>
              </a:r>
            </a:p>
            <a:p>
              <a:r>
                <a:rPr lang="en-US" sz="900" b="1" dirty="0">
                  <a:solidFill>
                    <a:prstClr val="black"/>
                  </a:solidFill>
                  <a:effectLst/>
                  <a:latin typeface="Arial"/>
                </a:rPr>
                <a:t>103</a:t>
              </a:r>
            </a:p>
            <a:p>
              <a:r>
                <a:rPr lang="en-US" sz="900" b="1" dirty="0">
                  <a:solidFill>
                    <a:prstClr val="black"/>
                  </a:solidFill>
                  <a:effectLst/>
                  <a:latin typeface="Arial"/>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solidFill>
                    <a:prstClr val="black"/>
                  </a:solidFill>
                  <a:effectLst/>
                  <a:latin typeface="Arial"/>
                </a:rPr>
                <a:t>130</a:t>
              </a:r>
            </a:p>
            <a:p>
              <a:r>
                <a:rPr lang="en-US" sz="900" b="1" dirty="0">
                  <a:solidFill>
                    <a:prstClr val="black"/>
                  </a:solidFill>
                  <a:effectLst/>
                  <a:latin typeface="Arial"/>
                </a:rPr>
                <a:t>124</a:t>
              </a:r>
            </a:p>
            <a:p>
              <a:r>
                <a:rPr lang="en-US" sz="900" b="1" dirty="0">
                  <a:solidFill>
                    <a:prstClr val="black"/>
                  </a:solidFill>
                  <a:effectLst/>
                  <a:latin typeface="Arial"/>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solidFill>
                    <a:prstClr val="black"/>
                  </a:solidFill>
                  <a:effectLst/>
                  <a:latin typeface="Arial"/>
                </a:rPr>
                <a:t>102</a:t>
              </a:r>
            </a:p>
            <a:p>
              <a:r>
                <a:rPr lang="en-US" sz="900" b="1" dirty="0">
                  <a:solidFill>
                    <a:prstClr val="black"/>
                  </a:solidFill>
                  <a:effectLst/>
                  <a:latin typeface="Arial"/>
                </a:rPr>
                <a:t>045</a:t>
              </a:r>
            </a:p>
            <a:p>
              <a:r>
                <a:rPr lang="en-US" sz="900" b="1" dirty="0">
                  <a:solidFill>
                    <a:prstClr val="black"/>
                  </a:solidFill>
                  <a:effectLst/>
                  <a:latin typeface="Arial"/>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solidFill>
                    <a:prstClr val="black"/>
                  </a:solidFill>
                  <a:effectLst/>
                  <a:latin typeface="Arial"/>
                </a:rPr>
                <a:t>237</a:t>
              </a:r>
            </a:p>
            <a:p>
              <a:r>
                <a:rPr lang="en-US" sz="900" b="1" dirty="0">
                  <a:solidFill>
                    <a:prstClr val="black"/>
                  </a:solidFill>
                  <a:effectLst/>
                  <a:latin typeface="Arial"/>
                </a:rPr>
                <a:t>028</a:t>
              </a:r>
            </a:p>
            <a:p>
              <a:r>
                <a:rPr lang="en-US" sz="900" b="1" dirty="0">
                  <a:solidFill>
                    <a:prstClr val="black"/>
                  </a:solidFill>
                  <a:effectLst/>
                  <a:latin typeface="Arial"/>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242</a:t>
              </a:r>
            </a:p>
            <a:p>
              <a:r>
                <a:rPr lang="en-US" sz="900" b="1" dirty="0">
                  <a:solidFill>
                    <a:prstClr val="black"/>
                  </a:solidFill>
                  <a:effectLst/>
                  <a:latin typeface="Arial"/>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000</a:t>
              </a:r>
            </a:p>
            <a:p>
              <a:r>
                <a:rPr lang="en-US" sz="900" b="1" dirty="0">
                  <a:solidFill>
                    <a:prstClr val="black"/>
                  </a:solidFill>
                  <a:effectLst/>
                  <a:latin typeface="Arial"/>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solidFill>
                    <a:prstClr val="black"/>
                  </a:solidFill>
                  <a:effectLst/>
                  <a:latin typeface="Arial"/>
                </a:rPr>
                <a:t>FlightSafety RGB Color Codes</a:t>
              </a:r>
            </a:p>
          </p:txBody>
        </p:sp>
      </p:grpSp>
      <p:pic>
        <p:nvPicPr>
          <p:cNvPr id="2" name="Picture 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16" name="Picture 2" descr="\\srv032cwd\Work_Area_032\_Courseware Development\Citation M2\Sim Briefings\Assets\HomeOFFbutton.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589326" y="4830894"/>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srv032cwd\Work_Area_032\_Courseware Development\Citation Mustang\Sim Briefings\Assets\forwardOFF.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 descr="\\srv032cwd\Work_Area_032\_Courseware Development\Citation Mustang\Sim Briefings\Assets\backOFF.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897780" y="483010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hlinkClick r:id="rId25" action="ppaction://hlinksldjump"/>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26" name="Picture 2" descr="\\srv032cwd\Work_Area_032\_Courseware Development\Citation M2\Sim Briefings\Assets\HomeOFFbutton.png">
            <a:hlinkClick r:id="rId27" action="ppaction://hlinksldjump"/>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srv032cwd\Work_Area_032\_Courseware Development\Citation Mustang\Sim Briefings\Assets\forwardOFF.png">
            <a:hlinkClick r:id="" action="ppaction://hlinkshowjump?jump=nextslide"/>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 descr="\\srv032cwd\Work_Area_032\_Courseware Development\Citation Mustang\Sim Briefings\Assets\backOFF.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897780" y="4826256"/>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27955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4005" r:id="rId11"/>
    <p:sldLayoutId id="2147484006" r:id="rId12"/>
    <p:sldLayoutId id="2147484007" r:id="rId13"/>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5" name="Rectangle 114"/>
          <p:cNvSpPr/>
          <p:nvPr userDrawn="1"/>
        </p:nvSpPr>
        <p:spPr>
          <a:xfrm>
            <a:off x="0" y="514356"/>
            <a:ext cx="2239347" cy="4443126"/>
          </a:xfrm>
          <a:prstGeom prst="rect">
            <a:avLst/>
          </a:prstGeom>
          <a:solidFill>
            <a:schemeClr val="tx1">
              <a:alpha val="4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p>
        </p:txBody>
      </p:sp>
      <p:sp>
        <p:nvSpPr>
          <p:cNvPr id="53" name="Title_Gradient"/>
          <p:cNvSpPr/>
          <p:nvPr userDrawn="1"/>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chemeClr val="bg1"/>
                </a:solidFill>
              </a:rPr>
              <a:t>Copyright © 2016 FlightSafety International, Inc.  All Rights Reserved. Unauthorized reproduction or distribution is prohibited.</a:t>
            </a:r>
          </a:p>
          <a:p>
            <a:endParaRPr lang="en-US" sz="450" b="0" dirty="0">
              <a:solidFill>
                <a:schemeClr val="bg1"/>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eaLnBrk="0" hangingPunct="0"/>
            <a:fld id="{E36202DB-EC36-4DFA-98C5-C6B16AF71C83}" type="slidenum">
              <a:rPr lang="en-US" sz="563" b="0" i="1" smtClean="0">
                <a:solidFill>
                  <a:schemeClr val="bg1"/>
                </a:solidFill>
                <a:latin typeface="Arial" charset="0"/>
              </a:rPr>
              <a:pPr algn="r" eaLnBrk="0" hangingPunct="0"/>
              <a:t>‹#›</a:t>
            </a:fld>
            <a:endParaRPr lang="en-US" sz="563" b="0" i="1" dirty="0">
              <a:solidFill>
                <a:schemeClr val="bg1"/>
              </a:solidFill>
              <a:latin typeface="Arial" charset="0"/>
            </a:endParaRP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chemeClr val="bg1"/>
                  </a:solidFill>
                </a:rPr>
                <a:t>Center:</a:t>
              </a:r>
              <a:br>
                <a:rPr lang="en-US" sz="788" b="1" dirty="0">
                  <a:solidFill>
                    <a:schemeClr val="bg1"/>
                  </a:solidFill>
                </a:rPr>
              </a:br>
              <a:r>
                <a:rPr lang="en-US" sz="788" b="1" dirty="0">
                  <a:solidFill>
                    <a:schemeClr val="bg1"/>
                  </a:solidFill>
                </a:rPr>
                <a:t>0.0</a:t>
              </a:r>
              <a:endParaRPr lang="en-US" sz="788" dirty="0">
                <a:solidFill>
                  <a:schemeClr val="bg1"/>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Left: </a:t>
              </a:r>
              <a:r>
                <a:rPr lang="en-US" sz="788" b="0" dirty="0">
                  <a:solidFill>
                    <a:schemeClr val="bg1"/>
                  </a:solidFill>
                </a:rPr>
                <a:t>6.0</a:t>
              </a:r>
              <a:r>
                <a:rPr lang="en-US" sz="788" dirty="0">
                  <a:solidFill>
                    <a:schemeClr val="bg1"/>
                  </a:solidFill>
                </a:rPr>
                <a:t> from center </a:t>
              </a:r>
            </a:p>
            <a:p>
              <a:pPr>
                <a:spcBef>
                  <a:spcPct val="50000"/>
                </a:spcBef>
              </a:pPr>
              <a:r>
                <a:rPr lang="en-US" sz="788" b="1" dirty="0">
                  <a:solidFill>
                    <a:schemeClr val="bg1"/>
                  </a:solidFill>
                </a:rPr>
                <a:t>0.67</a:t>
              </a:r>
              <a:r>
                <a:rPr lang="en-US" sz="788" dirty="0">
                  <a:solidFill>
                    <a:schemeClr val="bg1"/>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chemeClr val="bg1"/>
                  </a:solidFill>
                </a:rPr>
                <a:t>Right: </a:t>
              </a:r>
              <a:r>
                <a:rPr lang="en-US" sz="788" dirty="0">
                  <a:solidFill>
                    <a:schemeClr val="bg1"/>
                  </a:solidFill>
                </a:rPr>
                <a:t>4.50 from center</a:t>
              </a:r>
            </a:p>
            <a:p>
              <a:pPr algn="r"/>
              <a:r>
                <a:rPr lang="en-US" sz="788" b="1" dirty="0">
                  <a:solidFill>
                    <a:schemeClr val="bg1"/>
                  </a:solidFill>
                </a:rPr>
                <a:t>0.67</a:t>
              </a:r>
              <a:r>
                <a:rPr lang="en-US" sz="788" baseline="0" dirty="0">
                  <a:solidFill>
                    <a:schemeClr val="bg1"/>
                  </a:solidFill>
                </a:rPr>
                <a:t> from left edge</a:t>
              </a:r>
              <a:endParaRPr lang="en-US" sz="788" dirty="0">
                <a:solidFill>
                  <a:schemeClr val="bg1"/>
                </a:solidFill>
              </a:endParaRP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Bottom:</a:t>
              </a:r>
              <a:br>
                <a:rPr lang="en-US" sz="788" b="1" dirty="0">
                  <a:solidFill>
                    <a:schemeClr val="bg1"/>
                  </a:solidFill>
                </a:rPr>
              </a:br>
              <a:r>
                <a:rPr lang="en-US" sz="788" b="1" dirty="0">
                  <a:solidFill>
                    <a:schemeClr val="bg1"/>
                  </a:solidFill>
                </a:rPr>
                <a:t>3.20</a:t>
              </a:r>
              <a:r>
                <a:rPr lang="en-US" sz="788" dirty="0">
                  <a:solidFill>
                    <a:schemeClr val="bg1"/>
                  </a:solidFill>
                </a:rPr>
                <a:t> from center</a:t>
              </a:r>
            </a:p>
            <a:p>
              <a:pPr>
                <a:spcBef>
                  <a:spcPct val="50000"/>
                </a:spcBef>
              </a:pPr>
              <a:r>
                <a:rPr lang="en-US" sz="788" dirty="0">
                  <a:solidFill>
                    <a:schemeClr val="bg1"/>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chemeClr val="bg1"/>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Top-for images &amp; text:</a:t>
              </a:r>
              <a:br>
                <a:rPr lang="en-US" sz="788" b="1" dirty="0">
                  <a:solidFill>
                    <a:schemeClr val="bg1"/>
                  </a:solidFill>
                </a:rPr>
              </a:br>
              <a:r>
                <a:rPr lang="en-US" sz="788" b="1" dirty="0">
                  <a:solidFill>
                    <a:schemeClr val="bg1"/>
                  </a:solidFill>
                </a:rPr>
                <a:t>2.5 from center</a:t>
              </a:r>
              <a:br>
                <a:rPr lang="en-US" sz="788" dirty="0">
                  <a:solidFill>
                    <a:schemeClr val="bg1"/>
                  </a:solidFill>
                </a:rPr>
              </a:br>
              <a:r>
                <a:rPr lang="en-US" sz="788" b="1" dirty="0">
                  <a:solidFill>
                    <a:schemeClr val="bg1"/>
                  </a:solidFill>
                </a:rPr>
                <a:t>1.10</a:t>
              </a:r>
              <a:r>
                <a:rPr lang="en-US" sz="788" dirty="0">
                  <a:solidFill>
                    <a:schemeClr val="bg1"/>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chemeClr val="bg1"/>
                  </a:solidFill>
                </a:rPr>
                <a:t>Center: 0.0</a:t>
              </a:r>
              <a:endParaRPr lang="en-US" sz="788" dirty="0">
                <a:solidFill>
                  <a:schemeClr val="bg1"/>
                </a:solidFill>
              </a:endParaRPr>
            </a:p>
          </p:txBody>
        </p:sp>
      </p:grpSp>
      <p:grpSp>
        <p:nvGrpSpPr>
          <p:cNvPr id="134" name="Color_code_box"/>
          <p:cNvGrpSpPr/>
          <p:nvPr/>
        </p:nvGrpSpPr>
        <p:grpSpPr>
          <a:xfrm>
            <a:off x="4" y="5931779"/>
            <a:ext cx="9172367" cy="2679915"/>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194</a:t>
              </a:r>
            </a:p>
            <a:p>
              <a:r>
                <a:rPr lang="en-US" sz="900" b="1" dirty="0">
                  <a:effectLst/>
                  <a:latin typeface="+mn-lt"/>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effectLst/>
                  <a:latin typeface="+mn-lt"/>
                </a:rPr>
                <a:t>065</a:t>
              </a:r>
            </a:p>
            <a:p>
              <a:r>
                <a:rPr lang="en-US" sz="900" b="1" dirty="0">
                  <a:effectLst/>
                  <a:latin typeface="+mn-lt"/>
                </a:rPr>
                <a:t>064</a:t>
              </a:r>
            </a:p>
            <a:p>
              <a:r>
                <a:rPr lang="en-US" sz="900" b="1" dirty="0">
                  <a:effectLst/>
                  <a:latin typeface="+mn-lt"/>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effectLst/>
                  <a:latin typeface="+mn-lt"/>
                </a:rPr>
                <a:t>062</a:t>
              </a:r>
            </a:p>
            <a:p>
              <a:r>
                <a:rPr lang="en-US" sz="900" b="1" dirty="0">
                  <a:effectLst/>
                  <a:latin typeface="+mn-lt"/>
                </a:rPr>
                <a:t>086</a:t>
              </a:r>
            </a:p>
            <a:p>
              <a:r>
                <a:rPr lang="en-US" sz="900" b="1" dirty="0">
                  <a:effectLst/>
                  <a:latin typeface="+mn-lt"/>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effectLst/>
                  <a:latin typeface="+mn-lt"/>
                </a:rPr>
                <a:t>020</a:t>
              </a:r>
            </a:p>
            <a:p>
              <a:r>
                <a:rPr lang="en-US" sz="900" b="1" dirty="0">
                  <a:effectLst/>
                  <a:latin typeface="+mn-lt"/>
                </a:rPr>
                <a:t>105</a:t>
              </a:r>
            </a:p>
            <a:p>
              <a:r>
                <a:rPr lang="en-US" sz="900" b="1" dirty="0">
                  <a:effectLst/>
                  <a:latin typeface="+mn-lt"/>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effectLst/>
                  <a:latin typeface="+mn-lt"/>
                </a:rPr>
                <a:t>091</a:t>
              </a:r>
            </a:p>
            <a:p>
              <a:r>
                <a:rPr lang="en-US" sz="900" b="1" dirty="0">
                  <a:effectLst/>
                  <a:latin typeface="+mn-lt"/>
                </a:rPr>
                <a:t>203</a:t>
              </a:r>
            </a:p>
            <a:p>
              <a:r>
                <a:rPr lang="en-US" sz="900" b="1" dirty="0">
                  <a:effectLst/>
                  <a:latin typeface="+mn-lt"/>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096</a:t>
              </a:r>
            </a:p>
            <a:p>
              <a:r>
                <a:rPr lang="en-US" sz="900" b="1" dirty="0">
                  <a:effectLst/>
                  <a:latin typeface="+mn-lt"/>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effectLst/>
                  <a:latin typeface="+mn-lt"/>
                </a:rPr>
                <a:t>046</a:t>
              </a:r>
            </a:p>
            <a:p>
              <a:r>
                <a:rPr lang="en-US" sz="900" b="1" dirty="0">
                  <a:effectLst/>
                  <a:latin typeface="+mn-lt"/>
                </a:rPr>
                <a:t>088</a:t>
              </a:r>
            </a:p>
            <a:p>
              <a:r>
                <a:rPr lang="en-US" sz="900" b="1" dirty="0">
                  <a:effectLst/>
                  <a:latin typeface="+mn-lt"/>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effectLst/>
                  <a:latin typeface="+mn-lt"/>
                </a:rPr>
                <a:t>195</a:t>
              </a:r>
            </a:p>
            <a:p>
              <a:r>
                <a:rPr lang="en-US" sz="900" b="1" dirty="0">
                  <a:effectLst/>
                  <a:latin typeface="+mn-lt"/>
                </a:rPr>
                <a:t>160</a:t>
              </a:r>
            </a:p>
            <a:p>
              <a:r>
                <a:rPr lang="en-US" sz="900" b="1" dirty="0">
                  <a:effectLst/>
                  <a:latin typeface="+mn-lt"/>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effectLst/>
                  <a:latin typeface="+mn-lt"/>
                </a:rPr>
                <a:t>099</a:t>
              </a:r>
            </a:p>
            <a:p>
              <a:r>
                <a:rPr lang="en-US" sz="900" b="1" dirty="0">
                  <a:effectLst/>
                  <a:latin typeface="+mn-lt"/>
                </a:rPr>
                <a:t>100</a:t>
              </a:r>
            </a:p>
            <a:p>
              <a:r>
                <a:rPr lang="en-US" sz="900" b="1" dirty="0">
                  <a:effectLst/>
                  <a:latin typeface="+mn-lt"/>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effectLst/>
                  <a:latin typeface="+mn-lt"/>
                </a:rPr>
                <a:t>209</a:t>
              </a:r>
            </a:p>
            <a:p>
              <a:r>
                <a:rPr lang="en-US" sz="900" b="1" dirty="0">
                  <a:effectLst/>
                  <a:latin typeface="+mn-lt"/>
                </a:rPr>
                <a:t>211</a:t>
              </a:r>
            </a:p>
            <a:p>
              <a:r>
                <a:rPr lang="en-US" sz="900" b="1" dirty="0">
                  <a:effectLst/>
                  <a:latin typeface="+mn-lt"/>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121</a:t>
              </a:r>
            </a:p>
            <a:p>
              <a:r>
                <a:rPr lang="en-US" sz="900" b="1" dirty="0">
                  <a:effectLst/>
                  <a:latin typeface="+mn-lt"/>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effectLst/>
                  <a:latin typeface="+mn-lt"/>
                </a:rPr>
                <a:t>037</a:t>
              </a:r>
            </a:p>
            <a:p>
              <a:r>
                <a:rPr lang="en-US" sz="900" b="1" dirty="0">
                  <a:effectLst/>
                  <a:latin typeface="+mn-lt"/>
                </a:rPr>
                <a:t>179</a:t>
              </a:r>
            </a:p>
            <a:p>
              <a:r>
                <a:rPr lang="en-US" sz="900" b="1" dirty="0">
                  <a:effectLst/>
                  <a:latin typeface="+mn-lt"/>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effectLst/>
                  <a:latin typeface="+mn-lt"/>
                </a:rPr>
                <a:t>246</a:t>
              </a:r>
            </a:p>
            <a:p>
              <a:r>
                <a:rPr lang="en-US" sz="900" b="1" dirty="0">
                  <a:effectLst/>
                  <a:latin typeface="+mn-lt"/>
                </a:rPr>
                <a:t>139</a:t>
              </a:r>
            </a:p>
            <a:p>
              <a:r>
                <a:rPr lang="en-US" sz="900" b="1" dirty="0">
                  <a:effectLst/>
                  <a:latin typeface="+mn-lt"/>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effectLst/>
                  <a:latin typeface="+mn-lt"/>
                </a:rPr>
                <a:t>248</a:t>
              </a:r>
            </a:p>
            <a:p>
              <a:r>
                <a:rPr lang="en-US" sz="900" b="1" dirty="0">
                  <a:effectLst/>
                  <a:latin typeface="+mn-lt"/>
                </a:rPr>
                <a:t>193</a:t>
              </a:r>
            </a:p>
            <a:p>
              <a:r>
                <a:rPr lang="en-US" sz="900" b="1" dirty="0">
                  <a:effectLst/>
                  <a:latin typeface="+mn-lt"/>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effectLst/>
                  <a:latin typeface="+mn-lt"/>
                </a:rPr>
                <a:t>240</a:t>
              </a:r>
            </a:p>
            <a:p>
              <a:r>
                <a:rPr lang="en-US" sz="900" b="1" dirty="0">
                  <a:effectLst/>
                  <a:latin typeface="+mn-lt"/>
                </a:rPr>
                <a:t>103</a:t>
              </a:r>
            </a:p>
            <a:p>
              <a:r>
                <a:rPr lang="en-US" sz="900" b="1" dirty="0">
                  <a:effectLst/>
                  <a:latin typeface="+mn-lt"/>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effectLst/>
                  <a:latin typeface="+mn-lt"/>
                </a:rPr>
                <a:t>130</a:t>
              </a:r>
            </a:p>
            <a:p>
              <a:r>
                <a:rPr lang="en-US" sz="900" b="1" dirty="0">
                  <a:effectLst/>
                  <a:latin typeface="+mn-lt"/>
                </a:rPr>
                <a:t>124</a:t>
              </a:r>
            </a:p>
            <a:p>
              <a:r>
                <a:rPr lang="en-US" sz="900" b="1" dirty="0">
                  <a:effectLst/>
                  <a:latin typeface="+mn-lt"/>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effectLst/>
                  <a:latin typeface="+mn-lt"/>
                </a:rPr>
                <a:t>102</a:t>
              </a:r>
            </a:p>
            <a:p>
              <a:r>
                <a:rPr lang="en-US" sz="900" b="1" dirty="0">
                  <a:effectLst/>
                  <a:latin typeface="+mn-lt"/>
                </a:rPr>
                <a:t>045</a:t>
              </a:r>
            </a:p>
            <a:p>
              <a:r>
                <a:rPr lang="en-US" sz="900" b="1" dirty="0">
                  <a:effectLst/>
                  <a:latin typeface="+mn-lt"/>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effectLst/>
                  <a:latin typeface="+mn-lt"/>
                </a:rPr>
                <a:t>237</a:t>
              </a:r>
            </a:p>
            <a:p>
              <a:r>
                <a:rPr lang="en-US" sz="900" b="1" dirty="0">
                  <a:effectLst/>
                  <a:latin typeface="+mn-lt"/>
                </a:rPr>
                <a:t>028</a:t>
              </a:r>
            </a:p>
            <a:p>
              <a:r>
                <a:rPr lang="en-US" sz="900" b="1" dirty="0">
                  <a:effectLst/>
                  <a:latin typeface="+mn-lt"/>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242</a:t>
              </a:r>
            </a:p>
            <a:p>
              <a:r>
                <a:rPr lang="en-US" sz="900" b="1" dirty="0">
                  <a:effectLst/>
                  <a:latin typeface="+mn-lt"/>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000</a:t>
              </a:r>
            </a:p>
            <a:p>
              <a:r>
                <a:rPr lang="en-US" sz="900" b="1" dirty="0">
                  <a:effectLst/>
                  <a:latin typeface="+mn-lt"/>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255</a:t>
              </a:r>
            </a:p>
            <a:p>
              <a:r>
                <a:rPr lang="en-US" sz="900" b="1" dirty="0">
                  <a:effectLst/>
                  <a:latin typeface="+mn-lt"/>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effectLst/>
                  <a:latin typeface="+mn-lt"/>
                </a:rPr>
                <a:t>Flight</a:t>
              </a:r>
              <a:r>
                <a:rPr lang="en-US" sz="900" b="1" baseline="0" dirty="0">
                  <a:effectLst/>
                  <a:latin typeface="+mn-lt"/>
                </a:rPr>
                <a:t>Safety RGB Color Codes</a:t>
              </a:r>
              <a:endParaRPr lang="en-US" sz="900" b="1" dirty="0">
                <a:effectLst/>
                <a:latin typeface="+mn-lt"/>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26" name="Picture 2" descr="\\srv032cwd\Work_Area_032\_Courseware Development\Citation M2\Sim Briefings\Assets\HomeOFFbutton.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589326" y="4830894"/>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srv032cwd\Work_Area_032\_Courseware Development\Citation Mustang\Sim Briefings\Assets\forwardOFF.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 descr="\\srv032cwd\Work_Area_032\_Courseware Development\Citation Mustang\Sim Briefings\Assets\backOFF.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897780" y="4830100"/>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132038"/>
      </p:ext>
    </p:extLst>
  </p:cSld>
  <p:clrMap bg1="lt1" tx1="dk1" bg2="lt2" tx2="dk2" accent1="accent1" accent2="accent2" accent3="accent3" accent4="accent4" accent5="accent5" accent6="accent6" hlink="hlink" folHlink="folHlink"/>
  <p:sldLayoutIdLst>
    <p:sldLayoutId id="2147483945" r:id="rId1"/>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rgbClr val="FFFFFF"/>
              </a:solidFill>
            </a:endParaRPr>
          </a:p>
        </p:txBody>
      </p:sp>
      <p:sp>
        <p:nvSpPr>
          <p:cNvPr id="53" name="Title_Gradient"/>
          <p:cNvSpPr/>
          <p:nvPr/>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solidFill>
                <a:prstClr val="black"/>
              </a:solidFill>
            </a:endParaRPr>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rgbClr val="FFFFFF"/>
                </a:solidFill>
              </a:rPr>
              <a:t>Copyright © 2018 FlightSafety International, Inc.  All Rights Reserved. Unauthorized reproduction or distribution is prohibited.</a:t>
            </a:r>
          </a:p>
          <a:p>
            <a:endParaRPr lang="en-US" sz="450" b="0" dirty="0">
              <a:solidFill>
                <a:srgbClr val="FFFFFF"/>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a:fld id="{E36202DB-EC36-4DFA-98C5-C6B16AF71C83}" type="slidenum">
              <a:rPr lang="en-US" sz="563" i="1" smtClean="0">
                <a:solidFill>
                  <a:srgbClr val="FFFFFF"/>
                </a:solidFill>
                <a:latin typeface="Arial" charset="0"/>
              </a:rPr>
              <a:pPr algn="r"/>
              <a:t>‹#›</a:t>
            </a:fld>
            <a:endParaRPr lang="en-US" sz="563" i="1" dirty="0">
              <a:solidFill>
                <a:srgbClr val="FFFFFF"/>
              </a:solidFill>
              <a:latin typeface="Arial" charset="0"/>
            </a:endParaRP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rgbClr val="FFFFFF"/>
                  </a:solidFill>
                </a:rPr>
                <a:t>Center:</a:t>
              </a:r>
              <a:br>
                <a:rPr lang="en-US" sz="788" b="1" dirty="0">
                  <a:solidFill>
                    <a:srgbClr val="FFFFFF"/>
                  </a:solidFill>
                </a:rPr>
              </a:br>
              <a:r>
                <a:rPr lang="en-US" sz="788" b="1" dirty="0">
                  <a:solidFill>
                    <a:srgbClr val="FFFFFF"/>
                  </a:solidFill>
                </a:rPr>
                <a:t>0.0</a:t>
              </a:r>
              <a:endParaRPr lang="en-US" sz="788" dirty="0">
                <a:solidFill>
                  <a:srgbClr val="FFFFFF"/>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Left: </a:t>
              </a:r>
              <a:r>
                <a:rPr lang="en-US" sz="788" dirty="0">
                  <a:solidFill>
                    <a:srgbClr val="FFFFFF"/>
                  </a:solidFill>
                </a:rPr>
                <a:t>6.0 from center </a:t>
              </a:r>
            </a:p>
            <a:p>
              <a:pPr>
                <a:spcBef>
                  <a:spcPct val="50000"/>
                </a:spcBef>
              </a:pPr>
              <a:r>
                <a:rPr lang="en-US" sz="788" b="1" dirty="0">
                  <a:solidFill>
                    <a:srgbClr val="FFFFFF"/>
                  </a:solidFill>
                </a:rPr>
                <a:t>0.67</a:t>
              </a:r>
              <a:r>
                <a:rPr lang="en-US" sz="788" dirty="0">
                  <a:solidFill>
                    <a:srgbClr val="FFFFFF"/>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rgbClr val="FFFFFF"/>
                  </a:solidFill>
                </a:rPr>
                <a:t>Right: </a:t>
              </a:r>
              <a:r>
                <a:rPr lang="en-US" sz="788" dirty="0">
                  <a:solidFill>
                    <a:srgbClr val="FFFFFF"/>
                  </a:solidFill>
                </a:rPr>
                <a:t>4.50 from center</a:t>
              </a:r>
            </a:p>
            <a:p>
              <a:pPr algn="r"/>
              <a:r>
                <a:rPr lang="en-US" sz="788" b="1" dirty="0">
                  <a:solidFill>
                    <a:srgbClr val="FFFFFF"/>
                  </a:solidFill>
                </a:rPr>
                <a:t>0.67</a:t>
              </a:r>
              <a:r>
                <a:rPr lang="en-US" sz="788" dirty="0">
                  <a:solidFill>
                    <a:srgbClr val="FFFFFF"/>
                  </a:solidFill>
                </a:rPr>
                <a:t> from left edge</a:t>
              </a: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Bottom:</a:t>
              </a:r>
              <a:br>
                <a:rPr lang="en-US" sz="788" b="1" dirty="0">
                  <a:solidFill>
                    <a:srgbClr val="FFFFFF"/>
                  </a:solidFill>
                </a:rPr>
              </a:br>
              <a:r>
                <a:rPr lang="en-US" sz="788" b="1" dirty="0">
                  <a:solidFill>
                    <a:srgbClr val="FFFFFF"/>
                  </a:solidFill>
                </a:rPr>
                <a:t>3.20</a:t>
              </a:r>
              <a:r>
                <a:rPr lang="en-US" sz="788" dirty="0">
                  <a:solidFill>
                    <a:srgbClr val="FFFFFF"/>
                  </a:solidFill>
                </a:rPr>
                <a:t> from center</a:t>
              </a:r>
            </a:p>
            <a:p>
              <a:pPr>
                <a:spcBef>
                  <a:spcPct val="50000"/>
                </a:spcBef>
              </a:pPr>
              <a:r>
                <a:rPr lang="en-US" sz="788" dirty="0">
                  <a:solidFill>
                    <a:srgbClr val="FFFFFF"/>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solidFill>
                  <a:prstClr val="black"/>
                </a:solidFill>
              </a:endParaRPr>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solidFill>
                  <a:prstClr val="black"/>
                </a:solidFill>
              </a:endParaRPr>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rgbClr val="FFFFFF"/>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Top-for images &amp; text:</a:t>
              </a:r>
              <a:br>
                <a:rPr lang="en-US" sz="788" b="1" dirty="0">
                  <a:solidFill>
                    <a:srgbClr val="FFFFFF"/>
                  </a:solidFill>
                </a:rPr>
              </a:br>
              <a:r>
                <a:rPr lang="en-US" sz="788" b="1" dirty="0">
                  <a:solidFill>
                    <a:srgbClr val="FFFFFF"/>
                  </a:solidFill>
                </a:rPr>
                <a:t>2.5 from center</a:t>
              </a:r>
              <a:br>
                <a:rPr lang="en-US" sz="788" dirty="0">
                  <a:solidFill>
                    <a:srgbClr val="FFFFFF"/>
                  </a:solidFill>
                </a:rPr>
              </a:br>
              <a:r>
                <a:rPr lang="en-US" sz="788" b="1" dirty="0">
                  <a:solidFill>
                    <a:srgbClr val="FFFFFF"/>
                  </a:solidFill>
                </a:rPr>
                <a:t>1.10</a:t>
              </a:r>
              <a:r>
                <a:rPr lang="en-US" sz="788" dirty="0">
                  <a:solidFill>
                    <a:srgbClr val="FFFFFF"/>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FF"/>
                  </a:solidFill>
                </a:rPr>
                <a:t>Center: 0.0</a:t>
              </a:r>
              <a:endParaRPr lang="en-US" sz="788" dirty="0">
                <a:solidFill>
                  <a:srgbClr val="FFFFFF"/>
                </a:solidFill>
              </a:endParaRPr>
            </a:p>
          </p:txBody>
        </p:sp>
      </p:grpSp>
      <p:grpSp>
        <p:nvGrpSpPr>
          <p:cNvPr id="134" name="Color_code_box"/>
          <p:cNvGrpSpPr/>
          <p:nvPr/>
        </p:nvGrpSpPr>
        <p:grpSpPr>
          <a:xfrm>
            <a:off x="1303408" y="5941275"/>
            <a:ext cx="6522716" cy="1612021"/>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194</a:t>
              </a:r>
            </a:p>
            <a:p>
              <a:r>
                <a:rPr lang="en-US" sz="900" b="1" dirty="0">
                  <a:solidFill>
                    <a:prstClr val="black"/>
                  </a:solidFill>
                  <a:effectLst/>
                  <a:latin typeface="Arial"/>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solidFill>
                    <a:prstClr val="black"/>
                  </a:solidFill>
                  <a:effectLst/>
                  <a:latin typeface="Arial"/>
                </a:rPr>
                <a:t>065</a:t>
              </a:r>
            </a:p>
            <a:p>
              <a:r>
                <a:rPr lang="en-US" sz="900" b="1" dirty="0">
                  <a:solidFill>
                    <a:prstClr val="black"/>
                  </a:solidFill>
                  <a:effectLst/>
                  <a:latin typeface="Arial"/>
                </a:rPr>
                <a:t>064</a:t>
              </a:r>
            </a:p>
            <a:p>
              <a:r>
                <a:rPr lang="en-US" sz="900" b="1" dirty="0">
                  <a:solidFill>
                    <a:prstClr val="black"/>
                  </a:solidFill>
                  <a:effectLst/>
                  <a:latin typeface="Arial"/>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solidFill>
                    <a:prstClr val="black"/>
                  </a:solidFill>
                  <a:effectLst/>
                  <a:latin typeface="Arial"/>
                </a:rPr>
                <a:t>062</a:t>
              </a:r>
            </a:p>
            <a:p>
              <a:r>
                <a:rPr lang="en-US" sz="900" b="1" dirty="0">
                  <a:solidFill>
                    <a:prstClr val="black"/>
                  </a:solidFill>
                  <a:effectLst/>
                  <a:latin typeface="Arial"/>
                </a:rPr>
                <a:t>086</a:t>
              </a:r>
            </a:p>
            <a:p>
              <a:r>
                <a:rPr lang="en-US" sz="900" b="1" dirty="0">
                  <a:solidFill>
                    <a:prstClr val="black"/>
                  </a:solidFill>
                  <a:effectLst/>
                  <a:latin typeface="Arial"/>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solidFill>
                    <a:prstClr val="black"/>
                  </a:solidFill>
                  <a:effectLst/>
                  <a:latin typeface="Arial"/>
                </a:rPr>
                <a:t>020</a:t>
              </a:r>
            </a:p>
            <a:p>
              <a:r>
                <a:rPr lang="en-US" sz="900" b="1" dirty="0">
                  <a:solidFill>
                    <a:prstClr val="black"/>
                  </a:solidFill>
                  <a:effectLst/>
                  <a:latin typeface="Arial"/>
                </a:rPr>
                <a:t>105</a:t>
              </a:r>
            </a:p>
            <a:p>
              <a:r>
                <a:rPr lang="en-US" sz="900" b="1" dirty="0">
                  <a:solidFill>
                    <a:prstClr val="black"/>
                  </a:solidFill>
                  <a:effectLst/>
                  <a:latin typeface="Arial"/>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solidFill>
                    <a:prstClr val="black"/>
                  </a:solidFill>
                  <a:effectLst/>
                  <a:latin typeface="Arial"/>
                </a:rPr>
                <a:t>091</a:t>
              </a:r>
            </a:p>
            <a:p>
              <a:r>
                <a:rPr lang="en-US" sz="900" b="1" dirty="0">
                  <a:solidFill>
                    <a:prstClr val="black"/>
                  </a:solidFill>
                  <a:effectLst/>
                  <a:latin typeface="Arial"/>
                </a:rPr>
                <a:t>203</a:t>
              </a:r>
            </a:p>
            <a:p>
              <a:r>
                <a:rPr lang="en-US" sz="900" b="1" dirty="0">
                  <a:solidFill>
                    <a:prstClr val="black"/>
                  </a:solidFill>
                  <a:effectLst/>
                  <a:latin typeface="Arial"/>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096</a:t>
              </a:r>
            </a:p>
            <a:p>
              <a:r>
                <a:rPr lang="en-US" sz="900" b="1" dirty="0">
                  <a:solidFill>
                    <a:prstClr val="black"/>
                  </a:solidFill>
                  <a:effectLst/>
                  <a:latin typeface="Arial"/>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solidFill>
                    <a:prstClr val="black"/>
                  </a:solidFill>
                  <a:effectLst/>
                  <a:latin typeface="Arial"/>
                </a:rPr>
                <a:t>046</a:t>
              </a:r>
            </a:p>
            <a:p>
              <a:r>
                <a:rPr lang="en-US" sz="900" b="1" dirty="0">
                  <a:solidFill>
                    <a:prstClr val="black"/>
                  </a:solidFill>
                  <a:effectLst/>
                  <a:latin typeface="Arial"/>
                </a:rPr>
                <a:t>088</a:t>
              </a:r>
            </a:p>
            <a:p>
              <a:r>
                <a:rPr lang="en-US" sz="900" b="1" dirty="0">
                  <a:solidFill>
                    <a:prstClr val="black"/>
                  </a:solidFill>
                  <a:effectLst/>
                  <a:latin typeface="Arial"/>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solidFill>
                    <a:prstClr val="black"/>
                  </a:solidFill>
                  <a:effectLst/>
                  <a:latin typeface="Arial"/>
                </a:rPr>
                <a:t>195</a:t>
              </a:r>
            </a:p>
            <a:p>
              <a:r>
                <a:rPr lang="en-US" sz="900" b="1" dirty="0">
                  <a:solidFill>
                    <a:prstClr val="black"/>
                  </a:solidFill>
                  <a:effectLst/>
                  <a:latin typeface="Arial"/>
                </a:rPr>
                <a:t>160</a:t>
              </a:r>
            </a:p>
            <a:p>
              <a:r>
                <a:rPr lang="en-US" sz="900" b="1" dirty="0">
                  <a:solidFill>
                    <a:prstClr val="black"/>
                  </a:solidFill>
                  <a:effectLst/>
                  <a:latin typeface="Arial"/>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solidFill>
                    <a:prstClr val="black"/>
                  </a:solidFill>
                  <a:effectLst/>
                  <a:latin typeface="Arial"/>
                </a:rPr>
                <a:t>099</a:t>
              </a:r>
            </a:p>
            <a:p>
              <a:r>
                <a:rPr lang="en-US" sz="900" b="1" dirty="0">
                  <a:solidFill>
                    <a:prstClr val="black"/>
                  </a:solidFill>
                  <a:effectLst/>
                  <a:latin typeface="Arial"/>
                </a:rPr>
                <a:t>100</a:t>
              </a:r>
            </a:p>
            <a:p>
              <a:r>
                <a:rPr lang="en-US" sz="900" b="1" dirty="0">
                  <a:solidFill>
                    <a:prstClr val="black"/>
                  </a:solidFill>
                  <a:effectLst/>
                  <a:latin typeface="Arial"/>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solidFill>
                    <a:prstClr val="black"/>
                  </a:solidFill>
                  <a:effectLst/>
                  <a:latin typeface="Arial"/>
                </a:rPr>
                <a:t>209</a:t>
              </a:r>
            </a:p>
            <a:p>
              <a:r>
                <a:rPr lang="en-US" sz="900" b="1" dirty="0">
                  <a:solidFill>
                    <a:prstClr val="black"/>
                  </a:solidFill>
                  <a:effectLst/>
                  <a:latin typeface="Arial"/>
                </a:rPr>
                <a:t>211</a:t>
              </a:r>
            </a:p>
            <a:p>
              <a:r>
                <a:rPr lang="en-US" sz="900" b="1" dirty="0">
                  <a:solidFill>
                    <a:prstClr val="black"/>
                  </a:solidFill>
                  <a:effectLst/>
                  <a:latin typeface="Arial"/>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121</a:t>
              </a:r>
            </a:p>
            <a:p>
              <a:r>
                <a:rPr lang="en-US" sz="900" b="1" dirty="0">
                  <a:solidFill>
                    <a:prstClr val="black"/>
                  </a:solidFill>
                  <a:effectLst/>
                  <a:latin typeface="Arial"/>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solidFill>
                    <a:prstClr val="black"/>
                  </a:solidFill>
                  <a:effectLst/>
                  <a:latin typeface="Arial"/>
                </a:rPr>
                <a:t>037</a:t>
              </a:r>
            </a:p>
            <a:p>
              <a:r>
                <a:rPr lang="en-US" sz="900" b="1" dirty="0">
                  <a:solidFill>
                    <a:prstClr val="black"/>
                  </a:solidFill>
                  <a:effectLst/>
                  <a:latin typeface="Arial"/>
                </a:rPr>
                <a:t>179</a:t>
              </a:r>
            </a:p>
            <a:p>
              <a:r>
                <a:rPr lang="en-US" sz="900" b="1" dirty="0">
                  <a:solidFill>
                    <a:prstClr val="black"/>
                  </a:solidFill>
                  <a:effectLst/>
                  <a:latin typeface="Arial"/>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solidFill>
                    <a:prstClr val="black"/>
                  </a:solidFill>
                  <a:effectLst/>
                  <a:latin typeface="Arial"/>
                </a:rPr>
                <a:t>246</a:t>
              </a:r>
            </a:p>
            <a:p>
              <a:r>
                <a:rPr lang="en-US" sz="900" b="1" dirty="0">
                  <a:solidFill>
                    <a:prstClr val="black"/>
                  </a:solidFill>
                  <a:effectLst/>
                  <a:latin typeface="Arial"/>
                </a:rPr>
                <a:t>139</a:t>
              </a:r>
            </a:p>
            <a:p>
              <a:r>
                <a:rPr lang="en-US" sz="900" b="1" dirty="0">
                  <a:solidFill>
                    <a:prstClr val="black"/>
                  </a:solidFill>
                  <a:effectLst/>
                  <a:latin typeface="Arial"/>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solidFill>
                    <a:prstClr val="black"/>
                  </a:solidFill>
                  <a:effectLst/>
                  <a:latin typeface="Arial"/>
                </a:rPr>
                <a:t>248</a:t>
              </a:r>
            </a:p>
            <a:p>
              <a:r>
                <a:rPr lang="en-US" sz="900" b="1" dirty="0">
                  <a:solidFill>
                    <a:prstClr val="black"/>
                  </a:solidFill>
                  <a:effectLst/>
                  <a:latin typeface="Arial"/>
                </a:rPr>
                <a:t>193</a:t>
              </a:r>
            </a:p>
            <a:p>
              <a:r>
                <a:rPr lang="en-US" sz="900" b="1" dirty="0">
                  <a:solidFill>
                    <a:prstClr val="black"/>
                  </a:solidFill>
                  <a:effectLst/>
                  <a:latin typeface="Arial"/>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solidFill>
                    <a:prstClr val="black"/>
                  </a:solidFill>
                  <a:effectLst/>
                  <a:latin typeface="Arial"/>
                </a:rPr>
                <a:t>240</a:t>
              </a:r>
            </a:p>
            <a:p>
              <a:r>
                <a:rPr lang="en-US" sz="900" b="1" dirty="0">
                  <a:solidFill>
                    <a:prstClr val="black"/>
                  </a:solidFill>
                  <a:effectLst/>
                  <a:latin typeface="Arial"/>
                </a:rPr>
                <a:t>103</a:t>
              </a:r>
            </a:p>
            <a:p>
              <a:r>
                <a:rPr lang="en-US" sz="900" b="1" dirty="0">
                  <a:solidFill>
                    <a:prstClr val="black"/>
                  </a:solidFill>
                  <a:effectLst/>
                  <a:latin typeface="Arial"/>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solidFill>
                    <a:prstClr val="black"/>
                  </a:solidFill>
                  <a:effectLst/>
                  <a:latin typeface="Arial"/>
                </a:rPr>
                <a:t>130</a:t>
              </a:r>
            </a:p>
            <a:p>
              <a:r>
                <a:rPr lang="en-US" sz="900" b="1" dirty="0">
                  <a:solidFill>
                    <a:prstClr val="black"/>
                  </a:solidFill>
                  <a:effectLst/>
                  <a:latin typeface="Arial"/>
                </a:rPr>
                <a:t>124</a:t>
              </a:r>
            </a:p>
            <a:p>
              <a:r>
                <a:rPr lang="en-US" sz="900" b="1" dirty="0">
                  <a:solidFill>
                    <a:prstClr val="black"/>
                  </a:solidFill>
                  <a:effectLst/>
                  <a:latin typeface="Arial"/>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solidFill>
                    <a:prstClr val="black"/>
                  </a:solidFill>
                  <a:effectLst/>
                  <a:latin typeface="Arial"/>
                </a:rPr>
                <a:t>102</a:t>
              </a:r>
            </a:p>
            <a:p>
              <a:r>
                <a:rPr lang="en-US" sz="900" b="1" dirty="0">
                  <a:solidFill>
                    <a:prstClr val="black"/>
                  </a:solidFill>
                  <a:effectLst/>
                  <a:latin typeface="Arial"/>
                </a:rPr>
                <a:t>045</a:t>
              </a:r>
            </a:p>
            <a:p>
              <a:r>
                <a:rPr lang="en-US" sz="900" b="1" dirty="0">
                  <a:solidFill>
                    <a:prstClr val="black"/>
                  </a:solidFill>
                  <a:effectLst/>
                  <a:latin typeface="Arial"/>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solidFill>
                    <a:prstClr val="black"/>
                  </a:solidFill>
                  <a:effectLst/>
                  <a:latin typeface="Arial"/>
                </a:rPr>
                <a:t>237</a:t>
              </a:r>
            </a:p>
            <a:p>
              <a:r>
                <a:rPr lang="en-US" sz="900" b="1" dirty="0">
                  <a:solidFill>
                    <a:prstClr val="black"/>
                  </a:solidFill>
                  <a:effectLst/>
                  <a:latin typeface="Arial"/>
                </a:rPr>
                <a:t>028</a:t>
              </a:r>
            </a:p>
            <a:p>
              <a:r>
                <a:rPr lang="en-US" sz="900" b="1" dirty="0">
                  <a:solidFill>
                    <a:prstClr val="black"/>
                  </a:solidFill>
                  <a:effectLst/>
                  <a:latin typeface="Arial"/>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242</a:t>
              </a:r>
            </a:p>
            <a:p>
              <a:r>
                <a:rPr lang="en-US" sz="900" b="1" dirty="0">
                  <a:solidFill>
                    <a:prstClr val="black"/>
                  </a:solidFill>
                  <a:effectLst/>
                  <a:latin typeface="Arial"/>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000</a:t>
              </a:r>
            </a:p>
            <a:p>
              <a:r>
                <a:rPr lang="en-US" sz="900" b="1" dirty="0">
                  <a:solidFill>
                    <a:prstClr val="black"/>
                  </a:solidFill>
                  <a:effectLst/>
                  <a:latin typeface="Arial"/>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solidFill>
                    <a:prstClr val="black"/>
                  </a:solidFill>
                  <a:effectLst/>
                  <a:latin typeface="Arial"/>
                </a:rPr>
                <a:t>FlightSafety RGB Color Codes</a:t>
              </a:r>
            </a:p>
          </p:txBody>
        </p:sp>
      </p:grpSp>
      <p:pic>
        <p:nvPicPr>
          <p:cNvPr id="2" name="Picture 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15" name="Picture 114">
            <a:hlinkClick r:id="" action="ppaction://noaction"/>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16" name="Picture 115"/>
          <p:cNvPicPr>
            <a:picLocks noChangeAspect="1"/>
          </p:cNvPicPr>
          <p:nvPr userDrawn="1"/>
        </p:nvPicPr>
        <p:blipFill rotWithShape="1">
          <a:blip r:embed="rId24">
            <a:extLst>
              <a:ext uri="{28A0092B-C50C-407E-A947-70E740481C1C}">
                <a14:useLocalDpi xmlns:a14="http://schemas.microsoft.com/office/drawing/2010/main" val="0"/>
              </a:ext>
            </a:extLst>
          </a:blip>
          <a:srcRect l="5596" t="21488" r="3933" b="11191"/>
          <a:stretch/>
        </p:blipFill>
        <p:spPr>
          <a:xfrm>
            <a:off x="482646" y="-53099"/>
            <a:ext cx="7882317" cy="4608828"/>
          </a:xfrm>
          <a:prstGeom prst="rect">
            <a:avLst/>
          </a:prstGeom>
        </p:spPr>
      </p:pic>
    </p:spTree>
    <p:extLst>
      <p:ext uri="{BB962C8B-B14F-4D97-AF65-F5344CB8AC3E}">
        <p14:creationId xmlns:p14="http://schemas.microsoft.com/office/powerpoint/2010/main" val="85583719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63" r:id="rId11"/>
    <p:sldLayoutId id="2147483964" r:id="rId12"/>
    <p:sldLayoutId id="2147483965" r:id="rId13"/>
    <p:sldLayoutId id="2147483966" r:id="rId14"/>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p>
        </p:txBody>
      </p:sp>
      <p:sp>
        <p:nvSpPr>
          <p:cNvPr id="53" name="Title_Gradient"/>
          <p:cNvSpPr/>
          <p:nvPr/>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chemeClr val="bg1"/>
                </a:solidFill>
              </a:rPr>
              <a:t>Copyright © 2018 FlightSafety International, Inc.  All Rights Reserved. Unauthorized reproduction or distribution is prohibited.</a:t>
            </a:r>
          </a:p>
          <a:p>
            <a:endParaRPr lang="en-US" sz="450" b="0" dirty="0">
              <a:solidFill>
                <a:schemeClr val="bg1"/>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eaLnBrk="0" hangingPunct="0"/>
            <a:fld id="{E36202DB-EC36-4DFA-98C5-C6B16AF71C83}" type="slidenum">
              <a:rPr lang="en-US" sz="563" b="0" i="1" smtClean="0">
                <a:solidFill>
                  <a:schemeClr val="bg1"/>
                </a:solidFill>
                <a:latin typeface="Arial" charset="0"/>
              </a:rPr>
              <a:pPr algn="r" eaLnBrk="0" hangingPunct="0"/>
              <a:t>‹#›</a:t>
            </a:fld>
            <a:endParaRPr lang="en-US" sz="563" b="0" i="1" dirty="0">
              <a:solidFill>
                <a:schemeClr val="bg1"/>
              </a:solidFill>
              <a:latin typeface="Arial" charset="0"/>
            </a:endParaRPr>
          </a:p>
        </p:txBody>
      </p:sp>
      <p:sp>
        <p:nvSpPr>
          <p:cNvPr id="42" name="Text Placeholder"/>
          <p:cNvSpPr>
            <a:spLocks noGrp="1"/>
          </p:cNvSpPr>
          <p:nvPr>
            <p:ph type="body" idx="1"/>
          </p:nvPr>
        </p:nvSpPr>
        <p:spPr>
          <a:xfrm>
            <a:off x="457203" y="705842"/>
            <a:ext cx="8234364" cy="3966170"/>
          </a:xfrm>
          <a:prstGeom prst="rect">
            <a:avLst/>
          </a:prstGeom>
        </p:spPr>
        <p:txBody>
          <a:bodyPr vert="horz" lIns="91440" tIns="45720" rIns="91440" bIns="45720" rtlCol="0">
            <a:noAutofit/>
          </a:bodyPr>
          <a:lstStyle/>
          <a:p>
            <a:pPr lvl="0"/>
            <a:r>
              <a:rPr lang="en-US" dirty="0"/>
              <a:t>Click to input Stem</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chemeClr val="bg1"/>
                  </a:solidFill>
                </a:rPr>
                <a:t>Center:</a:t>
              </a:r>
              <a:br>
                <a:rPr lang="en-US" sz="788" b="1" dirty="0">
                  <a:solidFill>
                    <a:schemeClr val="bg1"/>
                  </a:solidFill>
                </a:rPr>
              </a:br>
              <a:r>
                <a:rPr lang="en-US" sz="788" b="1" dirty="0">
                  <a:solidFill>
                    <a:schemeClr val="bg1"/>
                  </a:solidFill>
                </a:rPr>
                <a:t>0.0</a:t>
              </a:r>
              <a:endParaRPr lang="en-US" sz="788" dirty="0">
                <a:solidFill>
                  <a:schemeClr val="bg1"/>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Left: </a:t>
              </a:r>
              <a:r>
                <a:rPr lang="en-US" sz="788" b="0" dirty="0">
                  <a:solidFill>
                    <a:schemeClr val="bg1"/>
                  </a:solidFill>
                </a:rPr>
                <a:t>6.0</a:t>
              </a:r>
              <a:r>
                <a:rPr lang="en-US" sz="788" dirty="0">
                  <a:solidFill>
                    <a:schemeClr val="bg1"/>
                  </a:solidFill>
                </a:rPr>
                <a:t> from center </a:t>
              </a:r>
            </a:p>
            <a:p>
              <a:pPr>
                <a:spcBef>
                  <a:spcPct val="50000"/>
                </a:spcBef>
              </a:pPr>
              <a:r>
                <a:rPr lang="en-US" sz="788" b="1" dirty="0">
                  <a:solidFill>
                    <a:schemeClr val="bg1"/>
                  </a:solidFill>
                </a:rPr>
                <a:t>0.67</a:t>
              </a:r>
              <a:r>
                <a:rPr lang="en-US" sz="788" dirty="0">
                  <a:solidFill>
                    <a:schemeClr val="bg1"/>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chemeClr val="bg1"/>
                  </a:solidFill>
                </a:rPr>
                <a:t>Right: </a:t>
              </a:r>
              <a:r>
                <a:rPr lang="en-US" sz="788" dirty="0">
                  <a:solidFill>
                    <a:schemeClr val="bg1"/>
                  </a:solidFill>
                </a:rPr>
                <a:t>4.50 from center</a:t>
              </a:r>
            </a:p>
            <a:p>
              <a:pPr algn="r"/>
              <a:r>
                <a:rPr lang="en-US" sz="788" b="1" dirty="0">
                  <a:solidFill>
                    <a:schemeClr val="bg1"/>
                  </a:solidFill>
                </a:rPr>
                <a:t>0.67</a:t>
              </a:r>
              <a:r>
                <a:rPr lang="en-US" sz="788" baseline="0" dirty="0">
                  <a:solidFill>
                    <a:schemeClr val="bg1"/>
                  </a:solidFill>
                </a:rPr>
                <a:t> from left edge</a:t>
              </a:r>
              <a:endParaRPr lang="en-US" sz="788" dirty="0">
                <a:solidFill>
                  <a:schemeClr val="bg1"/>
                </a:solidFill>
              </a:endParaRP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Bottom:</a:t>
              </a:r>
              <a:br>
                <a:rPr lang="en-US" sz="788" b="1" dirty="0">
                  <a:solidFill>
                    <a:schemeClr val="bg1"/>
                  </a:solidFill>
                </a:rPr>
              </a:br>
              <a:r>
                <a:rPr lang="en-US" sz="788" b="1" dirty="0">
                  <a:solidFill>
                    <a:schemeClr val="bg1"/>
                  </a:solidFill>
                </a:rPr>
                <a:t>3.20</a:t>
              </a:r>
              <a:r>
                <a:rPr lang="en-US" sz="788" dirty="0">
                  <a:solidFill>
                    <a:schemeClr val="bg1"/>
                  </a:solidFill>
                </a:rPr>
                <a:t> from center</a:t>
              </a:r>
            </a:p>
            <a:p>
              <a:pPr>
                <a:spcBef>
                  <a:spcPct val="50000"/>
                </a:spcBef>
              </a:pPr>
              <a:r>
                <a:rPr lang="en-US" sz="788" dirty="0">
                  <a:solidFill>
                    <a:schemeClr val="bg1"/>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chemeClr val="bg1"/>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chemeClr val="bg1"/>
                  </a:solidFill>
                </a:rPr>
                <a:t>Top-for images &amp; text:</a:t>
              </a:r>
              <a:br>
                <a:rPr lang="en-US" sz="788" b="1" dirty="0">
                  <a:solidFill>
                    <a:schemeClr val="bg1"/>
                  </a:solidFill>
                </a:rPr>
              </a:br>
              <a:r>
                <a:rPr lang="en-US" sz="788" b="1" dirty="0">
                  <a:solidFill>
                    <a:schemeClr val="bg1"/>
                  </a:solidFill>
                </a:rPr>
                <a:t>2.5 from center</a:t>
              </a:r>
              <a:br>
                <a:rPr lang="en-US" sz="788" dirty="0">
                  <a:solidFill>
                    <a:schemeClr val="bg1"/>
                  </a:solidFill>
                </a:rPr>
              </a:br>
              <a:r>
                <a:rPr lang="en-US" sz="788" b="1" dirty="0">
                  <a:solidFill>
                    <a:schemeClr val="bg1"/>
                  </a:solidFill>
                </a:rPr>
                <a:t>1.10</a:t>
              </a:r>
              <a:r>
                <a:rPr lang="en-US" sz="788" dirty="0">
                  <a:solidFill>
                    <a:schemeClr val="bg1"/>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chemeClr val="bg1"/>
                  </a:solidFill>
                </a:rPr>
                <a:t>Center: 0.0</a:t>
              </a:r>
              <a:endParaRPr lang="en-US" sz="788" dirty="0">
                <a:solidFill>
                  <a:schemeClr val="bg1"/>
                </a:solidFill>
              </a:endParaRPr>
            </a:p>
          </p:txBody>
        </p:sp>
      </p:grpSp>
      <p:grpSp>
        <p:nvGrpSpPr>
          <p:cNvPr id="134" name="Color_code_box"/>
          <p:cNvGrpSpPr/>
          <p:nvPr/>
        </p:nvGrpSpPr>
        <p:grpSpPr>
          <a:xfrm>
            <a:off x="1303408" y="5941275"/>
            <a:ext cx="6522716" cy="1612021"/>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194</a:t>
              </a:r>
            </a:p>
            <a:p>
              <a:r>
                <a:rPr lang="en-US" sz="900" b="1" dirty="0">
                  <a:effectLst/>
                  <a:latin typeface="+mn-lt"/>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effectLst/>
                  <a:latin typeface="+mn-lt"/>
                </a:rPr>
                <a:t>065</a:t>
              </a:r>
            </a:p>
            <a:p>
              <a:r>
                <a:rPr lang="en-US" sz="900" b="1" dirty="0">
                  <a:effectLst/>
                  <a:latin typeface="+mn-lt"/>
                </a:rPr>
                <a:t>064</a:t>
              </a:r>
            </a:p>
            <a:p>
              <a:r>
                <a:rPr lang="en-US" sz="900" b="1" dirty="0">
                  <a:effectLst/>
                  <a:latin typeface="+mn-lt"/>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effectLst/>
                  <a:latin typeface="+mn-lt"/>
                </a:rPr>
                <a:t>062</a:t>
              </a:r>
            </a:p>
            <a:p>
              <a:r>
                <a:rPr lang="en-US" sz="900" b="1" dirty="0">
                  <a:effectLst/>
                  <a:latin typeface="+mn-lt"/>
                </a:rPr>
                <a:t>086</a:t>
              </a:r>
            </a:p>
            <a:p>
              <a:r>
                <a:rPr lang="en-US" sz="900" b="1" dirty="0">
                  <a:effectLst/>
                  <a:latin typeface="+mn-lt"/>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effectLst/>
                  <a:latin typeface="+mn-lt"/>
                </a:rPr>
                <a:t>020</a:t>
              </a:r>
            </a:p>
            <a:p>
              <a:r>
                <a:rPr lang="en-US" sz="900" b="1" dirty="0">
                  <a:effectLst/>
                  <a:latin typeface="+mn-lt"/>
                </a:rPr>
                <a:t>105</a:t>
              </a:r>
            </a:p>
            <a:p>
              <a:r>
                <a:rPr lang="en-US" sz="900" b="1" dirty="0">
                  <a:effectLst/>
                  <a:latin typeface="+mn-lt"/>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effectLst/>
                  <a:latin typeface="+mn-lt"/>
                </a:rPr>
                <a:t>091</a:t>
              </a:r>
            </a:p>
            <a:p>
              <a:r>
                <a:rPr lang="en-US" sz="900" b="1" dirty="0">
                  <a:effectLst/>
                  <a:latin typeface="+mn-lt"/>
                </a:rPr>
                <a:t>203</a:t>
              </a:r>
            </a:p>
            <a:p>
              <a:r>
                <a:rPr lang="en-US" sz="900" b="1" dirty="0">
                  <a:effectLst/>
                  <a:latin typeface="+mn-lt"/>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096</a:t>
              </a:r>
            </a:p>
            <a:p>
              <a:r>
                <a:rPr lang="en-US" sz="900" b="1" dirty="0">
                  <a:effectLst/>
                  <a:latin typeface="+mn-lt"/>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effectLst/>
                  <a:latin typeface="+mn-lt"/>
                </a:rPr>
                <a:t>046</a:t>
              </a:r>
            </a:p>
            <a:p>
              <a:r>
                <a:rPr lang="en-US" sz="900" b="1" dirty="0">
                  <a:effectLst/>
                  <a:latin typeface="+mn-lt"/>
                </a:rPr>
                <a:t>088</a:t>
              </a:r>
            </a:p>
            <a:p>
              <a:r>
                <a:rPr lang="en-US" sz="900" b="1" dirty="0">
                  <a:effectLst/>
                  <a:latin typeface="+mn-lt"/>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effectLst/>
                  <a:latin typeface="+mn-lt"/>
                </a:rPr>
                <a:t>195</a:t>
              </a:r>
            </a:p>
            <a:p>
              <a:r>
                <a:rPr lang="en-US" sz="900" b="1" dirty="0">
                  <a:effectLst/>
                  <a:latin typeface="+mn-lt"/>
                </a:rPr>
                <a:t>160</a:t>
              </a:r>
            </a:p>
            <a:p>
              <a:r>
                <a:rPr lang="en-US" sz="900" b="1" dirty="0">
                  <a:effectLst/>
                  <a:latin typeface="+mn-lt"/>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effectLst/>
                  <a:latin typeface="+mn-lt"/>
                </a:rPr>
                <a:t>099</a:t>
              </a:r>
            </a:p>
            <a:p>
              <a:r>
                <a:rPr lang="en-US" sz="900" b="1" dirty="0">
                  <a:effectLst/>
                  <a:latin typeface="+mn-lt"/>
                </a:rPr>
                <a:t>100</a:t>
              </a:r>
            </a:p>
            <a:p>
              <a:r>
                <a:rPr lang="en-US" sz="900" b="1" dirty="0">
                  <a:effectLst/>
                  <a:latin typeface="+mn-lt"/>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effectLst/>
                  <a:latin typeface="+mn-lt"/>
                </a:rPr>
                <a:t>209</a:t>
              </a:r>
            </a:p>
            <a:p>
              <a:r>
                <a:rPr lang="en-US" sz="900" b="1" dirty="0">
                  <a:effectLst/>
                  <a:latin typeface="+mn-lt"/>
                </a:rPr>
                <a:t>211</a:t>
              </a:r>
            </a:p>
            <a:p>
              <a:r>
                <a:rPr lang="en-US" sz="900" b="1" dirty="0">
                  <a:effectLst/>
                  <a:latin typeface="+mn-lt"/>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121</a:t>
              </a:r>
            </a:p>
            <a:p>
              <a:r>
                <a:rPr lang="en-US" sz="900" b="1" dirty="0">
                  <a:effectLst/>
                  <a:latin typeface="+mn-lt"/>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effectLst/>
                  <a:latin typeface="+mn-lt"/>
                </a:rPr>
                <a:t>037</a:t>
              </a:r>
            </a:p>
            <a:p>
              <a:r>
                <a:rPr lang="en-US" sz="900" b="1" dirty="0">
                  <a:effectLst/>
                  <a:latin typeface="+mn-lt"/>
                </a:rPr>
                <a:t>179</a:t>
              </a:r>
            </a:p>
            <a:p>
              <a:r>
                <a:rPr lang="en-US" sz="900" b="1" dirty="0">
                  <a:effectLst/>
                  <a:latin typeface="+mn-lt"/>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effectLst/>
                  <a:latin typeface="+mn-lt"/>
                </a:rPr>
                <a:t>246</a:t>
              </a:r>
            </a:p>
            <a:p>
              <a:r>
                <a:rPr lang="en-US" sz="900" b="1" dirty="0">
                  <a:effectLst/>
                  <a:latin typeface="+mn-lt"/>
                </a:rPr>
                <a:t>139</a:t>
              </a:r>
            </a:p>
            <a:p>
              <a:r>
                <a:rPr lang="en-US" sz="900" b="1" dirty="0">
                  <a:effectLst/>
                  <a:latin typeface="+mn-lt"/>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effectLst/>
                  <a:latin typeface="+mn-lt"/>
                </a:rPr>
                <a:t>248</a:t>
              </a:r>
            </a:p>
            <a:p>
              <a:r>
                <a:rPr lang="en-US" sz="900" b="1" dirty="0">
                  <a:effectLst/>
                  <a:latin typeface="+mn-lt"/>
                </a:rPr>
                <a:t>193</a:t>
              </a:r>
            </a:p>
            <a:p>
              <a:r>
                <a:rPr lang="en-US" sz="900" b="1" dirty="0">
                  <a:effectLst/>
                  <a:latin typeface="+mn-lt"/>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effectLst/>
                  <a:latin typeface="+mn-lt"/>
                </a:rPr>
                <a:t>240</a:t>
              </a:r>
            </a:p>
            <a:p>
              <a:r>
                <a:rPr lang="en-US" sz="900" b="1" dirty="0">
                  <a:effectLst/>
                  <a:latin typeface="+mn-lt"/>
                </a:rPr>
                <a:t>103</a:t>
              </a:r>
            </a:p>
            <a:p>
              <a:r>
                <a:rPr lang="en-US" sz="900" b="1" dirty="0">
                  <a:effectLst/>
                  <a:latin typeface="+mn-lt"/>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effectLst/>
                  <a:latin typeface="+mn-lt"/>
                </a:rPr>
                <a:t>130</a:t>
              </a:r>
            </a:p>
            <a:p>
              <a:r>
                <a:rPr lang="en-US" sz="900" b="1" dirty="0">
                  <a:effectLst/>
                  <a:latin typeface="+mn-lt"/>
                </a:rPr>
                <a:t>124</a:t>
              </a:r>
            </a:p>
            <a:p>
              <a:r>
                <a:rPr lang="en-US" sz="900" b="1" dirty="0">
                  <a:effectLst/>
                  <a:latin typeface="+mn-lt"/>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effectLst/>
                  <a:latin typeface="+mn-lt"/>
                </a:rPr>
                <a:t>102</a:t>
              </a:r>
            </a:p>
            <a:p>
              <a:r>
                <a:rPr lang="en-US" sz="900" b="1" dirty="0">
                  <a:effectLst/>
                  <a:latin typeface="+mn-lt"/>
                </a:rPr>
                <a:t>045</a:t>
              </a:r>
            </a:p>
            <a:p>
              <a:r>
                <a:rPr lang="en-US" sz="900" b="1" dirty="0">
                  <a:effectLst/>
                  <a:latin typeface="+mn-lt"/>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effectLst/>
                  <a:latin typeface="+mn-lt"/>
                </a:rPr>
                <a:t>237</a:t>
              </a:r>
            </a:p>
            <a:p>
              <a:r>
                <a:rPr lang="en-US" sz="900" b="1" dirty="0">
                  <a:effectLst/>
                  <a:latin typeface="+mn-lt"/>
                </a:rPr>
                <a:t>028</a:t>
              </a:r>
            </a:p>
            <a:p>
              <a:r>
                <a:rPr lang="en-US" sz="900" b="1" dirty="0">
                  <a:effectLst/>
                  <a:latin typeface="+mn-lt"/>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242</a:t>
              </a:r>
            </a:p>
            <a:p>
              <a:r>
                <a:rPr lang="en-US" sz="900" b="1" dirty="0">
                  <a:effectLst/>
                  <a:latin typeface="+mn-lt"/>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000</a:t>
              </a:r>
            </a:p>
            <a:p>
              <a:r>
                <a:rPr lang="en-US" sz="900" b="1" dirty="0">
                  <a:effectLst/>
                  <a:latin typeface="+mn-lt"/>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effectLst/>
                  <a:latin typeface="+mn-lt"/>
                </a:rPr>
                <a:t>000</a:t>
              </a:r>
            </a:p>
            <a:p>
              <a:r>
                <a:rPr lang="en-US" sz="900" b="1" dirty="0">
                  <a:effectLst/>
                  <a:latin typeface="+mn-lt"/>
                </a:rPr>
                <a:t>255</a:t>
              </a:r>
            </a:p>
            <a:p>
              <a:r>
                <a:rPr lang="en-US" sz="900" b="1" dirty="0">
                  <a:effectLst/>
                  <a:latin typeface="+mn-lt"/>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effectLst/>
                  <a:latin typeface="+mn-lt"/>
                </a:rPr>
                <a:t>255</a:t>
              </a:r>
            </a:p>
            <a:p>
              <a:r>
                <a:rPr lang="en-US" sz="900" b="1" dirty="0">
                  <a:effectLst/>
                  <a:latin typeface="+mn-lt"/>
                </a:rPr>
                <a:t>255</a:t>
              </a:r>
            </a:p>
            <a:p>
              <a:r>
                <a:rPr lang="en-US" sz="900" b="1" dirty="0">
                  <a:effectLst/>
                  <a:latin typeface="+mn-lt"/>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effectLst/>
                  <a:latin typeface="+mn-lt"/>
                </a:rPr>
                <a:t>Flight</a:t>
              </a:r>
              <a:r>
                <a:rPr lang="en-US" sz="900" b="1" baseline="0" dirty="0">
                  <a:effectLst/>
                  <a:latin typeface="+mn-lt"/>
                </a:rPr>
                <a:t>Safety RGB Color Codes</a:t>
              </a:r>
              <a:endParaRPr lang="en-US" sz="900" b="1" dirty="0">
                <a:effectLst/>
                <a:latin typeface="+mn-lt"/>
              </a:endParaRPr>
            </a:p>
          </p:txBody>
        </p:sp>
      </p:grpSp>
      <p:pic>
        <p:nvPicPr>
          <p:cNvPr id="2" name="Picture 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16" name="Picture 2" descr="\\srv032cwd\Work_Area_032\_Courseware Development\Citation M2\Sim Briefings\Assets\HomeOFFbutton.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589326" y="4830894"/>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srv032cwd\Work_Area_032\_Courseware Development\Citation Mustang\Sim Briefings\Assets\forwardOFF.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 descr="\\srv032cwd\Work_Area_032\_Courseware Development\Citation Mustang\Sim Briefings\Assets\backOFF.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897780" y="4830100"/>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70146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84" r:id="rId11"/>
    <p:sldLayoutId id="2147483985" r:id="rId12"/>
    <p:sldLayoutId id="2147483987" r:id="rId13"/>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3" name="Flowchart: Delay 113"/>
          <p:cNvSpPr/>
          <p:nvPr/>
        </p:nvSpPr>
        <p:spPr>
          <a:xfrm>
            <a:off x="-129648" y="4796827"/>
            <a:ext cx="9388828" cy="396090"/>
          </a:xfrm>
          <a:custGeom>
            <a:avLst/>
            <a:gdLst>
              <a:gd name="connsiteX0" fmla="*/ 0 w 1560816"/>
              <a:gd name="connsiteY0" fmla="*/ 0 h 674484"/>
              <a:gd name="connsiteX1" fmla="*/ 780408 w 1560816"/>
              <a:gd name="connsiteY1" fmla="*/ 0 h 674484"/>
              <a:gd name="connsiteX2" fmla="*/ 1560816 w 1560816"/>
              <a:gd name="connsiteY2" fmla="*/ 337242 h 674484"/>
              <a:gd name="connsiteX3" fmla="*/ 780408 w 1560816"/>
              <a:gd name="connsiteY3" fmla="*/ 674484 h 674484"/>
              <a:gd name="connsiteX4" fmla="*/ 0 w 1560816"/>
              <a:gd name="connsiteY4" fmla="*/ 674484 h 674484"/>
              <a:gd name="connsiteX5" fmla="*/ 0 w 1560816"/>
              <a:gd name="connsiteY5" fmla="*/ 0 h 674484"/>
              <a:gd name="connsiteX0" fmla="*/ 0 w 7096791"/>
              <a:gd name="connsiteY0" fmla="*/ 214829 h 674484"/>
              <a:gd name="connsiteX1" fmla="*/ 6316383 w 7096791"/>
              <a:gd name="connsiteY1" fmla="*/ 0 h 674484"/>
              <a:gd name="connsiteX2" fmla="*/ 7096791 w 7096791"/>
              <a:gd name="connsiteY2" fmla="*/ 337242 h 674484"/>
              <a:gd name="connsiteX3" fmla="*/ 6316383 w 7096791"/>
              <a:gd name="connsiteY3" fmla="*/ 674484 h 674484"/>
              <a:gd name="connsiteX4" fmla="*/ 5535975 w 7096791"/>
              <a:gd name="connsiteY4" fmla="*/ 674484 h 674484"/>
              <a:gd name="connsiteX5" fmla="*/ 0 w 7096791"/>
              <a:gd name="connsiteY5" fmla="*/ 214829 h 674484"/>
              <a:gd name="connsiteX0" fmla="*/ 0 w 7122087"/>
              <a:gd name="connsiteY0" fmla="*/ 0 h 459655"/>
              <a:gd name="connsiteX1" fmla="*/ 5457067 w 7122087"/>
              <a:gd name="connsiteY1" fmla="*/ 154236 h 459655"/>
              <a:gd name="connsiteX2" fmla="*/ 7096791 w 7122087"/>
              <a:gd name="connsiteY2" fmla="*/ 122413 h 459655"/>
              <a:gd name="connsiteX3" fmla="*/ 6316383 w 7122087"/>
              <a:gd name="connsiteY3" fmla="*/ 459655 h 459655"/>
              <a:gd name="connsiteX4" fmla="*/ 5535975 w 7122087"/>
              <a:gd name="connsiteY4" fmla="*/ 459655 h 459655"/>
              <a:gd name="connsiteX5" fmla="*/ 0 w 7122087"/>
              <a:gd name="connsiteY5" fmla="*/ 0 h 459655"/>
              <a:gd name="connsiteX0" fmla="*/ 0 w 7143061"/>
              <a:gd name="connsiteY0" fmla="*/ 0 h 459655"/>
              <a:gd name="connsiteX1" fmla="*/ 5043935 w 7143061"/>
              <a:gd name="connsiteY1" fmla="*/ 0 h 459655"/>
              <a:gd name="connsiteX2" fmla="*/ 7096791 w 7143061"/>
              <a:gd name="connsiteY2" fmla="*/ 122413 h 459655"/>
              <a:gd name="connsiteX3" fmla="*/ 6316383 w 7143061"/>
              <a:gd name="connsiteY3" fmla="*/ 459655 h 459655"/>
              <a:gd name="connsiteX4" fmla="*/ 5535975 w 7143061"/>
              <a:gd name="connsiteY4" fmla="*/ 459655 h 459655"/>
              <a:gd name="connsiteX5" fmla="*/ 0 w 7143061"/>
              <a:gd name="connsiteY5" fmla="*/ 0 h 459655"/>
              <a:gd name="connsiteX0" fmla="*/ 0 w 6438474"/>
              <a:gd name="connsiteY0" fmla="*/ 168655 h 628310"/>
              <a:gd name="connsiteX1" fmla="*/ 5043935 w 6438474"/>
              <a:gd name="connsiteY1" fmla="*/ 168655 h 628310"/>
              <a:gd name="connsiteX2" fmla="*/ 5703157 w 6438474"/>
              <a:gd name="connsiteY2" fmla="*/ 15646 h 628310"/>
              <a:gd name="connsiteX3" fmla="*/ 6316383 w 6438474"/>
              <a:gd name="connsiteY3" fmla="*/ 628310 h 628310"/>
              <a:gd name="connsiteX4" fmla="*/ 5535975 w 6438474"/>
              <a:gd name="connsiteY4" fmla="*/ 628310 h 628310"/>
              <a:gd name="connsiteX5" fmla="*/ 0 w 6438474"/>
              <a:gd name="connsiteY5" fmla="*/ 168655 h 62831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7001805"/>
              <a:gd name="connsiteY0" fmla="*/ 160995 h 620650"/>
              <a:gd name="connsiteX1" fmla="*/ 5043935 w 7001805"/>
              <a:gd name="connsiteY1" fmla="*/ 160995 h 620650"/>
              <a:gd name="connsiteX2" fmla="*/ 5703157 w 7001805"/>
              <a:gd name="connsiteY2" fmla="*/ 7986 h 620650"/>
              <a:gd name="connsiteX3" fmla="*/ 6916802 w 7001805"/>
              <a:gd name="connsiteY3" fmla="*/ 20231 h 620650"/>
              <a:gd name="connsiteX4" fmla="*/ 5535975 w 7001805"/>
              <a:gd name="connsiteY4" fmla="*/ 620650 h 620650"/>
              <a:gd name="connsiteX5" fmla="*/ 0 w 7001805"/>
              <a:gd name="connsiteY5" fmla="*/ 160995 h 620650"/>
              <a:gd name="connsiteX0" fmla="*/ 0 w 6992010"/>
              <a:gd name="connsiteY0" fmla="*/ 154521 h 614176"/>
              <a:gd name="connsiteX1" fmla="*/ 5043935 w 6992010"/>
              <a:gd name="connsiteY1" fmla="*/ 154521 h 614176"/>
              <a:gd name="connsiteX2" fmla="*/ 5703157 w 6992010"/>
              <a:gd name="connsiteY2" fmla="*/ 1512 h 614176"/>
              <a:gd name="connsiteX3" fmla="*/ 6916802 w 6992010"/>
              <a:gd name="connsiteY3" fmla="*/ 13757 h 614176"/>
              <a:gd name="connsiteX4" fmla="*/ 5535975 w 6992010"/>
              <a:gd name="connsiteY4" fmla="*/ 614176 h 614176"/>
              <a:gd name="connsiteX5" fmla="*/ 0 w 6992010"/>
              <a:gd name="connsiteY5" fmla="*/ 154521 h 614176"/>
              <a:gd name="connsiteX0" fmla="*/ 0 w 6999969"/>
              <a:gd name="connsiteY0" fmla="*/ 154521 h 614176"/>
              <a:gd name="connsiteX1" fmla="*/ 5043935 w 6999969"/>
              <a:gd name="connsiteY1" fmla="*/ 154521 h 614176"/>
              <a:gd name="connsiteX2" fmla="*/ 5703157 w 6999969"/>
              <a:gd name="connsiteY2" fmla="*/ 1512 h 614176"/>
              <a:gd name="connsiteX3" fmla="*/ 6916802 w 6999969"/>
              <a:gd name="connsiteY3" fmla="*/ 13757 h 614176"/>
              <a:gd name="connsiteX4" fmla="*/ 5535975 w 6999969"/>
              <a:gd name="connsiteY4" fmla="*/ 614176 h 614176"/>
              <a:gd name="connsiteX5" fmla="*/ 0 w 6999969"/>
              <a:gd name="connsiteY5" fmla="*/ 154521 h 614176"/>
              <a:gd name="connsiteX0" fmla="*/ 0 w 6916802"/>
              <a:gd name="connsiteY0" fmla="*/ 158573 h 618228"/>
              <a:gd name="connsiteX1" fmla="*/ 5043935 w 6916802"/>
              <a:gd name="connsiteY1" fmla="*/ 158573 h 618228"/>
              <a:gd name="connsiteX2" fmla="*/ 6916802 w 6916802"/>
              <a:gd name="connsiteY2" fmla="*/ 17809 h 618228"/>
              <a:gd name="connsiteX3" fmla="*/ 5535975 w 6916802"/>
              <a:gd name="connsiteY3" fmla="*/ 618228 h 618228"/>
              <a:gd name="connsiteX4" fmla="*/ 0 w 6916802"/>
              <a:gd name="connsiteY4" fmla="*/ 158573 h 618228"/>
              <a:gd name="connsiteX0" fmla="*/ 0 w 5743112"/>
              <a:gd name="connsiteY0" fmla="*/ 179161 h 638816"/>
              <a:gd name="connsiteX1" fmla="*/ 5043935 w 5743112"/>
              <a:gd name="connsiteY1" fmla="*/ 179161 h 638816"/>
              <a:gd name="connsiteX2" fmla="*/ 5638846 w 5743112"/>
              <a:gd name="connsiteY2" fmla="*/ 16363 h 638816"/>
              <a:gd name="connsiteX3" fmla="*/ 5535975 w 5743112"/>
              <a:gd name="connsiteY3" fmla="*/ 638816 h 638816"/>
              <a:gd name="connsiteX4" fmla="*/ 0 w 5743112"/>
              <a:gd name="connsiteY4" fmla="*/ 179161 h 638816"/>
              <a:gd name="connsiteX0" fmla="*/ 77119 w 5820231"/>
              <a:gd name="connsiteY0" fmla="*/ 179161 h 401954"/>
              <a:gd name="connsiteX1" fmla="*/ 5121054 w 5820231"/>
              <a:gd name="connsiteY1" fmla="*/ 179161 h 401954"/>
              <a:gd name="connsiteX2" fmla="*/ 5715965 w 5820231"/>
              <a:gd name="connsiteY2" fmla="*/ 16363 h 401954"/>
              <a:gd name="connsiteX3" fmla="*/ 0 w 5820231"/>
              <a:gd name="connsiteY3" fmla="*/ 401954 h 401954"/>
              <a:gd name="connsiteX4" fmla="*/ 77119 w 5820231"/>
              <a:gd name="connsiteY4" fmla="*/ 179161 h 401954"/>
              <a:gd name="connsiteX0" fmla="*/ 0 w 5853281"/>
              <a:gd name="connsiteY0" fmla="*/ 179161 h 401954"/>
              <a:gd name="connsiteX1" fmla="*/ 5154104 w 5853281"/>
              <a:gd name="connsiteY1" fmla="*/ 179161 h 401954"/>
              <a:gd name="connsiteX2" fmla="*/ 5749015 w 5853281"/>
              <a:gd name="connsiteY2" fmla="*/ 16363 h 401954"/>
              <a:gd name="connsiteX3" fmla="*/ 33050 w 5853281"/>
              <a:gd name="connsiteY3" fmla="*/ 401954 h 401954"/>
              <a:gd name="connsiteX4" fmla="*/ 0 w 5853281"/>
              <a:gd name="connsiteY4" fmla="*/ 179161 h 401954"/>
              <a:gd name="connsiteX0" fmla="*/ 0 w 5882111"/>
              <a:gd name="connsiteY0" fmla="*/ 162925 h 385718"/>
              <a:gd name="connsiteX1" fmla="*/ 5154104 w 5882111"/>
              <a:gd name="connsiteY1" fmla="*/ 162925 h 385718"/>
              <a:gd name="connsiteX2" fmla="*/ 5749015 w 5882111"/>
              <a:gd name="connsiteY2" fmla="*/ 127 h 385718"/>
              <a:gd name="connsiteX3" fmla="*/ 33050 w 5882111"/>
              <a:gd name="connsiteY3" fmla="*/ 385718 h 385718"/>
              <a:gd name="connsiteX4" fmla="*/ 0 w 5882111"/>
              <a:gd name="connsiteY4" fmla="*/ 162925 h 385718"/>
              <a:gd name="connsiteX0" fmla="*/ 0 w 5882111"/>
              <a:gd name="connsiteY0" fmla="*/ 162925 h 430195"/>
              <a:gd name="connsiteX1" fmla="*/ 5154104 w 5882111"/>
              <a:gd name="connsiteY1" fmla="*/ 162925 h 430195"/>
              <a:gd name="connsiteX2" fmla="*/ 5749015 w 5882111"/>
              <a:gd name="connsiteY2" fmla="*/ 127 h 430195"/>
              <a:gd name="connsiteX3" fmla="*/ 33050 w 5882111"/>
              <a:gd name="connsiteY3" fmla="*/ 385718 h 430195"/>
              <a:gd name="connsiteX4" fmla="*/ 0 w 5882111"/>
              <a:gd name="connsiteY4" fmla="*/ 162925 h 430195"/>
              <a:gd name="connsiteX0" fmla="*/ 0 w 5882111"/>
              <a:gd name="connsiteY0" fmla="*/ 162925 h 428738"/>
              <a:gd name="connsiteX1" fmla="*/ 5154104 w 5882111"/>
              <a:gd name="connsiteY1" fmla="*/ 162925 h 428738"/>
              <a:gd name="connsiteX2" fmla="*/ 5749015 w 5882111"/>
              <a:gd name="connsiteY2" fmla="*/ 127 h 428738"/>
              <a:gd name="connsiteX3" fmla="*/ 4729678 w 5882111"/>
              <a:gd name="connsiteY3" fmla="*/ 392241 h 428738"/>
              <a:gd name="connsiteX4" fmla="*/ 33050 w 5882111"/>
              <a:gd name="connsiteY4" fmla="*/ 385718 h 428738"/>
              <a:gd name="connsiteX5" fmla="*/ 0 w 5882111"/>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7232758"/>
              <a:gd name="connsiteY0" fmla="*/ 162925 h 428738"/>
              <a:gd name="connsiteX1" fmla="*/ 5154104 w 7232758"/>
              <a:gd name="connsiteY1" fmla="*/ 162925 h 428738"/>
              <a:gd name="connsiteX2" fmla="*/ 5749015 w 7232758"/>
              <a:gd name="connsiteY2" fmla="*/ 127 h 428738"/>
              <a:gd name="connsiteX3" fmla="*/ 6999153 w 7232758"/>
              <a:gd name="connsiteY3" fmla="*/ 392241 h 428738"/>
              <a:gd name="connsiteX4" fmla="*/ 33050 w 7232758"/>
              <a:gd name="connsiteY4" fmla="*/ 385718 h 428738"/>
              <a:gd name="connsiteX5" fmla="*/ 0 w 7232758"/>
              <a:gd name="connsiteY5" fmla="*/ 162925 h 428738"/>
              <a:gd name="connsiteX0" fmla="*/ 0 w 6999862"/>
              <a:gd name="connsiteY0" fmla="*/ 162925 h 822095"/>
              <a:gd name="connsiteX1" fmla="*/ 5154104 w 6999862"/>
              <a:gd name="connsiteY1" fmla="*/ 162925 h 822095"/>
              <a:gd name="connsiteX2" fmla="*/ 5749015 w 6999862"/>
              <a:gd name="connsiteY2" fmla="*/ 127 h 822095"/>
              <a:gd name="connsiteX3" fmla="*/ 6999153 w 6999862"/>
              <a:gd name="connsiteY3" fmla="*/ 392241 h 822095"/>
              <a:gd name="connsiteX4" fmla="*/ 33050 w 6999862"/>
              <a:gd name="connsiteY4" fmla="*/ 385718 h 822095"/>
              <a:gd name="connsiteX5" fmla="*/ 0 w 6999862"/>
              <a:gd name="connsiteY5" fmla="*/ 162925 h 822095"/>
              <a:gd name="connsiteX0" fmla="*/ 0 w 6999153"/>
              <a:gd name="connsiteY0" fmla="*/ 162925 h 402899"/>
              <a:gd name="connsiteX1" fmla="*/ 5154104 w 6999153"/>
              <a:gd name="connsiteY1" fmla="*/ 162925 h 402899"/>
              <a:gd name="connsiteX2" fmla="*/ 5749015 w 6999153"/>
              <a:gd name="connsiteY2" fmla="*/ 127 h 402899"/>
              <a:gd name="connsiteX3" fmla="*/ 6999153 w 6999153"/>
              <a:gd name="connsiteY3" fmla="*/ 392241 h 402899"/>
              <a:gd name="connsiteX4" fmla="*/ 33050 w 6999153"/>
              <a:gd name="connsiteY4" fmla="*/ 385718 h 402899"/>
              <a:gd name="connsiteX5" fmla="*/ 0 w 6999153"/>
              <a:gd name="connsiteY5" fmla="*/ 162925 h 402899"/>
              <a:gd name="connsiteX0" fmla="*/ 0 w 7382952"/>
              <a:gd name="connsiteY0" fmla="*/ 162925 h 402899"/>
              <a:gd name="connsiteX1" fmla="*/ 5154104 w 7382952"/>
              <a:gd name="connsiteY1" fmla="*/ 162925 h 402899"/>
              <a:gd name="connsiteX2" fmla="*/ 5749015 w 7382952"/>
              <a:gd name="connsiteY2" fmla="*/ 127 h 402899"/>
              <a:gd name="connsiteX3" fmla="*/ 6398734 w 7382952"/>
              <a:gd name="connsiteY3" fmla="*/ 221479 h 402899"/>
              <a:gd name="connsiteX4" fmla="*/ 6999153 w 7382952"/>
              <a:gd name="connsiteY4" fmla="*/ 392241 h 402899"/>
              <a:gd name="connsiteX5" fmla="*/ 33050 w 7382952"/>
              <a:gd name="connsiteY5" fmla="*/ 385718 h 402899"/>
              <a:gd name="connsiteX6" fmla="*/ 0 w 7382952"/>
              <a:gd name="connsiteY6" fmla="*/ 162925 h 402899"/>
              <a:gd name="connsiteX0" fmla="*/ 0 w 7566730"/>
              <a:gd name="connsiteY0" fmla="*/ 162925 h 425541"/>
              <a:gd name="connsiteX1" fmla="*/ 5154104 w 7566730"/>
              <a:gd name="connsiteY1" fmla="*/ 162925 h 425541"/>
              <a:gd name="connsiteX2" fmla="*/ 5749015 w 7566730"/>
              <a:gd name="connsiteY2" fmla="*/ 127 h 425541"/>
              <a:gd name="connsiteX3" fmla="*/ 7004662 w 7566730"/>
              <a:gd name="connsiteY3" fmla="*/ 45209 h 425541"/>
              <a:gd name="connsiteX4" fmla="*/ 6999153 w 7566730"/>
              <a:gd name="connsiteY4" fmla="*/ 392241 h 425541"/>
              <a:gd name="connsiteX5" fmla="*/ 33050 w 7566730"/>
              <a:gd name="connsiteY5" fmla="*/ 385718 h 425541"/>
              <a:gd name="connsiteX6" fmla="*/ 0 w 7566730"/>
              <a:gd name="connsiteY6" fmla="*/ 162925 h 425541"/>
              <a:gd name="connsiteX0" fmla="*/ 0 w 7516785"/>
              <a:gd name="connsiteY0" fmla="*/ 162925 h 425541"/>
              <a:gd name="connsiteX1" fmla="*/ 5154104 w 7516785"/>
              <a:gd name="connsiteY1" fmla="*/ 162925 h 425541"/>
              <a:gd name="connsiteX2" fmla="*/ 5749015 w 7516785"/>
              <a:gd name="connsiteY2" fmla="*/ 127 h 425541"/>
              <a:gd name="connsiteX3" fmla="*/ 7004662 w 7516785"/>
              <a:gd name="connsiteY3" fmla="*/ 45209 h 425541"/>
              <a:gd name="connsiteX4" fmla="*/ 6999153 w 7516785"/>
              <a:gd name="connsiteY4" fmla="*/ 392241 h 425541"/>
              <a:gd name="connsiteX5" fmla="*/ 33050 w 7516785"/>
              <a:gd name="connsiteY5" fmla="*/ 385718 h 425541"/>
              <a:gd name="connsiteX6" fmla="*/ 0 w 7516785"/>
              <a:gd name="connsiteY6" fmla="*/ 162925 h 425541"/>
              <a:gd name="connsiteX0" fmla="*/ 0 w 7091722"/>
              <a:gd name="connsiteY0" fmla="*/ 162925 h 675241"/>
              <a:gd name="connsiteX1" fmla="*/ 5154104 w 7091722"/>
              <a:gd name="connsiteY1" fmla="*/ 162925 h 675241"/>
              <a:gd name="connsiteX2" fmla="*/ 5749015 w 7091722"/>
              <a:gd name="connsiteY2" fmla="*/ 127 h 675241"/>
              <a:gd name="connsiteX3" fmla="*/ 7004662 w 7091722"/>
              <a:gd name="connsiteY3" fmla="*/ 45209 h 675241"/>
              <a:gd name="connsiteX4" fmla="*/ 6999153 w 7091722"/>
              <a:gd name="connsiteY4" fmla="*/ 392241 h 675241"/>
              <a:gd name="connsiteX5" fmla="*/ 33050 w 7091722"/>
              <a:gd name="connsiteY5" fmla="*/ 385718 h 675241"/>
              <a:gd name="connsiteX6" fmla="*/ 0 w 7091722"/>
              <a:gd name="connsiteY6" fmla="*/ 162925 h 675241"/>
              <a:gd name="connsiteX0" fmla="*/ 0 w 7004662"/>
              <a:gd name="connsiteY0" fmla="*/ 162925 h 407399"/>
              <a:gd name="connsiteX1" fmla="*/ 5154104 w 7004662"/>
              <a:gd name="connsiteY1" fmla="*/ 162925 h 407399"/>
              <a:gd name="connsiteX2" fmla="*/ 5749015 w 7004662"/>
              <a:gd name="connsiteY2" fmla="*/ 127 h 407399"/>
              <a:gd name="connsiteX3" fmla="*/ 7004662 w 7004662"/>
              <a:gd name="connsiteY3" fmla="*/ 45209 h 407399"/>
              <a:gd name="connsiteX4" fmla="*/ 6999153 w 7004662"/>
              <a:gd name="connsiteY4" fmla="*/ 392241 h 407399"/>
              <a:gd name="connsiteX5" fmla="*/ 33050 w 7004662"/>
              <a:gd name="connsiteY5" fmla="*/ 385718 h 407399"/>
              <a:gd name="connsiteX6" fmla="*/ 0 w 7004662"/>
              <a:gd name="connsiteY6" fmla="*/ 162925 h 407399"/>
              <a:gd name="connsiteX0" fmla="*/ 0 w 7518417"/>
              <a:gd name="connsiteY0" fmla="*/ 162925 h 428132"/>
              <a:gd name="connsiteX1" fmla="*/ 5154104 w 7518417"/>
              <a:gd name="connsiteY1" fmla="*/ 162925 h 428132"/>
              <a:gd name="connsiteX2" fmla="*/ 5749015 w 7518417"/>
              <a:gd name="connsiteY2" fmla="*/ 127 h 428132"/>
              <a:gd name="connsiteX3" fmla="*/ 7004662 w 7518417"/>
              <a:gd name="connsiteY3" fmla="*/ 45209 h 428132"/>
              <a:gd name="connsiteX4" fmla="*/ 6999153 w 7518417"/>
              <a:gd name="connsiteY4" fmla="*/ 392241 h 428132"/>
              <a:gd name="connsiteX5" fmla="*/ 11016 w 7518417"/>
              <a:gd name="connsiteY5" fmla="*/ 391226 h 428132"/>
              <a:gd name="connsiteX6" fmla="*/ 0 w 7518417"/>
              <a:gd name="connsiteY6" fmla="*/ 162925 h 42813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518417"/>
              <a:gd name="connsiteY0" fmla="*/ 162925 h 416382"/>
              <a:gd name="connsiteX1" fmla="*/ 5154104 w 7518417"/>
              <a:gd name="connsiteY1" fmla="*/ 162925 h 416382"/>
              <a:gd name="connsiteX2" fmla="*/ 5749015 w 7518417"/>
              <a:gd name="connsiteY2" fmla="*/ 127 h 416382"/>
              <a:gd name="connsiteX3" fmla="*/ 7004662 w 7518417"/>
              <a:gd name="connsiteY3" fmla="*/ 45209 h 416382"/>
              <a:gd name="connsiteX4" fmla="*/ 6999153 w 7518417"/>
              <a:gd name="connsiteY4" fmla="*/ 392241 h 416382"/>
              <a:gd name="connsiteX5" fmla="*/ 11016 w 7518417"/>
              <a:gd name="connsiteY5" fmla="*/ 391226 h 416382"/>
              <a:gd name="connsiteX6" fmla="*/ 0 w 7518417"/>
              <a:gd name="connsiteY6" fmla="*/ 162925 h 416382"/>
              <a:gd name="connsiteX0" fmla="*/ 0 w 7004662"/>
              <a:gd name="connsiteY0" fmla="*/ 162925 h 773671"/>
              <a:gd name="connsiteX1" fmla="*/ 5154104 w 7004662"/>
              <a:gd name="connsiteY1" fmla="*/ 162925 h 773671"/>
              <a:gd name="connsiteX2" fmla="*/ 5749015 w 7004662"/>
              <a:gd name="connsiteY2" fmla="*/ 127 h 773671"/>
              <a:gd name="connsiteX3" fmla="*/ 7004662 w 7004662"/>
              <a:gd name="connsiteY3" fmla="*/ 45209 h 773671"/>
              <a:gd name="connsiteX4" fmla="*/ 6999153 w 7004662"/>
              <a:gd name="connsiteY4" fmla="*/ 392241 h 773671"/>
              <a:gd name="connsiteX5" fmla="*/ 11016 w 7004662"/>
              <a:gd name="connsiteY5" fmla="*/ 391226 h 773671"/>
              <a:gd name="connsiteX6" fmla="*/ 0 w 7004662"/>
              <a:gd name="connsiteY6" fmla="*/ 162925 h 773671"/>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2925 h 395233"/>
              <a:gd name="connsiteX1" fmla="*/ 5154104 w 7004662"/>
              <a:gd name="connsiteY1" fmla="*/ 162925 h 395233"/>
              <a:gd name="connsiteX2" fmla="*/ 5749015 w 7004662"/>
              <a:gd name="connsiteY2" fmla="*/ 127 h 395233"/>
              <a:gd name="connsiteX3" fmla="*/ 7004662 w 7004662"/>
              <a:gd name="connsiteY3" fmla="*/ 45209 h 395233"/>
              <a:gd name="connsiteX4" fmla="*/ 6999153 w 7004662"/>
              <a:gd name="connsiteY4" fmla="*/ 392241 h 395233"/>
              <a:gd name="connsiteX5" fmla="*/ 11016 w 7004662"/>
              <a:gd name="connsiteY5" fmla="*/ 391226 h 395233"/>
              <a:gd name="connsiteX6" fmla="*/ 0 w 7004662"/>
              <a:gd name="connsiteY6" fmla="*/ 162925 h 395233"/>
              <a:gd name="connsiteX0" fmla="*/ 0 w 7004662"/>
              <a:gd name="connsiteY0" fmla="*/ 166319 h 398627"/>
              <a:gd name="connsiteX1" fmla="*/ 5154104 w 7004662"/>
              <a:gd name="connsiteY1" fmla="*/ 166319 h 398627"/>
              <a:gd name="connsiteX2" fmla="*/ 5749015 w 7004662"/>
              <a:gd name="connsiteY2" fmla="*/ 3521 h 398627"/>
              <a:gd name="connsiteX3" fmla="*/ 7004662 w 7004662"/>
              <a:gd name="connsiteY3" fmla="*/ 48603 h 398627"/>
              <a:gd name="connsiteX4" fmla="*/ 6999153 w 7004662"/>
              <a:gd name="connsiteY4" fmla="*/ 395635 h 398627"/>
              <a:gd name="connsiteX5" fmla="*/ 11016 w 7004662"/>
              <a:gd name="connsiteY5" fmla="*/ 394620 h 398627"/>
              <a:gd name="connsiteX6" fmla="*/ 0 w 7004662"/>
              <a:gd name="connsiteY6" fmla="*/ 166319 h 398627"/>
              <a:gd name="connsiteX0" fmla="*/ 0 w 7518417"/>
              <a:gd name="connsiteY0" fmla="*/ 173564 h 428241"/>
              <a:gd name="connsiteX1" fmla="*/ 5154104 w 7518417"/>
              <a:gd name="connsiteY1" fmla="*/ 173564 h 428241"/>
              <a:gd name="connsiteX2" fmla="*/ 5749015 w 7518417"/>
              <a:gd name="connsiteY2" fmla="*/ 10766 h 428241"/>
              <a:gd name="connsiteX3" fmla="*/ 7004662 w 7518417"/>
              <a:gd name="connsiteY3" fmla="*/ 39323 h 428241"/>
              <a:gd name="connsiteX4" fmla="*/ 6999153 w 7518417"/>
              <a:gd name="connsiteY4" fmla="*/ 402880 h 428241"/>
              <a:gd name="connsiteX5" fmla="*/ 11016 w 7518417"/>
              <a:gd name="connsiteY5" fmla="*/ 401865 h 428241"/>
              <a:gd name="connsiteX6" fmla="*/ 0 w 7518417"/>
              <a:gd name="connsiteY6" fmla="*/ 173564 h 428241"/>
              <a:gd name="connsiteX0" fmla="*/ 0 w 7518417"/>
              <a:gd name="connsiteY0" fmla="*/ 239432 h 494109"/>
              <a:gd name="connsiteX1" fmla="*/ 5154104 w 7518417"/>
              <a:gd name="connsiteY1" fmla="*/ 239432 h 494109"/>
              <a:gd name="connsiteX2" fmla="*/ 5749015 w 7518417"/>
              <a:gd name="connsiteY2" fmla="*/ 76634 h 494109"/>
              <a:gd name="connsiteX3" fmla="*/ 7004662 w 7518417"/>
              <a:gd name="connsiteY3" fmla="*/ 105191 h 494109"/>
              <a:gd name="connsiteX4" fmla="*/ 6999153 w 7518417"/>
              <a:gd name="connsiteY4" fmla="*/ 468748 h 494109"/>
              <a:gd name="connsiteX5" fmla="*/ 11016 w 7518417"/>
              <a:gd name="connsiteY5" fmla="*/ 467733 h 494109"/>
              <a:gd name="connsiteX6" fmla="*/ 0 w 7518417"/>
              <a:gd name="connsiteY6" fmla="*/ 239432 h 494109"/>
              <a:gd name="connsiteX0" fmla="*/ 0 w 7515371"/>
              <a:gd name="connsiteY0" fmla="*/ 162925 h 417602"/>
              <a:gd name="connsiteX1" fmla="*/ 5154104 w 7515371"/>
              <a:gd name="connsiteY1" fmla="*/ 162925 h 417602"/>
              <a:gd name="connsiteX2" fmla="*/ 5749015 w 7515371"/>
              <a:gd name="connsiteY2" fmla="*/ 127 h 417602"/>
              <a:gd name="connsiteX3" fmla="*/ 7004662 w 7515371"/>
              <a:gd name="connsiteY3" fmla="*/ 28684 h 417602"/>
              <a:gd name="connsiteX4" fmla="*/ 6999153 w 7515371"/>
              <a:gd name="connsiteY4" fmla="*/ 392241 h 417602"/>
              <a:gd name="connsiteX5" fmla="*/ 11016 w 7515371"/>
              <a:gd name="connsiteY5" fmla="*/ 391226 h 417602"/>
              <a:gd name="connsiteX6" fmla="*/ 0 w 7515371"/>
              <a:gd name="connsiteY6" fmla="*/ 162925 h 417602"/>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517204"/>
              <a:gd name="connsiteY0" fmla="*/ 162925 h 418009"/>
              <a:gd name="connsiteX1" fmla="*/ 5154104 w 7517204"/>
              <a:gd name="connsiteY1" fmla="*/ 162925 h 418009"/>
              <a:gd name="connsiteX2" fmla="*/ 5749015 w 7517204"/>
              <a:gd name="connsiteY2" fmla="*/ 127 h 418009"/>
              <a:gd name="connsiteX3" fmla="*/ 7010171 w 7517204"/>
              <a:gd name="connsiteY3" fmla="*/ 23176 h 418009"/>
              <a:gd name="connsiteX4" fmla="*/ 6999153 w 7517204"/>
              <a:gd name="connsiteY4" fmla="*/ 392241 h 418009"/>
              <a:gd name="connsiteX5" fmla="*/ 11016 w 7517204"/>
              <a:gd name="connsiteY5" fmla="*/ 391226 h 418009"/>
              <a:gd name="connsiteX6" fmla="*/ 0 w 7517204"/>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304211"/>
              <a:gd name="connsiteY0" fmla="*/ 162925 h 418009"/>
              <a:gd name="connsiteX1" fmla="*/ 5154104 w 7304211"/>
              <a:gd name="connsiteY1" fmla="*/ 162925 h 418009"/>
              <a:gd name="connsiteX2" fmla="*/ 5749015 w 7304211"/>
              <a:gd name="connsiteY2" fmla="*/ 127 h 418009"/>
              <a:gd name="connsiteX3" fmla="*/ 7010171 w 7304211"/>
              <a:gd name="connsiteY3" fmla="*/ 23176 h 418009"/>
              <a:gd name="connsiteX4" fmla="*/ 6999153 w 7304211"/>
              <a:gd name="connsiteY4" fmla="*/ 392241 h 418009"/>
              <a:gd name="connsiteX5" fmla="*/ 11016 w 7304211"/>
              <a:gd name="connsiteY5" fmla="*/ 391226 h 418009"/>
              <a:gd name="connsiteX6" fmla="*/ 0 w 7304211"/>
              <a:gd name="connsiteY6" fmla="*/ 162925 h 418009"/>
              <a:gd name="connsiteX0" fmla="*/ 0 w 7061840"/>
              <a:gd name="connsiteY0" fmla="*/ 162925 h 429105"/>
              <a:gd name="connsiteX1" fmla="*/ 5154104 w 7061840"/>
              <a:gd name="connsiteY1" fmla="*/ 162925 h 429105"/>
              <a:gd name="connsiteX2" fmla="*/ 5749015 w 7061840"/>
              <a:gd name="connsiteY2" fmla="*/ 127 h 429105"/>
              <a:gd name="connsiteX3" fmla="*/ 7010171 w 7061840"/>
              <a:gd name="connsiteY3" fmla="*/ 23176 h 429105"/>
              <a:gd name="connsiteX4" fmla="*/ 6999153 w 7061840"/>
              <a:gd name="connsiteY4" fmla="*/ 392241 h 429105"/>
              <a:gd name="connsiteX5" fmla="*/ 11016 w 7061840"/>
              <a:gd name="connsiteY5" fmla="*/ 391226 h 429105"/>
              <a:gd name="connsiteX6" fmla="*/ 0 w 7061840"/>
              <a:gd name="connsiteY6" fmla="*/ 162925 h 429105"/>
              <a:gd name="connsiteX0" fmla="*/ 0 w 7010232"/>
              <a:gd name="connsiteY0" fmla="*/ 162925 h 418009"/>
              <a:gd name="connsiteX1" fmla="*/ 5154104 w 7010232"/>
              <a:gd name="connsiteY1" fmla="*/ 162925 h 418009"/>
              <a:gd name="connsiteX2" fmla="*/ 5749015 w 7010232"/>
              <a:gd name="connsiteY2" fmla="*/ 127 h 418009"/>
              <a:gd name="connsiteX3" fmla="*/ 7010171 w 7010232"/>
              <a:gd name="connsiteY3" fmla="*/ 23176 h 418009"/>
              <a:gd name="connsiteX4" fmla="*/ 6999153 w 7010232"/>
              <a:gd name="connsiteY4" fmla="*/ 392241 h 418009"/>
              <a:gd name="connsiteX5" fmla="*/ 11016 w 7010232"/>
              <a:gd name="connsiteY5" fmla="*/ 391226 h 418009"/>
              <a:gd name="connsiteX6" fmla="*/ 0 w 7010232"/>
              <a:gd name="connsiteY6" fmla="*/ 162925 h 418009"/>
              <a:gd name="connsiteX0" fmla="*/ 0 w 7010232"/>
              <a:gd name="connsiteY0" fmla="*/ 162925 h 392241"/>
              <a:gd name="connsiteX1" fmla="*/ 5154104 w 7010232"/>
              <a:gd name="connsiteY1" fmla="*/ 162925 h 392241"/>
              <a:gd name="connsiteX2" fmla="*/ 5749015 w 7010232"/>
              <a:gd name="connsiteY2" fmla="*/ 127 h 392241"/>
              <a:gd name="connsiteX3" fmla="*/ 7010171 w 7010232"/>
              <a:gd name="connsiteY3" fmla="*/ 23176 h 392241"/>
              <a:gd name="connsiteX4" fmla="*/ 6999153 w 7010232"/>
              <a:gd name="connsiteY4" fmla="*/ 392241 h 392241"/>
              <a:gd name="connsiteX5" fmla="*/ 11016 w 7010232"/>
              <a:gd name="connsiteY5" fmla="*/ 391226 h 392241"/>
              <a:gd name="connsiteX6" fmla="*/ 0 w 7010232"/>
              <a:gd name="connsiteY6" fmla="*/ 162925 h 392241"/>
              <a:gd name="connsiteX0" fmla="*/ 0 w 7010232"/>
              <a:gd name="connsiteY0" fmla="*/ 162852 h 392168"/>
              <a:gd name="connsiteX1" fmla="*/ 5154104 w 7010232"/>
              <a:gd name="connsiteY1" fmla="*/ 162852 h 392168"/>
              <a:gd name="connsiteX2" fmla="*/ 5749015 w 7010232"/>
              <a:gd name="connsiteY2" fmla="*/ 54 h 392168"/>
              <a:gd name="connsiteX3" fmla="*/ 7010171 w 7010232"/>
              <a:gd name="connsiteY3" fmla="*/ 23103 h 392168"/>
              <a:gd name="connsiteX4" fmla="*/ 6999153 w 7010232"/>
              <a:gd name="connsiteY4" fmla="*/ 392168 h 392168"/>
              <a:gd name="connsiteX5" fmla="*/ 11016 w 7010232"/>
              <a:gd name="connsiteY5" fmla="*/ 391153 h 392168"/>
              <a:gd name="connsiteX6" fmla="*/ 0 w 7010232"/>
              <a:gd name="connsiteY6" fmla="*/ 162852 h 392168"/>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10232"/>
              <a:gd name="connsiteY0" fmla="*/ 162835 h 392151"/>
              <a:gd name="connsiteX1" fmla="*/ 5154104 w 7010232"/>
              <a:gd name="connsiteY1" fmla="*/ 162835 h 392151"/>
              <a:gd name="connsiteX2" fmla="*/ 5749015 w 7010232"/>
              <a:gd name="connsiteY2" fmla="*/ 37 h 392151"/>
              <a:gd name="connsiteX3" fmla="*/ 7010171 w 7010232"/>
              <a:gd name="connsiteY3" fmla="*/ 23086 h 392151"/>
              <a:gd name="connsiteX4" fmla="*/ 6999153 w 7010232"/>
              <a:gd name="connsiteY4" fmla="*/ 392151 h 392151"/>
              <a:gd name="connsiteX5" fmla="*/ 11016 w 7010232"/>
              <a:gd name="connsiteY5" fmla="*/ 391136 h 392151"/>
              <a:gd name="connsiteX6" fmla="*/ 0 w 7010232"/>
              <a:gd name="connsiteY6" fmla="*/ 162835 h 39215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38770"/>
              <a:gd name="connsiteY0" fmla="*/ 162995 h 392311"/>
              <a:gd name="connsiteX1" fmla="*/ 5154104 w 7038770"/>
              <a:gd name="connsiteY1" fmla="*/ 162995 h 392311"/>
              <a:gd name="connsiteX2" fmla="*/ 5749015 w 7038770"/>
              <a:gd name="connsiteY2" fmla="*/ 197 h 392311"/>
              <a:gd name="connsiteX3" fmla="*/ 7037713 w 7038770"/>
              <a:gd name="connsiteY3" fmla="*/ 17738 h 392311"/>
              <a:gd name="connsiteX4" fmla="*/ 6999153 w 7038770"/>
              <a:gd name="connsiteY4" fmla="*/ 392311 h 392311"/>
              <a:gd name="connsiteX5" fmla="*/ 11016 w 7038770"/>
              <a:gd name="connsiteY5" fmla="*/ 391296 h 392311"/>
              <a:gd name="connsiteX6" fmla="*/ 0 w 7038770"/>
              <a:gd name="connsiteY6" fmla="*/ 162995 h 392311"/>
              <a:gd name="connsiteX0" fmla="*/ 0 w 7037759"/>
              <a:gd name="connsiteY0" fmla="*/ 170732 h 400048"/>
              <a:gd name="connsiteX1" fmla="*/ 5154104 w 7037759"/>
              <a:gd name="connsiteY1" fmla="*/ 170732 h 400048"/>
              <a:gd name="connsiteX2" fmla="*/ 5749015 w 7037759"/>
              <a:gd name="connsiteY2" fmla="*/ 7934 h 400048"/>
              <a:gd name="connsiteX3" fmla="*/ 7037713 w 7037759"/>
              <a:gd name="connsiteY3" fmla="*/ 25475 h 400048"/>
              <a:gd name="connsiteX4" fmla="*/ 6999153 w 7037759"/>
              <a:gd name="connsiteY4" fmla="*/ 400048 h 400048"/>
              <a:gd name="connsiteX5" fmla="*/ 11016 w 7037759"/>
              <a:gd name="connsiteY5" fmla="*/ 399033 h 400048"/>
              <a:gd name="connsiteX6" fmla="*/ 0 w 7037759"/>
              <a:gd name="connsiteY6" fmla="*/ 170732 h 400048"/>
              <a:gd name="connsiteX0" fmla="*/ 0 w 7044903"/>
              <a:gd name="connsiteY0" fmla="*/ 172400 h 401716"/>
              <a:gd name="connsiteX1" fmla="*/ 5154104 w 7044903"/>
              <a:gd name="connsiteY1" fmla="*/ 172400 h 401716"/>
              <a:gd name="connsiteX2" fmla="*/ 5749015 w 7044903"/>
              <a:gd name="connsiteY2" fmla="*/ 9602 h 401716"/>
              <a:gd name="connsiteX3" fmla="*/ 7044857 w 7044903"/>
              <a:gd name="connsiteY3" fmla="*/ 19999 h 401716"/>
              <a:gd name="connsiteX4" fmla="*/ 6999153 w 7044903"/>
              <a:gd name="connsiteY4" fmla="*/ 401716 h 401716"/>
              <a:gd name="connsiteX5" fmla="*/ 11016 w 7044903"/>
              <a:gd name="connsiteY5" fmla="*/ 400701 h 401716"/>
              <a:gd name="connsiteX6" fmla="*/ 0 w 7044903"/>
              <a:gd name="connsiteY6" fmla="*/ 172400 h 401716"/>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90706 h 419007"/>
              <a:gd name="connsiteX1" fmla="*/ 5154104 w 7134723"/>
              <a:gd name="connsiteY1" fmla="*/ 190706 h 419007"/>
              <a:gd name="connsiteX2" fmla="*/ 5749015 w 7134723"/>
              <a:gd name="connsiteY2" fmla="*/ 27908 h 419007"/>
              <a:gd name="connsiteX3" fmla="*/ 7044857 w 7134723"/>
              <a:gd name="connsiteY3" fmla="*/ 38305 h 419007"/>
              <a:gd name="connsiteX4" fmla="*/ 7022965 w 7134723"/>
              <a:gd name="connsiteY4" fmla="*/ 400972 h 419007"/>
              <a:gd name="connsiteX5" fmla="*/ 11016 w 7134723"/>
              <a:gd name="connsiteY5" fmla="*/ 419007 h 419007"/>
              <a:gd name="connsiteX6" fmla="*/ 0 w 7134723"/>
              <a:gd name="connsiteY6" fmla="*/ 190706 h 419007"/>
              <a:gd name="connsiteX0" fmla="*/ 0 w 7134723"/>
              <a:gd name="connsiteY0" fmla="*/ 173614 h 401915"/>
              <a:gd name="connsiteX1" fmla="*/ 5154104 w 7134723"/>
              <a:gd name="connsiteY1" fmla="*/ 173614 h 401915"/>
              <a:gd name="connsiteX2" fmla="*/ 5749015 w 7134723"/>
              <a:gd name="connsiteY2" fmla="*/ 10816 h 401915"/>
              <a:gd name="connsiteX3" fmla="*/ 7044857 w 7134723"/>
              <a:gd name="connsiteY3" fmla="*/ 21213 h 401915"/>
              <a:gd name="connsiteX4" fmla="*/ 7022965 w 7134723"/>
              <a:gd name="connsiteY4" fmla="*/ 383880 h 401915"/>
              <a:gd name="connsiteX5" fmla="*/ 11016 w 7134723"/>
              <a:gd name="connsiteY5" fmla="*/ 401915 h 401915"/>
              <a:gd name="connsiteX6" fmla="*/ 0 w 7134723"/>
              <a:gd name="connsiteY6" fmla="*/ 173614 h 401915"/>
              <a:gd name="connsiteX0" fmla="*/ 0 w 7134723"/>
              <a:gd name="connsiteY0" fmla="*/ 162827 h 391128"/>
              <a:gd name="connsiteX1" fmla="*/ 5154104 w 7134723"/>
              <a:gd name="connsiteY1" fmla="*/ 162827 h 391128"/>
              <a:gd name="connsiteX2" fmla="*/ 5749015 w 7134723"/>
              <a:gd name="connsiteY2" fmla="*/ 29 h 391128"/>
              <a:gd name="connsiteX3" fmla="*/ 7044857 w 7134723"/>
              <a:gd name="connsiteY3" fmla="*/ 10426 h 391128"/>
              <a:gd name="connsiteX4" fmla="*/ 7022965 w 7134723"/>
              <a:gd name="connsiteY4" fmla="*/ 373093 h 391128"/>
              <a:gd name="connsiteX5" fmla="*/ 11016 w 7134723"/>
              <a:gd name="connsiteY5" fmla="*/ 391128 h 391128"/>
              <a:gd name="connsiteX6" fmla="*/ 0 w 7134723"/>
              <a:gd name="connsiteY6" fmla="*/ 162827 h 391128"/>
              <a:gd name="connsiteX0" fmla="*/ 0 w 7140683"/>
              <a:gd name="connsiteY0" fmla="*/ 162827 h 391128"/>
              <a:gd name="connsiteX1" fmla="*/ 5154104 w 7140683"/>
              <a:gd name="connsiteY1" fmla="*/ 162827 h 391128"/>
              <a:gd name="connsiteX2" fmla="*/ 5749015 w 7140683"/>
              <a:gd name="connsiteY2" fmla="*/ 29 h 391128"/>
              <a:gd name="connsiteX3" fmla="*/ 7044857 w 7140683"/>
              <a:gd name="connsiteY3" fmla="*/ 10426 h 391128"/>
              <a:gd name="connsiteX4" fmla="*/ 7046778 w 7140683"/>
              <a:gd name="connsiteY4" fmla="*/ 370712 h 391128"/>
              <a:gd name="connsiteX5" fmla="*/ 11016 w 7140683"/>
              <a:gd name="connsiteY5" fmla="*/ 391128 h 391128"/>
              <a:gd name="connsiteX6" fmla="*/ 0 w 7140683"/>
              <a:gd name="connsiteY6" fmla="*/ 162827 h 391128"/>
              <a:gd name="connsiteX0" fmla="*/ 0 w 7049428"/>
              <a:gd name="connsiteY0" fmla="*/ 162827 h 391128"/>
              <a:gd name="connsiteX1" fmla="*/ 5154104 w 7049428"/>
              <a:gd name="connsiteY1" fmla="*/ 162827 h 391128"/>
              <a:gd name="connsiteX2" fmla="*/ 5749015 w 7049428"/>
              <a:gd name="connsiteY2" fmla="*/ 29 h 391128"/>
              <a:gd name="connsiteX3" fmla="*/ 7044857 w 7049428"/>
              <a:gd name="connsiteY3" fmla="*/ 10426 h 391128"/>
              <a:gd name="connsiteX4" fmla="*/ 7046778 w 7049428"/>
              <a:gd name="connsiteY4" fmla="*/ 370712 h 391128"/>
              <a:gd name="connsiteX5" fmla="*/ 11016 w 7049428"/>
              <a:gd name="connsiteY5" fmla="*/ 391128 h 391128"/>
              <a:gd name="connsiteX6" fmla="*/ 0 w 7049428"/>
              <a:gd name="connsiteY6" fmla="*/ 162827 h 391128"/>
              <a:gd name="connsiteX0" fmla="*/ 0 w 7049428"/>
              <a:gd name="connsiteY0" fmla="*/ 175169 h 403470"/>
              <a:gd name="connsiteX1" fmla="*/ 5154104 w 7049428"/>
              <a:gd name="connsiteY1" fmla="*/ 175169 h 403470"/>
              <a:gd name="connsiteX2" fmla="*/ 5749015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75169 h 403470"/>
              <a:gd name="connsiteX1" fmla="*/ 5154104 w 7049428"/>
              <a:gd name="connsiteY1" fmla="*/ 175169 h 403470"/>
              <a:gd name="connsiteX2" fmla="*/ 5820453 w 7049428"/>
              <a:gd name="connsiteY2" fmla="*/ 12371 h 403470"/>
              <a:gd name="connsiteX3" fmla="*/ 7044857 w 7049428"/>
              <a:gd name="connsiteY3" fmla="*/ 18005 h 403470"/>
              <a:gd name="connsiteX4" fmla="*/ 7046778 w 7049428"/>
              <a:gd name="connsiteY4" fmla="*/ 383054 h 403470"/>
              <a:gd name="connsiteX5" fmla="*/ 11016 w 7049428"/>
              <a:gd name="connsiteY5" fmla="*/ 403470 h 403470"/>
              <a:gd name="connsiteX6" fmla="*/ 0 w 7049428"/>
              <a:gd name="connsiteY6" fmla="*/ 175169 h 403470"/>
              <a:gd name="connsiteX0" fmla="*/ 0 w 7049428"/>
              <a:gd name="connsiteY0" fmla="*/ 162807 h 391108"/>
              <a:gd name="connsiteX1" fmla="*/ 5154104 w 7049428"/>
              <a:gd name="connsiteY1" fmla="*/ 162807 h 391108"/>
              <a:gd name="connsiteX2" fmla="*/ 5820453 w 7049428"/>
              <a:gd name="connsiteY2" fmla="*/ 9 h 391108"/>
              <a:gd name="connsiteX3" fmla="*/ 7044857 w 7049428"/>
              <a:gd name="connsiteY3" fmla="*/ 5643 h 391108"/>
              <a:gd name="connsiteX4" fmla="*/ 7046778 w 7049428"/>
              <a:gd name="connsiteY4" fmla="*/ 370692 h 391108"/>
              <a:gd name="connsiteX5" fmla="*/ 11016 w 7049428"/>
              <a:gd name="connsiteY5" fmla="*/ 391108 h 391108"/>
              <a:gd name="connsiteX6" fmla="*/ 0 w 7049428"/>
              <a:gd name="connsiteY6" fmla="*/ 162807 h 391108"/>
              <a:gd name="connsiteX0" fmla="*/ 0 w 7049428"/>
              <a:gd name="connsiteY0" fmla="*/ 162805 h 391106"/>
              <a:gd name="connsiteX1" fmla="*/ 5154104 w 7049428"/>
              <a:gd name="connsiteY1" fmla="*/ 162805 h 391106"/>
              <a:gd name="connsiteX2" fmla="*/ 5820453 w 7049428"/>
              <a:gd name="connsiteY2" fmla="*/ 7 h 391106"/>
              <a:gd name="connsiteX3" fmla="*/ 7044857 w 7049428"/>
              <a:gd name="connsiteY3" fmla="*/ 5641 h 391106"/>
              <a:gd name="connsiteX4" fmla="*/ 7046778 w 7049428"/>
              <a:gd name="connsiteY4" fmla="*/ 370690 h 391106"/>
              <a:gd name="connsiteX5" fmla="*/ 11016 w 7049428"/>
              <a:gd name="connsiteY5" fmla="*/ 391106 h 391106"/>
              <a:gd name="connsiteX6" fmla="*/ 0 w 7049428"/>
              <a:gd name="connsiteY6" fmla="*/ 162805 h 391106"/>
              <a:gd name="connsiteX0" fmla="*/ 0 w 7046978"/>
              <a:gd name="connsiteY0" fmla="*/ 162805 h 396090"/>
              <a:gd name="connsiteX1" fmla="*/ 5154104 w 7046978"/>
              <a:gd name="connsiteY1" fmla="*/ 162805 h 396090"/>
              <a:gd name="connsiteX2" fmla="*/ 5820453 w 7046978"/>
              <a:gd name="connsiteY2" fmla="*/ 7 h 396090"/>
              <a:gd name="connsiteX3" fmla="*/ 7044857 w 7046978"/>
              <a:gd name="connsiteY3" fmla="*/ 5641 h 396090"/>
              <a:gd name="connsiteX4" fmla="*/ 7040428 w 7046978"/>
              <a:gd name="connsiteY4" fmla="*/ 396090 h 396090"/>
              <a:gd name="connsiteX5" fmla="*/ 11016 w 7046978"/>
              <a:gd name="connsiteY5" fmla="*/ 391106 h 396090"/>
              <a:gd name="connsiteX6" fmla="*/ 0 w 7046978"/>
              <a:gd name="connsiteY6" fmla="*/ 162805 h 396090"/>
              <a:gd name="connsiteX0" fmla="*/ 0 w 7046978"/>
              <a:gd name="connsiteY0" fmla="*/ 162805 h 396090"/>
              <a:gd name="connsiteX1" fmla="*/ 1734941 w 7046978"/>
              <a:gd name="connsiteY1" fmla="*/ 163317 h 396090"/>
              <a:gd name="connsiteX2" fmla="*/ 5154104 w 7046978"/>
              <a:gd name="connsiteY2" fmla="*/ 162805 h 396090"/>
              <a:gd name="connsiteX3" fmla="*/ 5820453 w 7046978"/>
              <a:gd name="connsiteY3" fmla="*/ 7 h 396090"/>
              <a:gd name="connsiteX4" fmla="*/ 7044857 w 7046978"/>
              <a:gd name="connsiteY4" fmla="*/ 5641 h 396090"/>
              <a:gd name="connsiteX5" fmla="*/ 7040428 w 7046978"/>
              <a:gd name="connsiteY5" fmla="*/ 396090 h 396090"/>
              <a:gd name="connsiteX6" fmla="*/ 11016 w 7046978"/>
              <a:gd name="connsiteY6" fmla="*/ 391106 h 396090"/>
              <a:gd name="connsiteX7" fmla="*/ 0 w 7046978"/>
              <a:gd name="connsiteY7" fmla="*/ 162805 h 396090"/>
              <a:gd name="connsiteX0" fmla="*/ 0 w 7046978"/>
              <a:gd name="connsiteY0" fmla="*/ 162805 h 396090"/>
              <a:gd name="connsiteX1" fmla="*/ 1131294 w 7046978"/>
              <a:gd name="connsiteY1" fmla="*/ 160936 h 396090"/>
              <a:gd name="connsiteX2" fmla="*/ 1734941 w 7046978"/>
              <a:gd name="connsiteY2" fmla="*/ 163317 h 396090"/>
              <a:gd name="connsiteX3" fmla="*/ 5154104 w 7046978"/>
              <a:gd name="connsiteY3" fmla="*/ 162805 h 396090"/>
              <a:gd name="connsiteX4" fmla="*/ 5820453 w 7046978"/>
              <a:gd name="connsiteY4" fmla="*/ 7 h 396090"/>
              <a:gd name="connsiteX5" fmla="*/ 7044857 w 7046978"/>
              <a:gd name="connsiteY5" fmla="*/ 5641 h 396090"/>
              <a:gd name="connsiteX6" fmla="*/ 7040428 w 7046978"/>
              <a:gd name="connsiteY6" fmla="*/ 396090 h 396090"/>
              <a:gd name="connsiteX7" fmla="*/ 11016 w 7046978"/>
              <a:gd name="connsiteY7" fmla="*/ 391106 h 396090"/>
              <a:gd name="connsiteX8" fmla="*/ 0 w 7046978"/>
              <a:gd name="connsiteY8" fmla="*/ 162805 h 396090"/>
              <a:gd name="connsiteX0" fmla="*/ 0 w 7046978"/>
              <a:gd name="connsiteY0" fmla="*/ 166176 h 399461"/>
              <a:gd name="connsiteX1" fmla="*/ 1254524 w 7046978"/>
              <a:gd name="connsiteY1" fmla="*/ 0 h 399461"/>
              <a:gd name="connsiteX2" fmla="*/ 1734941 w 7046978"/>
              <a:gd name="connsiteY2" fmla="*/ 166688 h 399461"/>
              <a:gd name="connsiteX3" fmla="*/ 5154104 w 7046978"/>
              <a:gd name="connsiteY3" fmla="*/ 166176 h 399461"/>
              <a:gd name="connsiteX4" fmla="*/ 5820453 w 7046978"/>
              <a:gd name="connsiteY4" fmla="*/ 3378 h 399461"/>
              <a:gd name="connsiteX5" fmla="*/ 7044857 w 7046978"/>
              <a:gd name="connsiteY5" fmla="*/ 9012 h 399461"/>
              <a:gd name="connsiteX6" fmla="*/ 7040428 w 7046978"/>
              <a:gd name="connsiteY6" fmla="*/ 399461 h 399461"/>
              <a:gd name="connsiteX7" fmla="*/ 11016 w 7046978"/>
              <a:gd name="connsiteY7" fmla="*/ 394477 h 399461"/>
              <a:gd name="connsiteX8" fmla="*/ 0 w 7046978"/>
              <a:gd name="connsiteY8" fmla="*/ 166176 h 399461"/>
              <a:gd name="connsiteX0" fmla="*/ 0 w 7041621"/>
              <a:gd name="connsiteY0" fmla="*/ 9013 h 399461"/>
              <a:gd name="connsiteX1" fmla="*/ 1249167 w 7041621"/>
              <a:gd name="connsiteY1" fmla="*/ 0 h 399461"/>
              <a:gd name="connsiteX2" fmla="*/ 1729584 w 7041621"/>
              <a:gd name="connsiteY2" fmla="*/ 166688 h 399461"/>
              <a:gd name="connsiteX3" fmla="*/ 5148747 w 7041621"/>
              <a:gd name="connsiteY3" fmla="*/ 166176 h 399461"/>
              <a:gd name="connsiteX4" fmla="*/ 5815096 w 7041621"/>
              <a:gd name="connsiteY4" fmla="*/ 3378 h 399461"/>
              <a:gd name="connsiteX5" fmla="*/ 7039500 w 7041621"/>
              <a:gd name="connsiteY5" fmla="*/ 9012 h 399461"/>
              <a:gd name="connsiteX6" fmla="*/ 7035071 w 7041621"/>
              <a:gd name="connsiteY6" fmla="*/ 399461 h 399461"/>
              <a:gd name="connsiteX7" fmla="*/ 5659 w 7041621"/>
              <a:gd name="connsiteY7" fmla="*/ 394477 h 399461"/>
              <a:gd name="connsiteX8" fmla="*/ 0 w 7041621"/>
              <a:gd name="connsiteY8" fmla="*/ 9013 h 399461"/>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 name="connsiteX0" fmla="*/ 0 w 7041621"/>
              <a:gd name="connsiteY0" fmla="*/ 5642 h 396090"/>
              <a:gd name="connsiteX1" fmla="*/ 1254525 w 7041621"/>
              <a:gd name="connsiteY1" fmla="*/ 3772 h 396090"/>
              <a:gd name="connsiteX2" fmla="*/ 1729584 w 7041621"/>
              <a:gd name="connsiteY2" fmla="*/ 163317 h 396090"/>
              <a:gd name="connsiteX3" fmla="*/ 5148747 w 7041621"/>
              <a:gd name="connsiteY3" fmla="*/ 162805 h 396090"/>
              <a:gd name="connsiteX4" fmla="*/ 5815096 w 7041621"/>
              <a:gd name="connsiteY4" fmla="*/ 7 h 396090"/>
              <a:gd name="connsiteX5" fmla="*/ 7039500 w 7041621"/>
              <a:gd name="connsiteY5" fmla="*/ 5641 h 396090"/>
              <a:gd name="connsiteX6" fmla="*/ 7035071 w 7041621"/>
              <a:gd name="connsiteY6" fmla="*/ 396090 h 396090"/>
              <a:gd name="connsiteX7" fmla="*/ 5659 w 7041621"/>
              <a:gd name="connsiteY7" fmla="*/ 391106 h 396090"/>
              <a:gd name="connsiteX8" fmla="*/ 0 w 7041621"/>
              <a:gd name="connsiteY8" fmla="*/ 5642 h 3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1621" h="396090">
                <a:moveTo>
                  <a:pt x="0" y="5642"/>
                </a:moveTo>
                <a:lnTo>
                  <a:pt x="1254525" y="3772"/>
                </a:lnTo>
                <a:cubicBezTo>
                  <a:pt x="1430737" y="2185"/>
                  <a:pt x="1405139" y="162523"/>
                  <a:pt x="1729584" y="163317"/>
                </a:cubicBezTo>
                <a:lnTo>
                  <a:pt x="5148747" y="162805"/>
                </a:lnTo>
                <a:cubicBezTo>
                  <a:pt x="5733061" y="164247"/>
                  <a:pt x="5498887" y="-1222"/>
                  <a:pt x="5815096" y="7"/>
                </a:cubicBezTo>
                <a:cubicBezTo>
                  <a:pt x="7039859" y="4769"/>
                  <a:pt x="5741325" y="-4148"/>
                  <a:pt x="7039500" y="5641"/>
                </a:cubicBezTo>
                <a:cubicBezTo>
                  <a:pt x="7044657" y="8287"/>
                  <a:pt x="7039317" y="395340"/>
                  <a:pt x="7035071" y="396090"/>
                </a:cubicBezTo>
                <a:cubicBezTo>
                  <a:pt x="7041842" y="391331"/>
                  <a:pt x="-10292" y="385257"/>
                  <a:pt x="5659" y="391106"/>
                </a:cubicBezTo>
                <a:cubicBezTo>
                  <a:pt x="3773" y="262618"/>
                  <a:pt x="1886" y="134130"/>
                  <a:pt x="0" y="5642"/>
                </a:cubicBezTo>
                <a:close/>
              </a:path>
            </a:pathLst>
          </a:custGeom>
          <a:solidFill>
            <a:srgbClr val="7E7F81"/>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100" dirty="0">
              <a:solidFill>
                <a:srgbClr val="FFFFFF"/>
              </a:solidFill>
            </a:endParaRPr>
          </a:p>
        </p:txBody>
      </p:sp>
      <p:sp>
        <p:nvSpPr>
          <p:cNvPr id="53" name="Title_Gradient"/>
          <p:cNvSpPr/>
          <p:nvPr/>
        </p:nvSpPr>
        <p:spPr>
          <a:xfrm>
            <a:off x="-6348" y="-9890"/>
            <a:ext cx="9150351" cy="524242"/>
          </a:xfrm>
          <a:prstGeom prst="rect">
            <a:avLst/>
          </a:prstGeom>
          <a:gradFill>
            <a:gsLst>
              <a:gs pos="94000">
                <a:srgbClr val="7E7F81"/>
              </a:gs>
              <a:gs pos="100000">
                <a:schemeClr val="bg1">
                  <a:lumMod val="75000"/>
                </a:schemeClr>
              </a:gs>
            </a:gsLst>
            <a:lin ang="5400000" scaled="0"/>
          </a:gra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575" dirty="0">
              <a:solidFill>
                <a:prstClr val="black"/>
              </a:solidFill>
            </a:endParaRPr>
          </a:p>
        </p:txBody>
      </p:sp>
      <p:sp>
        <p:nvSpPr>
          <p:cNvPr id="8" name="Line 27"/>
          <p:cNvSpPr>
            <a:spLocks noChangeAspect="1" noChangeShapeType="1"/>
          </p:cNvSpPr>
          <p:nvPr/>
        </p:nvSpPr>
        <p:spPr bwMode="auto">
          <a:xfrm>
            <a:off x="4565651" y="-634603"/>
            <a:ext cx="0" cy="564356"/>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36" name="Copyright Placeholder 4"/>
          <p:cNvSpPr txBox="1">
            <a:spLocks/>
          </p:cNvSpPr>
          <p:nvPr/>
        </p:nvSpPr>
        <p:spPr>
          <a:xfrm>
            <a:off x="1645920" y="4972050"/>
            <a:ext cx="5852160" cy="171450"/>
          </a:xfrm>
          <a:prstGeom prst="rect">
            <a:avLst/>
          </a:prstGeom>
          <a:effectLst/>
        </p:spPr>
        <p:txBody>
          <a:bodyPr/>
          <a:lstStyle>
            <a:defPPr>
              <a:defRPr lang="en-US"/>
            </a:defPPr>
            <a:lvl1pPr algn="ctr" rtl="0" fontAlgn="base">
              <a:spcBef>
                <a:spcPct val="0"/>
              </a:spcBef>
              <a:spcAft>
                <a:spcPct val="0"/>
              </a:spcAft>
              <a:defRPr sz="800" b="1" kern="1200">
                <a:solidFill>
                  <a:schemeClr val="tx1"/>
                </a:solidFill>
                <a:latin typeface="+mn-lt"/>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sz="450" b="0" dirty="0">
                <a:solidFill>
                  <a:srgbClr val="FFFFFF"/>
                </a:solidFill>
              </a:rPr>
              <a:t>Copyright © 2018 FlightSafety International, Inc.  All Rights Reserved. Unauthorized reproduction or distribution is prohibited.</a:t>
            </a:r>
          </a:p>
          <a:p>
            <a:endParaRPr lang="en-US" sz="450" b="0" dirty="0">
              <a:solidFill>
                <a:srgbClr val="FFFFFF"/>
              </a:solidFill>
            </a:endParaRPr>
          </a:p>
        </p:txBody>
      </p:sp>
      <p:sp>
        <p:nvSpPr>
          <p:cNvPr id="37" name="slide_#"/>
          <p:cNvSpPr>
            <a:spLocks noChangeArrowheads="1"/>
          </p:cNvSpPr>
          <p:nvPr/>
        </p:nvSpPr>
        <p:spPr bwMode="auto">
          <a:xfrm>
            <a:off x="7013448" y="4958334"/>
            <a:ext cx="2130552" cy="212598"/>
          </a:xfrm>
          <a:prstGeom prst="rect">
            <a:avLst/>
          </a:prstGeom>
          <a:noFill/>
          <a:ln w="9525">
            <a:noFill/>
            <a:miter lim="800000"/>
            <a:headEnd/>
            <a:tailEnd/>
          </a:ln>
          <a:effectLst/>
        </p:spPr>
        <p:txBody>
          <a:bodyPr lIns="51419" tIns="25709" rIns="51419" bIns="25709"/>
          <a:lstStyle/>
          <a:p>
            <a:pPr algn="r"/>
            <a:fld id="{E36202DB-EC36-4DFA-98C5-C6B16AF71C83}" type="slidenum">
              <a:rPr lang="en-US" sz="563" i="1" smtClean="0">
                <a:solidFill>
                  <a:srgbClr val="FFFFFF"/>
                </a:solidFill>
                <a:latin typeface="Arial" charset="0"/>
              </a:rPr>
              <a:pPr algn="r"/>
              <a:t>‹#›</a:t>
            </a:fld>
            <a:endParaRPr lang="en-US" sz="563" i="1" dirty="0">
              <a:solidFill>
                <a:srgbClr val="FFFFFF"/>
              </a:solidFill>
              <a:latin typeface="Arial" charset="0"/>
            </a:endParaRPr>
          </a:p>
        </p:txBody>
      </p:sp>
      <p:grpSp>
        <p:nvGrpSpPr>
          <p:cNvPr id="3" name="Measurement Group"/>
          <p:cNvGrpSpPr/>
          <p:nvPr/>
        </p:nvGrpSpPr>
        <p:grpSpPr>
          <a:xfrm>
            <a:off x="446089" y="114304"/>
            <a:ext cx="11233947" cy="5756405"/>
            <a:chOff x="594784" y="152401"/>
            <a:chExt cx="14978596" cy="7675206"/>
          </a:xfrm>
        </p:grpSpPr>
        <p:sp>
          <p:nvSpPr>
            <p:cNvPr id="7" name="Line 14"/>
            <p:cNvSpPr>
              <a:spLocks noChangeAspect="1" noChangeShapeType="1"/>
            </p:cNvSpPr>
            <p:nvPr/>
          </p:nvSpPr>
          <p:spPr bwMode="auto">
            <a:xfrm>
              <a:off x="6098117" y="6981825"/>
              <a:ext cx="0" cy="598488"/>
            </a:xfrm>
            <a:prstGeom prst="line">
              <a:avLst/>
            </a:prstGeom>
            <a:noFill/>
            <a:ln w="12700">
              <a:solidFill>
                <a:srgbClr val="FFFF00"/>
              </a:solidFill>
              <a:prstDash val="lgDashDotDot"/>
              <a:round/>
              <a:headEnd/>
              <a:tailEnd/>
            </a:ln>
            <a:effectLst/>
          </p:spPr>
          <p:txBody>
            <a:bodyPr/>
            <a:lstStyle/>
            <a:p>
              <a:endParaRPr lang="en-US" sz="1013" dirty="0">
                <a:solidFill>
                  <a:prstClr val="black"/>
                </a:solidFill>
              </a:endParaRPr>
            </a:p>
          </p:txBody>
        </p:sp>
        <p:sp>
          <p:nvSpPr>
            <p:cNvPr id="14" name="Text Box 8"/>
            <p:cNvSpPr txBox="1">
              <a:spLocks noChangeAspect="1" noChangeArrowheads="1"/>
            </p:cNvSpPr>
            <p:nvPr/>
          </p:nvSpPr>
          <p:spPr bwMode="auto">
            <a:xfrm>
              <a:off x="12401551" y="3729038"/>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00"/>
                  </a:solidFill>
                </a:rPr>
                <a:t>Text Center: 0.25</a:t>
              </a:r>
              <a:endParaRPr lang="en-US" sz="788" dirty="0">
                <a:solidFill>
                  <a:srgbClr val="FFFF00"/>
                </a:solidFill>
              </a:endParaRPr>
            </a:p>
          </p:txBody>
        </p:sp>
        <p:sp>
          <p:nvSpPr>
            <p:cNvPr id="27" name="Line 10"/>
            <p:cNvSpPr>
              <a:spLocks noChangeAspect="1" noChangeShapeType="1"/>
            </p:cNvSpPr>
            <p:nvPr/>
          </p:nvSpPr>
          <p:spPr bwMode="auto">
            <a:xfrm>
              <a:off x="12401552" y="6353175"/>
              <a:ext cx="2404533"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9" name="Text Box 9"/>
            <p:cNvSpPr txBox="1">
              <a:spLocks noChangeAspect="1" noChangeArrowheads="1"/>
            </p:cNvSpPr>
            <p:nvPr/>
          </p:nvSpPr>
          <p:spPr bwMode="auto">
            <a:xfrm>
              <a:off x="5357287" y="7258050"/>
              <a:ext cx="1475316" cy="569557"/>
            </a:xfrm>
            <a:prstGeom prst="rect">
              <a:avLst/>
            </a:prstGeom>
            <a:noFill/>
            <a:ln w="9525">
              <a:noFill/>
              <a:miter lim="800000"/>
              <a:headEnd/>
              <a:tailEnd/>
            </a:ln>
            <a:effectLst/>
          </p:spPr>
          <p:txBody>
            <a:bodyPr tIns="91440" bIns="91440">
              <a:spAutoFit/>
            </a:bodyPr>
            <a:lstStyle/>
            <a:p>
              <a:pPr algn="ctr">
                <a:spcBef>
                  <a:spcPct val="50000"/>
                </a:spcBef>
              </a:pPr>
              <a:r>
                <a:rPr lang="en-US" sz="788" b="1" dirty="0">
                  <a:solidFill>
                    <a:srgbClr val="FFFFFF"/>
                  </a:solidFill>
                </a:rPr>
                <a:t>Center:</a:t>
              </a:r>
              <a:br>
                <a:rPr lang="en-US" sz="788" b="1" dirty="0">
                  <a:solidFill>
                    <a:srgbClr val="FFFFFF"/>
                  </a:solidFill>
                </a:rPr>
              </a:br>
              <a:r>
                <a:rPr lang="en-US" sz="788" b="1" dirty="0">
                  <a:solidFill>
                    <a:srgbClr val="FFFFFF"/>
                  </a:solidFill>
                </a:rPr>
                <a:t>0.0</a:t>
              </a:r>
              <a:endParaRPr lang="en-US" sz="788" dirty="0">
                <a:solidFill>
                  <a:srgbClr val="FFFFFF"/>
                </a:solidFill>
              </a:endParaRPr>
            </a:p>
          </p:txBody>
        </p:sp>
        <p:sp>
          <p:nvSpPr>
            <p:cNvPr id="11" name="Text Box 18"/>
            <p:cNvSpPr txBox="1">
              <a:spLocks noChangeAspect="1" noChangeArrowheads="1"/>
            </p:cNvSpPr>
            <p:nvPr/>
          </p:nvSpPr>
          <p:spPr bwMode="auto">
            <a:xfrm>
              <a:off x="609600" y="7024686"/>
              <a:ext cx="3742267" cy="650435"/>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Left: </a:t>
              </a:r>
              <a:r>
                <a:rPr lang="en-US" sz="788" dirty="0">
                  <a:solidFill>
                    <a:srgbClr val="FFFFFF"/>
                  </a:solidFill>
                </a:rPr>
                <a:t>6.0 from center </a:t>
              </a:r>
            </a:p>
            <a:p>
              <a:pPr>
                <a:spcBef>
                  <a:spcPct val="50000"/>
                </a:spcBef>
              </a:pPr>
              <a:r>
                <a:rPr lang="en-US" sz="788" b="1" dirty="0">
                  <a:solidFill>
                    <a:srgbClr val="FFFFFF"/>
                  </a:solidFill>
                </a:rPr>
                <a:t>0.67</a:t>
              </a:r>
              <a:r>
                <a:rPr lang="en-US" sz="788" dirty="0">
                  <a:solidFill>
                    <a:srgbClr val="FFFFFF"/>
                  </a:solidFill>
                </a:rPr>
                <a:t> from left edge</a:t>
              </a:r>
            </a:p>
          </p:txBody>
        </p:sp>
        <p:sp>
          <p:nvSpPr>
            <p:cNvPr id="12" name="Text Box 19"/>
            <p:cNvSpPr txBox="1">
              <a:spLocks noChangeAspect="1" noChangeArrowheads="1"/>
            </p:cNvSpPr>
            <p:nvPr/>
          </p:nvSpPr>
          <p:spPr bwMode="auto">
            <a:xfrm>
              <a:off x="7622153" y="7034788"/>
              <a:ext cx="3742267" cy="650435"/>
            </a:xfrm>
            <a:prstGeom prst="rect">
              <a:avLst/>
            </a:prstGeom>
            <a:noFill/>
            <a:ln w="9525">
              <a:noFill/>
              <a:miter lim="800000"/>
              <a:headEnd/>
              <a:tailEnd/>
            </a:ln>
            <a:effectLst/>
          </p:spPr>
          <p:txBody>
            <a:bodyPr tIns="91440" bIns="91440">
              <a:spAutoFit/>
            </a:bodyPr>
            <a:lstStyle/>
            <a:p>
              <a:pPr algn="r">
                <a:lnSpc>
                  <a:spcPct val="150000"/>
                </a:lnSpc>
              </a:pPr>
              <a:r>
                <a:rPr lang="en-US" sz="788" b="1" dirty="0">
                  <a:solidFill>
                    <a:srgbClr val="FFFFFF"/>
                  </a:solidFill>
                </a:rPr>
                <a:t>Right: </a:t>
              </a:r>
              <a:r>
                <a:rPr lang="en-US" sz="788" dirty="0">
                  <a:solidFill>
                    <a:srgbClr val="FFFFFF"/>
                  </a:solidFill>
                </a:rPr>
                <a:t>4.50 from center</a:t>
              </a:r>
            </a:p>
            <a:p>
              <a:pPr algn="r"/>
              <a:r>
                <a:rPr lang="en-US" sz="788" b="1" dirty="0">
                  <a:solidFill>
                    <a:srgbClr val="FFFFFF"/>
                  </a:solidFill>
                </a:rPr>
                <a:t>0.67</a:t>
              </a:r>
              <a:r>
                <a:rPr lang="en-US" sz="788" dirty="0">
                  <a:solidFill>
                    <a:srgbClr val="FFFFFF"/>
                  </a:solidFill>
                </a:rPr>
                <a:t> from left edge</a:t>
              </a:r>
            </a:p>
          </p:txBody>
        </p:sp>
        <p:sp>
          <p:nvSpPr>
            <p:cNvPr id="13" name="Text Box 20"/>
            <p:cNvSpPr txBox="1">
              <a:spLocks noChangeAspect="1" noChangeArrowheads="1"/>
            </p:cNvSpPr>
            <p:nvPr/>
          </p:nvSpPr>
          <p:spPr bwMode="auto">
            <a:xfrm>
              <a:off x="12401552" y="5749929"/>
              <a:ext cx="2480733" cy="812103"/>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Bottom:</a:t>
              </a:r>
              <a:br>
                <a:rPr lang="en-US" sz="788" b="1" dirty="0">
                  <a:solidFill>
                    <a:srgbClr val="FFFFFF"/>
                  </a:solidFill>
                </a:rPr>
              </a:br>
              <a:r>
                <a:rPr lang="en-US" sz="788" b="1" dirty="0">
                  <a:solidFill>
                    <a:srgbClr val="FFFFFF"/>
                  </a:solidFill>
                </a:rPr>
                <a:t>3.20</a:t>
              </a:r>
              <a:r>
                <a:rPr lang="en-US" sz="788" dirty="0">
                  <a:solidFill>
                    <a:srgbClr val="FFFFFF"/>
                  </a:solidFill>
                </a:rPr>
                <a:t> from center</a:t>
              </a:r>
            </a:p>
            <a:p>
              <a:pPr>
                <a:spcBef>
                  <a:spcPct val="50000"/>
                </a:spcBef>
              </a:pPr>
              <a:r>
                <a:rPr lang="en-US" sz="788" dirty="0">
                  <a:solidFill>
                    <a:srgbClr val="FFFFFF"/>
                  </a:solidFill>
                </a:rPr>
                <a:t>Bottom align pics </a:t>
              </a:r>
            </a:p>
          </p:txBody>
        </p:sp>
        <p:sp>
          <p:nvSpPr>
            <p:cNvPr id="15" name="Line 25"/>
            <p:cNvSpPr>
              <a:spLocks noChangeAspect="1" noChangeShapeType="1"/>
            </p:cNvSpPr>
            <p:nvPr/>
          </p:nvSpPr>
          <p:spPr bwMode="auto">
            <a:xfrm>
              <a:off x="12401551" y="3657600"/>
              <a:ext cx="1117600" cy="0"/>
            </a:xfrm>
            <a:prstGeom prst="line">
              <a:avLst/>
            </a:prstGeom>
            <a:noFill/>
            <a:ln w="38100">
              <a:solidFill>
                <a:srgbClr val="FFFF00"/>
              </a:solidFill>
              <a:prstDash val="sysDot"/>
              <a:round/>
              <a:headEnd/>
              <a:tailEnd/>
            </a:ln>
            <a:effectLst/>
          </p:spPr>
          <p:txBody>
            <a:bodyPr/>
            <a:lstStyle/>
            <a:p>
              <a:endParaRPr lang="en-US" sz="1013" dirty="0">
                <a:solidFill>
                  <a:prstClr val="black"/>
                </a:solidFill>
              </a:endParaRPr>
            </a:p>
          </p:txBody>
        </p:sp>
        <p:sp>
          <p:nvSpPr>
            <p:cNvPr id="16" name="Line 23"/>
            <p:cNvSpPr>
              <a:spLocks noChangeAspect="1" noChangeShapeType="1"/>
            </p:cNvSpPr>
            <p:nvPr/>
          </p:nvSpPr>
          <p:spPr bwMode="auto">
            <a:xfrm>
              <a:off x="12401551" y="3924305"/>
              <a:ext cx="0" cy="2320925"/>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18" name="Line 16"/>
            <p:cNvSpPr>
              <a:spLocks noChangeAspect="1" noChangeShapeType="1"/>
            </p:cNvSpPr>
            <p:nvPr/>
          </p:nvSpPr>
          <p:spPr bwMode="auto">
            <a:xfrm>
              <a:off x="12401554" y="3457575"/>
              <a:ext cx="533398" cy="0"/>
            </a:xfrm>
            <a:prstGeom prst="line">
              <a:avLst/>
            </a:prstGeom>
            <a:noFill/>
            <a:ln w="38100">
              <a:solidFill>
                <a:srgbClr val="FFFF00"/>
              </a:solidFill>
              <a:prstDash val="dashDot"/>
              <a:round/>
              <a:headEnd/>
              <a:tailEnd/>
            </a:ln>
            <a:effectLst/>
          </p:spPr>
          <p:txBody>
            <a:bodyPr/>
            <a:lstStyle/>
            <a:p>
              <a:endParaRPr lang="en-US" sz="1013" dirty="0">
                <a:solidFill>
                  <a:prstClr val="black"/>
                </a:solidFill>
              </a:endParaRPr>
            </a:p>
          </p:txBody>
        </p:sp>
        <p:sp>
          <p:nvSpPr>
            <p:cNvPr id="19" name="Line 24"/>
            <p:cNvSpPr>
              <a:spLocks noChangeAspect="1" noChangeShapeType="1"/>
            </p:cNvSpPr>
            <p:nvPr/>
          </p:nvSpPr>
          <p:spPr bwMode="auto">
            <a:xfrm flipV="1">
              <a:off x="12401553" y="990600"/>
              <a:ext cx="0" cy="243840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20" name="Line 15"/>
            <p:cNvSpPr>
              <a:spLocks noChangeAspect="1" noChangeShapeType="1"/>
            </p:cNvSpPr>
            <p:nvPr/>
          </p:nvSpPr>
          <p:spPr bwMode="auto">
            <a:xfrm>
              <a:off x="12401553" y="1143000"/>
              <a:ext cx="1100667"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1" name="Line 11"/>
            <p:cNvSpPr>
              <a:spLocks noChangeAspect="1" noChangeShapeType="1"/>
            </p:cNvSpPr>
            <p:nvPr/>
          </p:nvSpPr>
          <p:spPr bwMode="auto">
            <a:xfrm>
              <a:off x="12401551" y="685800"/>
              <a:ext cx="533400" cy="0"/>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22" name="Text Box 17"/>
            <p:cNvSpPr txBox="1">
              <a:spLocks noChangeAspect="1" noChangeArrowheads="1"/>
            </p:cNvSpPr>
            <p:nvPr/>
          </p:nvSpPr>
          <p:spPr bwMode="auto">
            <a:xfrm>
              <a:off x="12384617" y="152401"/>
              <a:ext cx="1047749" cy="261611"/>
            </a:xfrm>
            <a:prstGeom prst="rect">
              <a:avLst/>
            </a:prstGeom>
            <a:noFill/>
            <a:ln w="9525">
              <a:noFill/>
              <a:miter lim="800000"/>
              <a:headEnd/>
              <a:tailEnd/>
            </a:ln>
            <a:effectLst/>
          </p:spPr>
          <p:txBody>
            <a:bodyPr>
              <a:spAutoFit/>
            </a:bodyPr>
            <a:lstStyle/>
            <a:p>
              <a:r>
                <a:rPr lang="en-US" sz="675" b="1" dirty="0">
                  <a:solidFill>
                    <a:srgbClr val="FFFFFF"/>
                  </a:solidFill>
                </a:rPr>
                <a:t>Title</a:t>
              </a:r>
            </a:p>
          </p:txBody>
        </p:sp>
        <p:sp>
          <p:nvSpPr>
            <p:cNvPr id="28" name="Text Box 6"/>
            <p:cNvSpPr txBox="1">
              <a:spLocks noChangeAspect="1" noChangeArrowheads="1"/>
            </p:cNvSpPr>
            <p:nvPr/>
          </p:nvSpPr>
          <p:spPr bwMode="auto">
            <a:xfrm>
              <a:off x="12401551" y="1128718"/>
              <a:ext cx="3060701" cy="731227"/>
            </a:xfrm>
            <a:prstGeom prst="rect">
              <a:avLst/>
            </a:prstGeom>
            <a:noFill/>
            <a:ln w="9525">
              <a:noFill/>
              <a:miter lim="800000"/>
              <a:headEnd/>
              <a:tailEnd/>
            </a:ln>
            <a:effectLst/>
          </p:spPr>
          <p:txBody>
            <a:bodyPr tIns="91440" bIns="91440">
              <a:spAutoFit/>
            </a:bodyPr>
            <a:lstStyle/>
            <a:p>
              <a:pPr>
                <a:spcBef>
                  <a:spcPct val="50000"/>
                </a:spcBef>
              </a:pPr>
              <a:r>
                <a:rPr lang="en-US" sz="788" b="1" dirty="0">
                  <a:solidFill>
                    <a:srgbClr val="FFFFFF"/>
                  </a:solidFill>
                </a:rPr>
                <a:t>Top-for images &amp; text:</a:t>
              </a:r>
              <a:br>
                <a:rPr lang="en-US" sz="788" b="1" dirty="0">
                  <a:solidFill>
                    <a:srgbClr val="FFFFFF"/>
                  </a:solidFill>
                </a:rPr>
              </a:br>
              <a:r>
                <a:rPr lang="en-US" sz="788" b="1" dirty="0">
                  <a:solidFill>
                    <a:srgbClr val="FFFFFF"/>
                  </a:solidFill>
                </a:rPr>
                <a:t>2.5 from center</a:t>
              </a:r>
              <a:br>
                <a:rPr lang="en-US" sz="788" dirty="0">
                  <a:solidFill>
                    <a:srgbClr val="FFFFFF"/>
                  </a:solidFill>
                </a:rPr>
              </a:br>
              <a:r>
                <a:rPr lang="en-US" sz="788" b="1" dirty="0">
                  <a:solidFill>
                    <a:srgbClr val="FFFFFF"/>
                  </a:solidFill>
                </a:rPr>
                <a:t>1.10</a:t>
              </a:r>
              <a:r>
                <a:rPr lang="en-US" sz="788" dirty="0">
                  <a:solidFill>
                    <a:srgbClr val="FFFFFF"/>
                  </a:solidFill>
                </a:rPr>
                <a:t> from top </a:t>
              </a:r>
            </a:p>
          </p:txBody>
        </p:sp>
        <p:sp>
          <p:nvSpPr>
            <p:cNvPr id="29" name="Line 13"/>
            <p:cNvSpPr>
              <a:spLocks noChangeAspect="1" noChangeShapeType="1"/>
            </p:cNvSpPr>
            <p:nvPr/>
          </p:nvSpPr>
          <p:spPr bwMode="auto">
            <a:xfrm>
              <a:off x="594784" y="6981828"/>
              <a:ext cx="0" cy="728663"/>
            </a:xfrm>
            <a:prstGeom prst="line">
              <a:avLst/>
            </a:prstGeom>
            <a:noFill/>
            <a:ln w="38100">
              <a:solidFill>
                <a:srgbClr val="FFFF00"/>
              </a:solidFill>
              <a:round/>
              <a:headEnd/>
              <a:tailEnd/>
            </a:ln>
            <a:effectLst/>
          </p:spPr>
          <p:txBody>
            <a:bodyPr/>
            <a:lstStyle/>
            <a:p>
              <a:endParaRPr lang="en-US" sz="1013" dirty="0">
                <a:solidFill>
                  <a:prstClr val="black"/>
                </a:solidFill>
              </a:endParaRPr>
            </a:p>
          </p:txBody>
        </p:sp>
        <p:sp>
          <p:nvSpPr>
            <p:cNvPr id="31" name="Line 21"/>
            <p:cNvSpPr>
              <a:spLocks noChangeAspect="1" noChangeShapeType="1"/>
            </p:cNvSpPr>
            <p:nvPr/>
          </p:nvSpPr>
          <p:spPr bwMode="auto">
            <a:xfrm>
              <a:off x="6330954" y="7378700"/>
              <a:ext cx="5075767"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32" name="Line 22"/>
            <p:cNvSpPr>
              <a:spLocks noChangeAspect="1" noChangeShapeType="1"/>
            </p:cNvSpPr>
            <p:nvPr/>
          </p:nvSpPr>
          <p:spPr bwMode="auto">
            <a:xfrm flipH="1">
              <a:off x="817034" y="7378700"/>
              <a:ext cx="4976284" cy="0"/>
            </a:xfrm>
            <a:prstGeom prst="line">
              <a:avLst/>
            </a:prstGeom>
            <a:noFill/>
            <a:ln w="19050">
              <a:solidFill>
                <a:srgbClr val="FFFF00"/>
              </a:solidFill>
              <a:round/>
              <a:headEnd/>
              <a:tailEnd type="triangle" w="med" len="med"/>
            </a:ln>
            <a:effectLst/>
          </p:spPr>
          <p:txBody>
            <a:bodyPr tIns="91440" bIns="91440"/>
            <a:lstStyle/>
            <a:p>
              <a:endParaRPr lang="en-US" sz="1013" dirty="0">
                <a:solidFill>
                  <a:prstClr val="black"/>
                </a:solidFill>
              </a:endParaRPr>
            </a:p>
          </p:txBody>
        </p:sp>
        <p:sp>
          <p:nvSpPr>
            <p:cNvPr id="50" name="Text Box 8"/>
            <p:cNvSpPr txBox="1">
              <a:spLocks noChangeAspect="1" noChangeArrowheads="1"/>
            </p:cNvSpPr>
            <p:nvPr/>
          </p:nvSpPr>
          <p:spPr bwMode="auto">
            <a:xfrm>
              <a:off x="12980464" y="3336815"/>
              <a:ext cx="2592916" cy="161669"/>
            </a:xfrm>
            <a:prstGeom prst="rect">
              <a:avLst/>
            </a:prstGeom>
            <a:noFill/>
            <a:ln w="9525">
              <a:noFill/>
              <a:miter lim="800000"/>
              <a:headEnd/>
              <a:tailEnd/>
            </a:ln>
            <a:effectLst/>
          </p:spPr>
          <p:txBody>
            <a:bodyPr lIns="0" tIns="0" rIns="0" bIns="0">
              <a:spAutoFit/>
            </a:bodyPr>
            <a:lstStyle/>
            <a:p>
              <a:pPr>
                <a:spcBef>
                  <a:spcPct val="50000"/>
                </a:spcBef>
              </a:pPr>
              <a:r>
                <a:rPr lang="en-US" sz="788" b="1" dirty="0">
                  <a:solidFill>
                    <a:srgbClr val="FFFFFF"/>
                  </a:solidFill>
                </a:rPr>
                <a:t>Center: 0.0</a:t>
              </a:r>
              <a:endParaRPr lang="en-US" sz="788" dirty="0">
                <a:solidFill>
                  <a:srgbClr val="FFFFFF"/>
                </a:solidFill>
              </a:endParaRPr>
            </a:p>
          </p:txBody>
        </p:sp>
      </p:grpSp>
      <p:grpSp>
        <p:nvGrpSpPr>
          <p:cNvPr id="134" name="Color_code_box"/>
          <p:cNvGrpSpPr/>
          <p:nvPr/>
        </p:nvGrpSpPr>
        <p:grpSpPr>
          <a:xfrm>
            <a:off x="1303408" y="5941275"/>
            <a:ext cx="6522716" cy="1612021"/>
            <a:chOff x="0" y="7909031"/>
            <a:chExt cx="12229822" cy="3573220"/>
          </a:xfrm>
        </p:grpSpPr>
        <p:sp>
          <p:nvSpPr>
            <p:cNvPr id="54" name="color_box"/>
            <p:cNvSpPr/>
            <p:nvPr/>
          </p:nvSpPr>
          <p:spPr>
            <a:xfrm>
              <a:off x="0" y="7909031"/>
              <a:ext cx="12192000" cy="35732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5" name="Amber_color"/>
            <p:cNvSpPr/>
            <p:nvPr/>
          </p:nvSpPr>
          <p:spPr>
            <a:xfrm>
              <a:off x="88900" y="8017943"/>
              <a:ext cx="520700" cy="923330"/>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56" name="Amber_code"/>
            <p:cNvSpPr txBox="1"/>
            <p:nvPr/>
          </p:nvSpPr>
          <p:spPr>
            <a:xfrm>
              <a:off x="649540"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194</a:t>
              </a:r>
            </a:p>
            <a:p>
              <a:r>
                <a:rPr lang="en-US" sz="900" b="1" dirty="0">
                  <a:solidFill>
                    <a:prstClr val="black"/>
                  </a:solidFill>
                  <a:effectLst/>
                  <a:latin typeface="Arial"/>
                </a:rPr>
                <a:t>014</a:t>
              </a:r>
            </a:p>
          </p:txBody>
        </p:sp>
        <p:cxnSp>
          <p:nvCxnSpPr>
            <p:cNvPr id="58" name="Straight Connector 57"/>
            <p:cNvCxnSpPr/>
            <p:nvPr/>
          </p:nvCxnSpPr>
          <p:spPr>
            <a:xfrm>
              <a:off x="126788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9078686"/>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Grey_color"/>
            <p:cNvSpPr/>
            <p:nvPr/>
          </p:nvSpPr>
          <p:spPr>
            <a:xfrm>
              <a:off x="88900" y="9216100"/>
              <a:ext cx="520700" cy="923330"/>
            </a:xfrm>
            <a:prstGeom prst="rect">
              <a:avLst/>
            </a:prstGeom>
            <a:solidFill>
              <a:srgbClr val="41404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2" name="Grey_code"/>
            <p:cNvSpPr txBox="1"/>
            <p:nvPr/>
          </p:nvSpPr>
          <p:spPr>
            <a:xfrm>
              <a:off x="649540" y="9216100"/>
              <a:ext cx="502701" cy="677108"/>
            </a:xfrm>
            <a:prstGeom prst="rect">
              <a:avLst/>
            </a:prstGeom>
            <a:noFill/>
          </p:spPr>
          <p:txBody>
            <a:bodyPr wrap="none" rtlCol="0">
              <a:spAutoFit/>
            </a:bodyPr>
            <a:lstStyle/>
            <a:p>
              <a:r>
                <a:rPr lang="en-US" sz="900" b="1" dirty="0">
                  <a:solidFill>
                    <a:prstClr val="black"/>
                  </a:solidFill>
                  <a:effectLst/>
                  <a:latin typeface="Arial"/>
                </a:rPr>
                <a:t>065</a:t>
              </a:r>
            </a:p>
            <a:p>
              <a:r>
                <a:rPr lang="en-US" sz="900" b="1" dirty="0">
                  <a:solidFill>
                    <a:prstClr val="black"/>
                  </a:solidFill>
                  <a:effectLst/>
                  <a:latin typeface="Arial"/>
                </a:rPr>
                <a:t>064</a:t>
              </a:r>
            </a:p>
            <a:p>
              <a:r>
                <a:rPr lang="en-US" sz="900" b="1" dirty="0">
                  <a:solidFill>
                    <a:prstClr val="black"/>
                  </a:solidFill>
                  <a:effectLst/>
                  <a:latin typeface="Arial"/>
                </a:rPr>
                <a:t>066</a:t>
              </a:r>
            </a:p>
          </p:txBody>
        </p:sp>
        <p:cxnSp>
          <p:nvCxnSpPr>
            <p:cNvPr id="63" name="Straight Connector 62"/>
            <p:cNvCxnSpPr/>
            <p:nvPr/>
          </p:nvCxnSpPr>
          <p:spPr>
            <a:xfrm>
              <a:off x="2117" y="1028046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Muted_blue_color"/>
            <p:cNvSpPr/>
            <p:nvPr/>
          </p:nvSpPr>
          <p:spPr>
            <a:xfrm>
              <a:off x="88900" y="10417882"/>
              <a:ext cx="520700" cy="923330"/>
            </a:xfrm>
            <a:prstGeom prst="rect">
              <a:avLst/>
            </a:prstGeom>
            <a:solidFill>
              <a:srgbClr val="3E56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5" name="Muted_blue_code"/>
            <p:cNvSpPr txBox="1"/>
            <p:nvPr/>
          </p:nvSpPr>
          <p:spPr>
            <a:xfrm>
              <a:off x="649540" y="10417883"/>
              <a:ext cx="502701" cy="677108"/>
            </a:xfrm>
            <a:prstGeom prst="rect">
              <a:avLst/>
            </a:prstGeom>
            <a:noFill/>
          </p:spPr>
          <p:txBody>
            <a:bodyPr wrap="none" rtlCol="0">
              <a:spAutoFit/>
            </a:bodyPr>
            <a:lstStyle/>
            <a:p>
              <a:r>
                <a:rPr lang="en-US" sz="900" b="1" dirty="0">
                  <a:solidFill>
                    <a:prstClr val="black"/>
                  </a:solidFill>
                  <a:effectLst/>
                  <a:latin typeface="Arial"/>
                </a:rPr>
                <a:t>062</a:t>
              </a:r>
            </a:p>
            <a:p>
              <a:r>
                <a:rPr lang="en-US" sz="900" b="1" dirty="0">
                  <a:solidFill>
                    <a:prstClr val="black"/>
                  </a:solidFill>
                  <a:effectLst/>
                  <a:latin typeface="Arial"/>
                </a:rPr>
                <a:t>086</a:t>
              </a:r>
            </a:p>
            <a:p>
              <a:r>
                <a:rPr lang="en-US" sz="900" b="1" dirty="0">
                  <a:solidFill>
                    <a:prstClr val="black"/>
                  </a:solidFill>
                  <a:effectLst/>
                  <a:latin typeface="Arial"/>
                </a:rPr>
                <a:t>166</a:t>
              </a:r>
            </a:p>
          </p:txBody>
        </p:sp>
        <p:sp>
          <p:nvSpPr>
            <p:cNvPr id="67" name="Blue_green_color"/>
            <p:cNvSpPr/>
            <p:nvPr/>
          </p:nvSpPr>
          <p:spPr>
            <a:xfrm>
              <a:off x="1354670" y="8017943"/>
              <a:ext cx="520700" cy="923330"/>
            </a:xfrm>
            <a:prstGeom prst="rect">
              <a:avLst/>
            </a:prstGeom>
            <a:solidFill>
              <a:srgbClr val="14699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68" name="Blue_green_code"/>
            <p:cNvSpPr txBox="1"/>
            <p:nvPr/>
          </p:nvSpPr>
          <p:spPr>
            <a:xfrm>
              <a:off x="1915311" y="8017943"/>
              <a:ext cx="502701" cy="677108"/>
            </a:xfrm>
            <a:prstGeom prst="rect">
              <a:avLst/>
            </a:prstGeom>
            <a:noFill/>
          </p:spPr>
          <p:txBody>
            <a:bodyPr wrap="none" rtlCol="0">
              <a:spAutoFit/>
            </a:bodyPr>
            <a:lstStyle/>
            <a:p>
              <a:r>
                <a:rPr lang="en-US" sz="900" b="1" dirty="0">
                  <a:solidFill>
                    <a:prstClr val="black"/>
                  </a:solidFill>
                  <a:effectLst/>
                  <a:latin typeface="Arial"/>
                </a:rPr>
                <a:t>020</a:t>
              </a:r>
            </a:p>
            <a:p>
              <a:r>
                <a:rPr lang="en-US" sz="900" b="1" dirty="0">
                  <a:solidFill>
                    <a:prstClr val="black"/>
                  </a:solidFill>
                  <a:effectLst/>
                  <a:latin typeface="Arial"/>
                </a:rPr>
                <a:t>105</a:t>
              </a:r>
            </a:p>
            <a:p>
              <a:r>
                <a:rPr lang="en-US" sz="900" b="1" dirty="0">
                  <a:solidFill>
                    <a:prstClr val="black"/>
                  </a:solidFill>
                  <a:effectLst/>
                  <a:latin typeface="Arial"/>
                </a:rPr>
                <a:t>154</a:t>
              </a:r>
            </a:p>
          </p:txBody>
        </p:sp>
        <p:sp>
          <p:nvSpPr>
            <p:cNvPr id="69" name="teal_color"/>
            <p:cNvSpPr/>
            <p:nvPr/>
          </p:nvSpPr>
          <p:spPr>
            <a:xfrm>
              <a:off x="1354670" y="9219725"/>
              <a:ext cx="520700" cy="923330"/>
            </a:xfrm>
            <a:prstGeom prst="rect">
              <a:avLst/>
            </a:prstGeom>
            <a:solidFill>
              <a:srgbClr val="5BCBF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0" name="teal_code"/>
            <p:cNvSpPr txBox="1"/>
            <p:nvPr/>
          </p:nvSpPr>
          <p:spPr>
            <a:xfrm>
              <a:off x="1915311" y="9219724"/>
              <a:ext cx="502701" cy="677108"/>
            </a:xfrm>
            <a:prstGeom prst="rect">
              <a:avLst/>
            </a:prstGeom>
            <a:noFill/>
          </p:spPr>
          <p:txBody>
            <a:bodyPr wrap="none" rtlCol="0">
              <a:spAutoFit/>
            </a:bodyPr>
            <a:lstStyle/>
            <a:p>
              <a:r>
                <a:rPr lang="en-US" sz="900" b="1" dirty="0">
                  <a:solidFill>
                    <a:prstClr val="black"/>
                  </a:solidFill>
                  <a:effectLst/>
                  <a:latin typeface="Arial"/>
                </a:rPr>
                <a:t>091</a:t>
              </a:r>
            </a:p>
            <a:p>
              <a:r>
                <a:rPr lang="en-US" sz="900" b="1" dirty="0">
                  <a:solidFill>
                    <a:prstClr val="black"/>
                  </a:solidFill>
                  <a:effectLst/>
                  <a:latin typeface="Arial"/>
                </a:rPr>
                <a:t>203</a:t>
              </a:r>
            </a:p>
            <a:p>
              <a:r>
                <a:rPr lang="en-US" sz="900" b="1" dirty="0">
                  <a:solidFill>
                    <a:prstClr val="black"/>
                  </a:solidFill>
                  <a:effectLst/>
                  <a:latin typeface="Arial"/>
                </a:rPr>
                <a:t>245</a:t>
              </a:r>
            </a:p>
          </p:txBody>
        </p:sp>
        <p:sp>
          <p:nvSpPr>
            <p:cNvPr id="71" name="FS_Blue_color"/>
            <p:cNvSpPr/>
            <p:nvPr/>
          </p:nvSpPr>
          <p:spPr>
            <a:xfrm>
              <a:off x="1354670" y="10417882"/>
              <a:ext cx="520700" cy="923330"/>
            </a:xfrm>
            <a:prstGeom prst="rect">
              <a:avLst/>
            </a:prstGeom>
            <a:solidFill>
              <a:srgbClr val="0060A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72" name="teal_code"/>
            <p:cNvSpPr txBox="1"/>
            <p:nvPr/>
          </p:nvSpPr>
          <p:spPr>
            <a:xfrm>
              <a:off x="1915311" y="1041788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096</a:t>
              </a:r>
            </a:p>
            <a:p>
              <a:r>
                <a:rPr lang="en-US" sz="900" b="1" dirty="0">
                  <a:solidFill>
                    <a:prstClr val="black"/>
                  </a:solidFill>
                  <a:effectLst/>
                  <a:latin typeface="Arial"/>
                </a:rPr>
                <a:t>169</a:t>
              </a:r>
            </a:p>
          </p:txBody>
        </p:sp>
        <p:cxnSp>
          <p:nvCxnSpPr>
            <p:cNvPr id="82" name="Straight Connector 81"/>
            <p:cNvCxnSpPr/>
            <p:nvPr/>
          </p:nvCxnSpPr>
          <p:spPr>
            <a:xfrm>
              <a:off x="253577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Darker_blue_color"/>
            <p:cNvSpPr/>
            <p:nvPr/>
          </p:nvSpPr>
          <p:spPr>
            <a:xfrm>
              <a:off x="2622557" y="8017943"/>
              <a:ext cx="520700" cy="923330"/>
            </a:xfrm>
            <a:prstGeom prst="rect">
              <a:avLst/>
            </a:prstGeom>
            <a:solidFill>
              <a:srgbClr val="2E58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4" name="Darker_blue_code"/>
            <p:cNvSpPr txBox="1"/>
            <p:nvPr/>
          </p:nvSpPr>
          <p:spPr>
            <a:xfrm>
              <a:off x="3183196" y="8017943"/>
              <a:ext cx="502701" cy="677108"/>
            </a:xfrm>
            <a:prstGeom prst="rect">
              <a:avLst/>
            </a:prstGeom>
            <a:noFill/>
          </p:spPr>
          <p:txBody>
            <a:bodyPr wrap="none" rtlCol="0">
              <a:spAutoFit/>
            </a:bodyPr>
            <a:lstStyle/>
            <a:p>
              <a:r>
                <a:rPr lang="en-US" sz="900" b="1" dirty="0">
                  <a:solidFill>
                    <a:prstClr val="black"/>
                  </a:solidFill>
                  <a:effectLst/>
                  <a:latin typeface="Arial"/>
                </a:rPr>
                <a:t>046</a:t>
              </a:r>
            </a:p>
            <a:p>
              <a:r>
                <a:rPr lang="en-US" sz="900" b="1" dirty="0">
                  <a:solidFill>
                    <a:prstClr val="black"/>
                  </a:solidFill>
                  <a:effectLst/>
                  <a:latin typeface="Arial"/>
                </a:rPr>
                <a:t>088</a:t>
              </a:r>
            </a:p>
            <a:p>
              <a:r>
                <a:rPr lang="en-US" sz="900" b="1" dirty="0">
                  <a:solidFill>
                    <a:prstClr val="black"/>
                  </a:solidFill>
                  <a:effectLst/>
                  <a:latin typeface="Arial"/>
                </a:rPr>
                <a:t>168</a:t>
              </a:r>
            </a:p>
          </p:txBody>
        </p:sp>
        <p:sp>
          <p:nvSpPr>
            <p:cNvPr id="85" name="brown_color"/>
            <p:cNvSpPr/>
            <p:nvPr/>
          </p:nvSpPr>
          <p:spPr>
            <a:xfrm>
              <a:off x="2622557" y="9219725"/>
              <a:ext cx="520700" cy="923330"/>
            </a:xfrm>
            <a:prstGeom prst="rect">
              <a:avLst/>
            </a:prstGeom>
            <a:solidFill>
              <a:srgbClr val="C3A0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6" name="brown_code"/>
            <p:cNvSpPr txBox="1"/>
            <p:nvPr/>
          </p:nvSpPr>
          <p:spPr>
            <a:xfrm>
              <a:off x="3183196" y="9219724"/>
              <a:ext cx="502701" cy="677108"/>
            </a:xfrm>
            <a:prstGeom prst="rect">
              <a:avLst/>
            </a:prstGeom>
            <a:noFill/>
          </p:spPr>
          <p:txBody>
            <a:bodyPr wrap="none" rtlCol="0">
              <a:spAutoFit/>
            </a:bodyPr>
            <a:lstStyle/>
            <a:p>
              <a:r>
                <a:rPr lang="en-US" sz="900" b="1" dirty="0">
                  <a:solidFill>
                    <a:prstClr val="black"/>
                  </a:solidFill>
                  <a:effectLst/>
                  <a:latin typeface="Arial"/>
                </a:rPr>
                <a:t>195</a:t>
              </a:r>
            </a:p>
            <a:p>
              <a:r>
                <a:rPr lang="en-US" sz="900" b="1" dirty="0">
                  <a:solidFill>
                    <a:prstClr val="black"/>
                  </a:solidFill>
                  <a:effectLst/>
                  <a:latin typeface="Arial"/>
                </a:rPr>
                <a:t>160</a:t>
              </a:r>
            </a:p>
            <a:p>
              <a:r>
                <a:rPr lang="en-US" sz="900" b="1" dirty="0">
                  <a:solidFill>
                    <a:prstClr val="black"/>
                  </a:solidFill>
                  <a:effectLst/>
                  <a:latin typeface="Arial"/>
                </a:rPr>
                <a:t>125</a:t>
              </a:r>
            </a:p>
          </p:txBody>
        </p:sp>
        <p:sp>
          <p:nvSpPr>
            <p:cNvPr id="87" name="light_grey_color"/>
            <p:cNvSpPr/>
            <p:nvPr/>
          </p:nvSpPr>
          <p:spPr>
            <a:xfrm>
              <a:off x="2622557" y="10417882"/>
              <a:ext cx="520700" cy="923330"/>
            </a:xfrm>
            <a:prstGeom prst="rect">
              <a:avLst/>
            </a:prstGeom>
            <a:solidFill>
              <a:srgbClr val="63646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88" name="light_grey_code"/>
            <p:cNvSpPr txBox="1"/>
            <p:nvPr/>
          </p:nvSpPr>
          <p:spPr>
            <a:xfrm>
              <a:off x="3183196" y="10417883"/>
              <a:ext cx="502701" cy="677108"/>
            </a:xfrm>
            <a:prstGeom prst="rect">
              <a:avLst/>
            </a:prstGeom>
            <a:noFill/>
          </p:spPr>
          <p:txBody>
            <a:bodyPr wrap="none" rtlCol="0">
              <a:spAutoFit/>
            </a:bodyPr>
            <a:lstStyle/>
            <a:p>
              <a:r>
                <a:rPr lang="en-US" sz="900" b="1" dirty="0">
                  <a:solidFill>
                    <a:prstClr val="black"/>
                  </a:solidFill>
                  <a:effectLst/>
                  <a:latin typeface="Arial"/>
                </a:rPr>
                <a:t>099</a:t>
              </a:r>
            </a:p>
            <a:p>
              <a:r>
                <a:rPr lang="en-US" sz="900" b="1" dirty="0">
                  <a:solidFill>
                    <a:prstClr val="black"/>
                  </a:solidFill>
                  <a:effectLst/>
                  <a:latin typeface="Arial"/>
                </a:rPr>
                <a:t>100</a:t>
              </a:r>
            </a:p>
            <a:p>
              <a:r>
                <a:rPr lang="en-US" sz="900" b="1" dirty="0">
                  <a:solidFill>
                    <a:prstClr val="black"/>
                  </a:solidFill>
                  <a:effectLst/>
                  <a:latin typeface="Arial"/>
                </a:rPr>
                <a:t>102</a:t>
              </a:r>
            </a:p>
          </p:txBody>
        </p:sp>
        <p:cxnSp>
          <p:nvCxnSpPr>
            <p:cNvPr id="89" name="Straight Connector 88"/>
            <p:cNvCxnSpPr/>
            <p:nvPr/>
          </p:nvCxnSpPr>
          <p:spPr>
            <a:xfrm>
              <a:off x="3803661"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bright_grey_color"/>
            <p:cNvSpPr/>
            <p:nvPr/>
          </p:nvSpPr>
          <p:spPr>
            <a:xfrm>
              <a:off x="3890444" y="8017943"/>
              <a:ext cx="520700" cy="923330"/>
            </a:xfrm>
            <a:prstGeom prst="rect">
              <a:avLst/>
            </a:prstGeom>
            <a:solidFill>
              <a:srgbClr val="D1D3D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1" name="gright_grey_code"/>
            <p:cNvSpPr txBox="1"/>
            <p:nvPr/>
          </p:nvSpPr>
          <p:spPr>
            <a:xfrm>
              <a:off x="4451084" y="8017943"/>
              <a:ext cx="502701" cy="677108"/>
            </a:xfrm>
            <a:prstGeom prst="rect">
              <a:avLst/>
            </a:prstGeom>
            <a:noFill/>
          </p:spPr>
          <p:txBody>
            <a:bodyPr wrap="none" rtlCol="0">
              <a:spAutoFit/>
            </a:bodyPr>
            <a:lstStyle/>
            <a:p>
              <a:r>
                <a:rPr lang="en-US" sz="900" b="1" dirty="0">
                  <a:solidFill>
                    <a:prstClr val="black"/>
                  </a:solidFill>
                  <a:effectLst/>
                  <a:latin typeface="Arial"/>
                </a:rPr>
                <a:t>209</a:t>
              </a:r>
            </a:p>
            <a:p>
              <a:r>
                <a:rPr lang="en-US" sz="900" b="1" dirty="0">
                  <a:solidFill>
                    <a:prstClr val="black"/>
                  </a:solidFill>
                  <a:effectLst/>
                  <a:latin typeface="Arial"/>
                </a:rPr>
                <a:t>211</a:t>
              </a:r>
            </a:p>
            <a:p>
              <a:r>
                <a:rPr lang="en-US" sz="900" b="1" dirty="0">
                  <a:solidFill>
                    <a:prstClr val="black"/>
                  </a:solidFill>
                  <a:effectLst/>
                  <a:latin typeface="Arial"/>
                </a:rPr>
                <a:t>212</a:t>
              </a:r>
            </a:p>
          </p:txBody>
        </p:sp>
        <p:sp>
          <p:nvSpPr>
            <p:cNvPr id="92" name="hunter_green_color"/>
            <p:cNvSpPr/>
            <p:nvPr/>
          </p:nvSpPr>
          <p:spPr>
            <a:xfrm>
              <a:off x="3890444" y="9219725"/>
              <a:ext cx="520700" cy="923330"/>
            </a:xfrm>
            <a:prstGeom prst="rect">
              <a:avLst/>
            </a:prstGeom>
            <a:solidFill>
              <a:srgbClr val="00793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3" name="hunter_green_code"/>
            <p:cNvSpPr txBox="1"/>
            <p:nvPr/>
          </p:nvSpPr>
          <p:spPr>
            <a:xfrm>
              <a:off x="4451084" y="9219724"/>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121</a:t>
              </a:r>
            </a:p>
            <a:p>
              <a:r>
                <a:rPr lang="en-US" sz="900" b="1" dirty="0">
                  <a:solidFill>
                    <a:prstClr val="black"/>
                  </a:solidFill>
                  <a:effectLst/>
                  <a:latin typeface="Arial"/>
                </a:rPr>
                <a:t>063</a:t>
              </a:r>
            </a:p>
          </p:txBody>
        </p:sp>
        <p:sp>
          <p:nvSpPr>
            <p:cNvPr id="94" name="light_green_color"/>
            <p:cNvSpPr/>
            <p:nvPr/>
          </p:nvSpPr>
          <p:spPr>
            <a:xfrm>
              <a:off x="3890444" y="10417882"/>
              <a:ext cx="520700" cy="923330"/>
            </a:xfrm>
            <a:prstGeom prst="rect">
              <a:avLst/>
            </a:prstGeom>
            <a:solidFill>
              <a:srgbClr val="25B34B"/>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5" name="light_green_code"/>
            <p:cNvSpPr txBox="1"/>
            <p:nvPr/>
          </p:nvSpPr>
          <p:spPr>
            <a:xfrm>
              <a:off x="4451084" y="10417883"/>
              <a:ext cx="502701" cy="677108"/>
            </a:xfrm>
            <a:prstGeom prst="rect">
              <a:avLst/>
            </a:prstGeom>
            <a:noFill/>
          </p:spPr>
          <p:txBody>
            <a:bodyPr wrap="none" rtlCol="0">
              <a:spAutoFit/>
            </a:bodyPr>
            <a:lstStyle/>
            <a:p>
              <a:r>
                <a:rPr lang="en-US" sz="900" b="1" dirty="0">
                  <a:solidFill>
                    <a:prstClr val="black"/>
                  </a:solidFill>
                  <a:effectLst/>
                  <a:latin typeface="Arial"/>
                </a:rPr>
                <a:t>037</a:t>
              </a:r>
            </a:p>
            <a:p>
              <a:r>
                <a:rPr lang="en-US" sz="900" b="1" dirty="0">
                  <a:solidFill>
                    <a:prstClr val="black"/>
                  </a:solidFill>
                  <a:effectLst/>
                  <a:latin typeface="Arial"/>
                </a:rPr>
                <a:t>179</a:t>
              </a:r>
            </a:p>
            <a:p>
              <a:r>
                <a:rPr lang="en-US" sz="900" b="1" dirty="0">
                  <a:solidFill>
                    <a:prstClr val="black"/>
                  </a:solidFill>
                  <a:effectLst/>
                  <a:latin typeface="Arial"/>
                </a:rPr>
                <a:t>075</a:t>
              </a:r>
            </a:p>
          </p:txBody>
        </p:sp>
        <p:cxnSp>
          <p:nvCxnSpPr>
            <p:cNvPr id="96" name="Straight Connector 95"/>
            <p:cNvCxnSpPr/>
            <p:nvPr/>
          </p:nvCxnSpPr>
          <p:spPr>
            <a:xfrm>
              <a:off x="5069430"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sun_orange_color"/>
            <p:cNvSpPr/>
            <p:nvPr/>
          </p:nvSpPr>
          <p:spPr>
            <a:xfrm>
              <a:off x="5156213" y="8017943"/>
              <a:ext cx="520700" cy="923330"/>
            </a:xfrm>
            <a:prstGeom prst="rect">
              <a:avLst/>
            </a:prstGeom>
            <a:solidFill>
              <a:srgbClr val="F68B1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98" name="sun_orange_code"/>
            <p:cNvSpPr txBox="1"/>
            <p:nvPr/>
          </p:nvSpPr>
          <p:spPr>
            <a:xfrm>
              <a:off x="5716853" y="8017943"/>
              <a:ext cx="502701" cy="677108"/>
            </a:xfrm>
            <a:prstGeom prst="rect">
              <a:avLst/>
            </a:prstGeom>
            <a:noFill/>
          </p:spPr>
          <p:txBody>
            <a:bodyPr wrap="none" rtlCol="0">
              <a:spAutoFit/>
            </a:bodyPr>
            <a:lstStyle/>
            <a:p>
              <a:r>
                <a:rPr lang="en-US" sz="900" b="1" dirty="0">
                  <a:solidFill>
                    <a:prstClr val="black"/>
                  </a:solidFill>
                  <a:effectLst/>
                  <a:latin typeface="Arial"/>
                </a:rPr>
                <a:t>246</a:t>
              </a:r>
            </a:p>
            <a:p>
              <a:r>
                <a:rPr lang="en-US" sz="900" b="1" dirty="0">
                  <a:solidFill>
                    <a:prstClr val="black"/>
                  </a:solidFill>
                  <a:effectLst/>
                  <a:latin typeface="Arial"/>
                </a:rPr>
                <a:t>139</a:t>
              </a:r>
            </a:p>
            <a:p>
              <a:r>
                <a:rPr lang="en-US" sz="900" b="1" dirty="0">
                  <a:solidFill>
                    <a:prstClr val="black"/>
                  </a:solidFill>
                  <a:effectLst/>
                  <a:latin typeface="Arial"/>
                </a:rPr>
                <a:t>031</a:t>
              </a:r>
            </a:p>
          </p:txBody>
        </p:sp>
        <p:sp>
          <p:nvSpPr>
            <p:cNvPr id="99" name="light_pink_color"/>
            <p:cNvSpPr/>
            <p:nvPr/>
          </p:nvSpPr>
          <p:spPr>
            <a:xfrm>
              <a:off x="5156213" y="9219725"/>
              <a:ext cx="520700" cy="923330"/>
            </a:xfrm>
            <a:prstGeom prst="rect">
              <a:avLst/>
            </a:prstGeom>
            <a:solidFill>
              <a:srgbClr val="F8C1D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0" name="light_pink_code"/>
            <p:cNvSpPr txBox="1"/>
            <p:nvPr/>
          </p:nvSpPr>
          <p:spPr>
            <a:xfrm>
              <a:off x="5716853" y="9219724"/>
              <a:ext cx="502701" cy="677108"/>
            </a:xfrm>
            <a:prstGeom prst="rect">
              <a:avLst/>
            </a:prstGeom>
            <a:noFill/>
          </p:spPr>
          <p:txBody>
            <a:bodyPr wrap="none" rtlCol="0">
              <a:spAutoFit/>
            </a:bodyPr>
            <a:lstStyle/>
            <a:p>
              <a:r>
                <a:rPr lang="en-US" sz="900" b="1" dirty="0">
                  <a:solidFill>
                    <a:prstClr val="black"/>
                  </a:solidFill>
                  <a:effectLst/>
                  <a:latin typeface="Arial"/>
                </a:rPr>
                <a:t>248</a:t>
              </a:r>
            </a:p>
            <a:p>
              <a:r>
                <a:rPr lang="en-US" sz="900" b="1" dirty="0">
                  <a:solidFill>
                    <a:prstClr val="black"/>
                  </a:solidFill>
                  <a:effectLst/>
                  <a:latin typeface="Arial"/>
                </a:rPr>
                <a:t>193</a:t>
              </a:r>
            </a:p>
            <a:p>
              <a:r>
                <a:rPr lang="en-US" sz="900" b="1" dirty="0">
                  <a:solidFill>
                    <a:prstClr val="black"/>
                  </a:solidFill>
                  <a:effectLst/>
                  <a:latin typeface="Arial"/>
                </a:rPr>
                <a:t>217</a:t>
              </a:r>
            </a:p>
          </p:txBody>
        </p:sp>
        <p:sp>
          <p:nvSpPr>
            <p:cNvPr id="101" name="hot_pink_color"/>
            <p:cNvSpPr/>
            <p:nvPr/>
          </p:nvSpPr>
          <p:spPr>
            <a:xfrm>
              <a:off x="5156213" y="10417882"/>
              <a:ext cx="520700" cy="923330"/>
            </a:xfrm>
            <a:prstGeom prst="rect">
              <a:avLst/>
            </a:prstGeom>
            <a:solidFill>
              <a:srgbClr val="F067A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2" name="hot_pink_code"/>
            <p:cNvSpPr txBox="1"/>
            <p:nvPr/>
          </p:nvSpPr>
          <p:spPr>
            <a:xfrm>
              <a:off x="5716853" y="10417883"/>
              <a:ext cx="502701" cy="677108"/>
            </a:xfrm>
            <a:prstGeom prst="rect">
              <a:avLst/>
            </a:prstGeom>
            <a:noFill/>
          </p:spPr>
          <p:txBody>
            <a:bodyPr wrap="none" rtlCol="0">
              <a:spAutoFit/>
            </a:bodyPr>
            <a:lstStyle/>
            <a:p>
              <a:r>
                <a:rPr lang="en-US" sz="900" b="1" dirty="0">
                  <a:solidFill>
                    <a:prstClr val="black"/>
                  </a:solidFill>
                  <a:effectLst/>
                  <a:latin typeface="Arial"/>
                </a:rPr>
                <a:t>240</a:t>
              </a:r>
            </a:p>
            <a:p>
              <a:r>
                <a:rPr lang="en-US" sz="900" b="1" dirty="0">
                  <a:solidFill>
                    <a:prstClr val="black"/>
                  </a:solidFill>
                  <a:effectLst/>
                  <a:latin typeface="Arial"/>
                </a:rPr>
                <a:t>103</a:t>
              </a:r>
            </a:p>
            <a:p>
              <a:r>
                <a:rPr lang="en-US" sz="900" b="1" dirty="0">
                  <a:solidFill>
                    <a:prstClr val="black"/>
                  </a:solidFill>
                  <a:effectLst/>
                  <a:latin typeface="Arial"/>
                </a:rPr>
                <a:t>166</a:t>
              </a:r>
            </a:p>
          </p:txBody>
        </p:sp>
        <p:cxnSp>
          <p:nvCxnSpPr>
            <p:cNvPr id="103" name="Straight Connector 102"/>
            <p:cNvCxnSpPr/>
            <p:nvPr/>
          </p:nvCxnSpPr>
          <p:spPr>
            <a:xfrm>
              <a:off x="6337317"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light_purple_color"/>
            <p:cNvSpPr/>
            <p:nvPr/>
          </p:nvSpPr>
          <p:spPr>
            <a:xfrm>
              <a:off x="6424100" y="8017943"/>
              <a:ext cx="520700" cy="923330"/>
            </a:xfrm>
            <a:prstGeom prst="rect">
              <a:avLst/>
            </a:prstGeom>
            <a:solidFill>
              <a:srgbClr val="827CBA"/>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5" name="light_purple_code"/>
            <p:cNvSpPr txBox="1"/>
            <p:nvPr/>
          </p:nvSpPr>
          <p:spPr>
            <a:xfrm>
              <a:off x="6984740" y="8017943"/>
              <a:ext cx="502701" cy="677108"/>
            </a:xfrm>
            <a:prstGeom prst="rect">
              <a:avLst/>
            </a:prstGeom>
            <a:noFill/>
          </p:spPr>
          <p:txBody>
            <a:bodyPr wrap="none" rtlCol="0">
              <a:spAutoFit/>
            </a:bodyPr>
            <a:lstStyle/>
            <a:p>
              <a:r>
                <a:rPr lang="en-US" sz="900" b="1" dirty="0">
                  <a:solidFill>
                    <a:prstClr val="black"/>
                  </a:solidFill>
                  <a:effectLst/>
                  <a:latin typeface="Arial"/>
                </a:rPr>
                <a:t>130</a:t>
              </a:r>
            </a:p>
            <a:p>
              <a:r>
                <a:rPr lang="en-US" sz="900" b="1" dirty="0">
                  <a:solidFill>
                    <a:prstClr val="black"/>
                  </a:solidFill>
                  <a:effectLst/>
                  <a:latin typeface="Arial"/>
                </a:rPr>
                <a:t>124</a:t>
              </a:r>
            </a:p>
            <a:p>
              <a:r>
                <a:rPr lang="en-US" sz="900" b="1" dirty="0">
                  <a:solidFill>
                    <a:prstClr val="black"/>
                  </a:solidFill>
                  <a:effectLst/>
                  <a:latin typeface="Arial"/>
                </a:rPr>
                <a:t>186</a:t>
              </a:r>
            </a:p>
          </p:txBody>
        </p:sp>
        <p:sp>
          <p:nvSpPr>
            <p:cNvPr id="106" name="purple_color"/>
            <p:cNvSpPr/>
            <p:nvPr/>
          </p:nvSpPr>
          <p:spPr>
            <a:xfrm>
              <a:off x="6424100" y="9219725"/>
              <a:ext cx="520700" cy="923330"/>
            </a:xfrm>
            <a:prstGeom prst="rect">
              <a:avLst/>
            </a:prstGeom>
            <a:solidFill>
              <a:srgbClr val="662D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7" name="purple_code"/>
            <p:cNvSpPr txBox="1"/>
            <p:nvPr/>
          </p:nvSpPr>
          <p:spPr>
            <a:xfrm>
              <a:off x="6984740" y="9219724"/>
              <a:ext cx="502701" cy="677108"/>
            </a:xfrm>
            <a:prstGeom prst="rect">
              <a:avLst/>
            </a:prstGeom>
            <a:noFill/>
          </p:spPr>
          <p:txBody>
            <a:bodyPr wrap="none" rtlCol="0">
              <a:spAutoFit/>
            </a:bodyPr>
            <a:lstStyle/>
            <a:p>
              <a:r>
                <a:rPr lang="en-US" sz="900" b="1" dirty="0">
                  <a:solidFill>
                    <a:prstClr val="black"/>
                  </a:solidFill>
                  <a:effectLst/>
                  <a:latin typeface="Arial"/>
                </a:rPr>
                <a:t>102</a:t>
              </a:r>
            </a:p>
            <a:p>
              <a:r>
                <a:rPr lang="en-US" sz="900" b="1" dirty="0">
                  <a:solidFill>
                    <a:prstClr val="black"/>
                  </a:solidFill>
                  <a:effectLst/>
                  <a:latin typeface="Arial"/>
                </a:rPr>
                <a:t>045</a:t>
              </a:r>
            </a:p>
            <a:p>
              <a:r>
                <a:rPr lang="en-US" sz="900" b="1" dirty="0">
                  <a:solidFill>
                    <a:prstClr val="black"/>
                  </a:solidFill>
                  <a:effectLst/>
                  <a:latin typeface="Arial"/>
                </a:rPr>
                <a:t>145</a:t>
              </a:r>
            </a:p>
          </p:txBody>
        </p:sp>
        <p:sp>
          <p:nvSpPr>
            <p:cNvPr id="108" name="Bright_red_color"/>
            <p:cNvSpPr/>
            <p:nvPr/>
          </p:nvSpPr>
          <p:spPr>
            <a:xfrm>
              <a:off x="6424100"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09" name="Bright_red_code"/>
            <p:cNvSpPr txBox="1"/>
            <p:nvPr/>
          </p:nvSpPr>
          <p:spPr>
            <a:xfrm>
              <a:off x="6984740" y="10417883"/>
              <a:ext cx="502701" cy="677108"/>
            </a:xfrm>
            <a:prstGeom prst="rect">
              <a:avLst/>
            </a:prstGeom>
            <a:noFill/>
          </p:spPr>
          <p:txBody>
            <a:bodyPr wrap="none" rtlCol="0">
              <a:spAutoFit/>
            </a:bodyPr>
            <a:lstStyle/>
            <a:p>
              <a:r>
                <a:rPr lang="en-US" sz="900" b="1" dirty="0">
                  <a:solidFill>
                    <a:prstClr val="black"/>
                  </a:solidFill>
                  <a:effectLst/>
                  <a:latin typeface="Arial"/>
                </a:rPr>
                <a:t>237</a:t>
              </a:r>
            </a:p>
            <a:p>
              <a:r>
                <a:rPr lang="en-US" sz="900" b="1" dirty="0">
                  <a:solidFill>
                    <a:prstClr val="black"/>
                  </a:solidFill>
                  <a:effectLst/>
                  <a:latin typeface="Arial"/>
                </a:rPr>
                <a:t>028</a:t>
              </a:r>
            </a:p>
            <a:p>
              <a:r>
                <a:rPr lang="en-US" sz="900" b="1" dirty="0">
                  <a:solidFill>
                    <a:prstClr val="black"/>
                  </a:solidFill>
                  <a:effectLst/>
                  <a:latin typeface="Arial"/>
                </a:rPr>
                <a:t>036</a:t>
              </a:r>
            </a:p>
          </p:txBody>
        </p:sp>
        <p:cxnSp>
          <p:nvCxnSpPr>
            <p:cNvPr id="117" name="Straight Connector 116"/>
            <p:cNvCxnSpPr/>
            <p:nvPr/>
          </p:nvCxnSpPr>
          <p:spPr>
            <a:xfrm>
              <a:off x="7605204"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pure_white_color"/>
            <p:cNvSpPr/>
            <p:nvPr/>
          </p:nvSpPr>
          <p:spPr>
            <a:xfrm>
              <a:off x="7691987" y="8017943"/>
              <a:ext cx="520700" cy="92333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19" name="pure_white_code"/>
            <p:cNvSpPr txBox="1"/>
            <p:nvPr/>
          </p:nvSpPr>
          <p:spPr>
            <a:xfrm>
              <a:off x="8252628" y="801794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255</a:t>
              </a:r>
            </a:p>
          </p:txBody>
        </p:sp>
        <p:sp>
          <p:nvSpPr>
            <p:cNvPr id="120" name="bright_yellow_color"/>
            <p:cNvSpPr/>
            <p:nvPr/>
          </p:nvSpPr>
          <p:spPr>
            <a:xfrm>
              <a:off x="7691987" y="9219725"/>
              <a:ext cx="520700" cy="923330"/>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1" name="purple_code"/>
            <p:cNvSpPr txBox="1"/>
            <p:nvPr/>
          </p:nvSpPr>
          <p:spPr>
            <a:xfrm>
              <a:off x="8252628"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242</a:t>
              </a:r>
            </a:p>
            <a:p>
              <a:r>
                <a:rPr lang="en-US" sz="900" b="1" dirty="0">
                  <a:solidFill>
                    <a:prstClr val="black"/>
                  </a:solidFill>
                  <a:effectLst/>
                  <a:latin typeface="Arial"/>
                </a:rPr>
                <a:t>000</a:t>
              </a:r>
            </a:p>
          </p:txBody>
        </p:sp>
        <p:sp>
          <p:nvSpPr>
            <p:cNvPr id="122" name="Warning_red_color"/>
            <p:cNvSpPr/>
            <p:nvPr/>
          </p:nvSpPr>
          <p:spPr>
            <a:xfrm>
              <a:off x="7691987" y="10417882"/>
              <a:ext cx="520700" cy="923330"/>
            </a:xfrm>
            <a:prstGeom prst="rect">
              <a:avLst/>
            </a:prstGeom>
            <a:solidFill>
              <a:srgbClr val="ED1C2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23" name="Warning_red_code"/>
            <p:cNvSpPr txBox="1"/>
            <p:nvPr/>
          </p:nvSpPr>
          <p:spPr>
            <a:xfrm>
              <a:off x="8252628" y="10417883"/>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000</a:t>
              </a:r>
            </a:p>
            <a:p>
              <a:r>
                <a:rPr lang="en-US" sz="900" b="1" dirty="0">
                  <a:solidFill>
                    <a:prstClr val="black"/>
                  </a:solidFill>
                  <a:effectLst/>
                  <a:latin typeface="Arial"/>
                </a:rPr>
                <a:t>000</a:t>
              </a:r>
            </a:p>
          </p:txBody>
        </p:sp>
        <p:cxnSp>
          <p:nvCxnSpPr>
            <p:cNvPr id="128" name="Straight Connector 127"/>
            <p:cNvCxnSpPr/>
            <p:nvPr/>
          </p:nvCxnSpPr>
          <p:spPr>
            <a:xfrm>
              <a:off x="8870973" y="7909031"/>
              <a:ext cx="0" cy="35732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Note_green_color"/>
            <p:cNvSpPr/>
            <p:nvPr/>
          </p:nvSpPr>
          <p:spPr>
            <a:xfrm>
              <a:off x="8957756" y="8017943"/>
              <a:ext cx="520700" cy="923330"/>
            </a:xfrm>
            <a:prstGeom prst="rect">
              <a:avLst/>
            </a:prstGeom>
            <a:solidFill>
              <a:srgbClr val="00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0" name="Note_green_code"/>
            <p:cNvSpPr txBox="1"/>
            <p:nvPr/>
          </p:nvSpPr>
          <p:spPr>
            <a:xfrm>
              <a:off x="9518394" y="8017943"/>
              <a:ext cx="502701" cy="677108"/>
            </a:xfrm>
            <a:prstGeom prst="rect">
              <a:avLst/>
            </a:prstGeom>
            <a:noFill/>
          </p:spPr>
          <p:txBody>
            <a:bodyPr wrap="none" rtlCol="0">
              <a:spAutoFit/>
            </a:bodyPr>
            <a:lstStyle/>
            <a:p>
              <a:r>
                <a:rPr lang="en-US" sz="900" b="1" dirty="0">
                  <a:solidFill>
                    <a:prstClr val="black"/>
                  </a:solidFill>
                  <a:effectLst/>
                  <a:latin typeface="Arial"/>
                </a:rPr>
                <a:t>000</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1" name="Caution_yellow_color"/>
            <p:cNvSpPr/>
            <p:nvPr/>
          </p:nvSpPr>
          <p:spPr>
            <a:xfrm>
              <a:off x="8957756" y="9219725"/>
              <a:ext cx="520700" cy="9233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solidFill>
                  <a:srgbClr val="FFFFFF"/>
                </a:solidFill>
              </a:endParaRPr>
            </a:p>
          </p:txBody>
        </p:sp>
        <p:sp>
          <p:nvSpPr>
            <p:cNvPr id="132" name="purple_code"/>
            <p:cNvSpPr txBox="1"/>
            <p:nvPr/>
          </p:nvSpPr>
          <p:spPr>
            <a:xfrm>
              <a:off x="9518394" y="9219724"/>
              <a:ext cx="502701" cy="677108"/>
            </a:xfrm>
            <a:prstGeom prst="rect">
              <a:avLst/>
            </a:prstGeom>
            <a:noFill/>
          </p:spPr>
          <p:txBody>
            <a:bodyPr wrap="none" rtlCol="0">
              <a:spAutoFit/>
            </a:bodyPr>
            <a:lstStyle/>
            <a:p>
              <a:r>
                <a:rPr lang="en-US" sz="900" b="1" dirty="0">
                  <a:solidFill>
                    <a:prstClr val="black"/>
                  </a:solidFill>
                  <a:effectLst/>
                  <a:latin typeface="Arial"/>
                </a:rPr>
                <a:t>255</a:t>
              </a:r>
            </a:p>
            <a:p>
              <a:r>
                <a:rPr lang="en-US" sz="900" b="1" dirty="0">
                  <a:solidFill>
                    <a:prstClr val="black"/>
                  </a:solidFill>
                  <a:effectLst/>
                  <a:latin typeface="Arial"/>
                </a:rPr>
                <a:t>255</a:t>
              </a:r>
            </a:p>
            <a:p>
              <a:r>
                <a:rPr lang="en-US" sz="900" b="1" dirty="0">
                  <a:solidFill>
                    <a:prstClr val="black"/>
                  </a:solidFill>
                  <a:effectLst/>
                  <a:latin typeface="Arial"/>
                </a:rPr>
                <a:t>000</a:t>
              </a:r>
            </a:p>
          </p:txBody>
        </p:sp>
        <p:sp>
          <p:nvSpPr>
            <p:cNvPr id="133" name="rgb_color_code_box"/>
            <p:cNvSpPr txBox="1"/>
            <p:nvPr/>
          </p:nvSpPr>
          <p:spPr>
            <a:xfrm>
              <a:off x="8820416" y="10626135"/>
              <a:ext cx="3409406" cy="307776"/>
            </a:xfrm>
            <a:prstGeom prst="rect">
              <a:avLst/>
            </a:prstGeom>
            <a:noFill/>
          </p:spPr>
          <p:txBody>
            <a:bodyPr wrap="square" rtlCol="0">
              <a:spAutoFit/>
            </a:bodyPr>
            <a:lstStyle/>
            <a:p>
              <a:r>
                <a:rPr lang="en-US" sz="900" b="1" dirty="0">
                  <a:solidFill>
                    <a:prstClr val="black"/>
                  </a:solidFill>
                  <a:effectLst/>
                  <a:latin typeface="Arial"/>
                </a:rPr>
                <a:t>FlightSafety RGB Color Codes</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89647" y="5928440"/>
            <a:ext cx="1199847" cy="25298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7423" y="5540290"/>
            <a:ext cx="1199847" cy="2529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67423" y="5152139"/>
            <a:ext cx="1199847" cy="252980"/>
          </a:xfrm>
          <a:prstGeom prst="rect">
            <a:avLst/>
          </a:prstGeom>
        </p:spPr>
      </p:pic>
      <p:pic>
        <p:nvPicPr>
          <p:cNvPr id="110" name="Picture 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04917" y="8391599"/>
            <a:ext cx="4027999" cy="849277"/>
          </a:xfrm>
          <a:prstGeom prst="rect">
            <a:avLst/>
          </a:prstGeom>
        </p:spPr>
      </p:pic>
      <p:pic>
        <p:nvPicPr>
          <p:cNvPr id="111" name="Picture 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2693" y="7331934"/>
            <a:ext cx="4027999" cy="849277"/>
          </a:xfrm>
          <a:prstGeom prst="rect">
            <a:avLst/>
          </a:prstGeom>
        </p:spPr>
      </p:pic>
      <p:pic>
        <p:nvPicPr>
          <p:cNvPr id="112" name="Picture 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582693" y="6386572"/>
            <a:ext cx="4027999" cy="849277"/>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941" y="4849354"/>
            <a:ext cx="1199847" cy="252981"/>
          </a:xfrm>
          <a:prstGeom prst="rect">
            <a:avLst/>
          </a:prstGeom>
        </p:spPr>
      </p:pic>
      <p:pic>
        <p:nvPicPr>
          <p:cNvPr id="116" name="Picture 2" descr="\\srv032cwd\Work_Area_032\_Courseware Development\Citation M2\Sim Briefings\Assets\HomeOFFbutton.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589326" y="4830894"/>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srv032cwd\Work_Area_032\_Courseware Development\Citation Mustang\Sim Briefings\Assets\forwardOFF.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3" descr="\\srv032cwd\Work_Area_032\_Courseware Development\Citation Mustang\Sim Briefings\Assets\backOFF.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897780" y="4826256"/>
            <a:ext cx="304545" cy="30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48354"/>
      </p:ext>
    </p:extLst>
  </p:cSld>
  <p:clrMap bg1="lt1" tx1="dk1" bg2="lt2" tx2="dk2" accent1="accent1" accent2="accent2" accent3="accent3" accent4="accent4" accent5="accent5" accent6="accent6" hlink="hlink" folHlink="folHlink"/>
  <p:sldLayoutIdLst>
    <p:sldLayoutId id="2147484009" r:id="rId1"/>
  </p:sldLayoutIdLst>
  <p:hf sldNum="0" hdr="0" ftr="0" dt="0"/>
  <p:txStyles>
    <p:titleStyle>
      <a:lvl1pPr algn="ctr" defTabSz="514337" rtl="0" eaLnBrk="1" latinLnBrk="0" hangingPunct="1">
        <a:lnSpc>
          <a:spcPct val="90000"/>
        </a:lnSpc>
        <a:spcBef>
          <a:spcPct val="0"/>
        </a:spcBef>
        <a:buNone/>
        <a:defRPr sz="2400" b="1" kern="1200">
          <a:solidFill>
            <a:schemeClr val="bg1"/>
          </a:solidFill>
          <a:effectLst>
            <a:outerShdw blurRad="38100" dist="38100" dir="2700000" algn="tl">
              <a:srgbClr val="000000">
                <a:alpha val="43137"/>
              </a:srgbClr>
            </a:outerShdw>
          </a:effectLst>
          <a:latin typeface="Arial (Headings)"/>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720">
          <p15:clr>
            <a:srgbClr val="F26B43"/>
          </p15:clr>
        </p15:guide>
        <p15:guide id="3" pos="7296">
          <p15:clr>
            <a:srgbClr val="F26B43"/>
          </p15:clr>
        </p15:guide>
        <p15:guide id="4" orient="horz" pos="4008">
          <p15:clr>
            <a:srgbClr val="F26B43"/>
          </p15:clr>
        </p15:guide>
        <p15:guide id="5" orient="horz" pos="2184">
          <p15:clr>
            <a:srgbClr val="F26B43"/>
          </p15:clr>
        </p15:guide>
        <p15:guide id="6" orient="horz" pos="2304">
          <p15:clr>
            <a:srgbClr val="F26B43"/>
          </p15:clr>
        </p15:guide>
        <p15:guide id="7"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slide" Target="slide102.xml"/><Relationship Id="rId9"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101.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16.png"/></Relationships>
</file>

<file path=ppt/slides/_rels/slide103.xml.rels><?xml version="1.0" encoding="UTF-8" standalone="yes"?>
<Relationships xmlns="http://schemas.openxmlformats.org/package/2006/relationships"><Relationship Id="rId13" Type="http://schemas.openxmlformats.org/officeDocument/2006/relationships/slide" Target="slide36.xml"/><Relationship Id="rId18" Type="http://schemas.openxmlformats.org/officeDocument/2006/relationships/slide" Target="slide53.xml"/><Relationship Id="rId26" Type="http://schemas.openxmlformats.org/officeDocument/2006/relationships/slide" Target="slide90.xml"/><Relationship Id="rId39" Type="http://schemas.openxmlformats.org/officeDocument/2006/relationships/slide" Target="slide77.xml"/><Relationship Id="rId21" Type="http://schemas.openxmlformats.org/officeDocument/2006/relationships/slide" Target="slide54.xml"/><Relationship Id="rId34" Type="http://schemas.openxmlformats.org/officeDocument/2006/relationships/slide" Target="slide86.xml"/><Relationship Id="rId7" Type="http://schemas.openxmlformats.org/officeDocument/2006/relationships/slide" Target="slide40.xml"/><Relationship Id="rId12" Type="http://schemas.openxmlformats.org/officeDocument/2006/relationships/slide" Target="slide34.xml"/><Relationship Id="rId17" Type="http://schemas.openxmlformats.org/officeDocument/2006/relationships/slide" Target="slide47.xml"/><Relationship Id="rId25" Type="http://schemas.openxmlformats.org/officeDocument/2006/relationships/slide" Target="slide67.xml"/><Relationship Id="rId33" Type="http://schemas.openxmlformats.org/officeDocument/2006/relationships/slide" Target="slide38.xml"/><Relationship Id="rId38" Type="http://schemas.openxmlformats.org/officeDocument/2006/relationships/slide" Target="slide76.xml"/><Relationship Id="rId2" Type="http://schemas.openxmlformats.org/officeDocument/2006/relationships/slide" Target="slide13.xml"/><Relationship Id="rId16" Type="http://schemas.openxmlformats.org/officeDocument/2006/relationships/slide" Target="slide56.xml"/><Relationship Id="rId20" Type="http://schemas.openxmlformats.org/officeDocument/2006/relationships/slide" Target="slide25.xml"/><Relationship Id="rId29" Type="http://schemas.openxmlformats.org/officeDocument/2006/relationships/slide" Target="slide72.xml"/><Relationship Id="rId1" Type="http://schemas.openxmlformats.org/officeDocument/2006/relationships/slideLayout" Target="../slideLayouts/slideLayout47.xml"/><Relationship Id="rId6" Type="http://schemas.openxmlformats.org/officeDocument/2006/relationships/slide" Target="slide29.xml"/><Relationship Id="rId11" Type="http://schemas.openxmlformats.org/officeDocument/2006/relationships/slide" Target="slide33.xml"/><Relationship Id="rId24" Type="http://schemas.openxmlformats.org/officeDocument/2006/relationships/slide" Target="slide45.xml"/><Relationship Id="rId32" Type="http://schemas.openxmlformats.org/officeDocument/2006/relationships/slide" Target="slide89.xml"/><Relationship Id="rId37" Type="http://schemas.openxmlformats.org/officeDocument/2006/relationships/slide" Target="slide62.xml"/><Relationship Id="rId5" Type="http://schemas.openxmlformats.org/officeDocument/2006/relationships/slide" Target="slide21.xml"/><Relationship Id="rId15" Type="http://schemas.openxmlformats.org/officeDocument/2006/relationships/slide" Target="slide85.xml"/><Relationship Id="rId23" Type="http://schemas.openxmlformats.org/officeDocument/2006/relationships/slide" Target="slide57.xml"/><Relationship Id="rId28" Type="http://schemas.openxmlformats.org/officeDocument/2006/relationships/slide" Target="slide68.xml"/><Relationship Id="rId36" Type="http://schemas.openxmlformats.org/officeDocument/2006/relationships/slide" Target="slide59.xml"/><Relationship Id="rId10" Type="http://schemas.openxmlformats.org/officeDocument/2006/relationships/slide" Target="slide30.xml"/><Relationship Id="rId19" Type="http://schemas.openxmlformats.org/officeDocument/2006/relationships/slide" Target="slide64.xml"/><Relationship Id="rId31" Type="http://schemas.openxmlformats.org/officeDocument/2006/relationships/slide" Target="slide78.xml"/><Relationship Id="rId4" Type="http://schemas.openxmlformats.org/officeDocument/2006/relationships/slide" Target="slide16.xml"/><Relationship Id="rId9" Type="http://schemas.openxmlformats.org/officeDocument/2006/relationships/slide" Target="slide14.xml"/><Relationship Id="rId14" Type="http://schemas.openxmlformats.org/officeDocument/2006/relationships/slide" Target="slide66.xml"/><Relationship Id="rId22" Type="http://schemas.openxmlformats.org/officeDocument/2006/relationships/slide" Target="slide39.xml"/><Relationship Id="rId27" Type="http://schemas.openxmlformats.org/officeDocument/2006/relationships/slide" Target="slide27.xml"/><Relationship Id="rId30" Type="http://schemas.openxmlformats.org/officeDocument/2006/relationships/slide" Target="slide82.xml"/><Relationship Id="rId35" Type="http://schemas.openxmlformats.org/officeDocument/2006/relationships/slide" Target="slide63.xml"/><Relationship Id="rId8" Type="http://schemas.openxmlformats.org/officeDocument/2006/relationships/slide" Target="slide43.xml"/><Relationship Id="rId3" Type="http://schemas.openxmlformats.org/officeDocument/2006/relationships/slide" Target="slide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slide" Target="slide102.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slide" Target="slide10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52.xml"/><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slide" Target="slide102.xml"/><Relationship Id="rId13" Type="http://schemas.openxmlformats.org/officeDocument/2006/relationships/image" Target="../media/image9.png"/><Relationship Id="rId3" Type="http://schemas.openxmlformats.org/officeDocument/2006/relationships/hyperlink" Target="file:///srv005acps/Astra/Presentations/1125%20Astra%20Simulator%20Briefing%20FAA/Taxi%20LAHSO%20SMGCS.ppt#-1,1,Slide 1" TargetMode="External"/><Relationship Id="rId7" Type="http://schemas.openxmlformats.org/officeDocument/2006/relationships/slide" Target="slide4.xml"/><Relationship Id="rId12" Type="http://schemas.openxmlformats.org/officeDocument/2006/relationships/slide" Target="slide91.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slide" Target="slide3.xml"/><Relationship Id="rId15" Type="http://schemas.openxmlformats.org/officeDocument/2006/relationships/image" Target="../media/image8.png"/><Relationship Id="rId10" Type="http://schemas.openxmlformats.org/officeDocument/2006/relationships/slide" Target="slide7.xml"/><Relationship Id="rId4" Type="http://schemas.openxmlformats.org/officeDocument/2006/relationships/hyperlink" Target="file:////srv005acps\Courseware\Videos\Stall%20Awareness\FSI_Aircraft_Stall_Video.mp4" TargetMode="External"/><Relationship Id="rId9" Type="http://schemas.openxmlformats.org/officeDocument/2006/relationships/image" Target="../media/image11.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slide" Target="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02.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20.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jpeg"/><Relationship Id="rId7"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Layout" Target="../slideLayouts/slideLayout52.xml"/><Relationship Id="rId6" Type="http://schemas.openxmlformats.org/officeDocument/2006/relationships/slide" Target="slide6.xml"/><Relationship Id="rId11" Type="http://schemas.openxmlformats.org/officeDocument/2006/relationships/image" Target="../media/image11.png"/><Relationship Id="rId5" Type="http://schemas.openxmlformats.org/officeDocument/2006/relationships/image" Target="../media/image37.jpeg"/><Relationship Id="rId10" Type="http://schemas.openxmlformats.org/officeDocument/2006/relationships/slide" Target="slide102.xml"/><Relationship Id="rId4" Type="http://schemas.openxmlformats.org/officeDocument/2006/relationships/image" Target="../media/image36.jpeg"/><Relationship Id="rId9"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image" Target="../media/image39.jpeg"/><Relationship Id="rId7" Type="http://schemas.openxmlformats.org/officeDocument/2006/relationships/image" Target="../media/image18.png"/><Relationship Id="rId2" Type="http://schemas.openxmlformats.org/officeDocument/2006/relationships/image" Target="../media/image38.jpeg"/><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slide" Target="slide6.xml"/><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image" Target="../media/image41.jpe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slide" Target="slide6.xml"/><Relationship Id="rId4" Type="http://schemas.openxmlformats.org/officeDocument/2006/relationships/image" Target="../media/image42.jpeg"/><Relationship Id="rId9"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slide" Target="slide6.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7.xml"/><Relationship Id="rId7" Type="http://schemas.openxmlformats.org/officeDocument/2006/relationships/slide" Target="slide102.xml"/><Relationship Id="rId2" Type="http://schemas.openxmlformats.org/officeDocument/2006/relationships/image" Target="../media/image48.png"/><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7.xml"/><Relationship Id="rId7" Type="http://schemas.openxmlformats.org/officeDocument/2006/relationships/slide" Target="slide102.xml"/><Relationship Id="rId2" Type="http://schemas.openxmlformats.org/officeDocument/2006/relationships/image" Target="../media/image49.png"/><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slide" Target="slide102.xml"/></Relationships>
</file>

<file path=ppt/slides/_rels/slide8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54.jpe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8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4.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slide" Target="slide102.xml"/><Relationship Id="rId5" Type="http://schemas.openxmlformats.org/officeDocument/2006/relationships/image" Target="../media/image18.png"/><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slide" Target="slide102.xml"/><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slide" Target="slide102.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2.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3.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4.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5.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6.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7.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r" eaLnBrk="0" hangingPunct="0">
              <a:lnSpc>
                <a:spcPct val="100000"/>
              </a:lnSpc>
              <a:spcBef>
                <a:spcPts val="300"/>
              </a:spcBef>
            </a:pPr>
            <a:r>
              <a:rPr lang="en-US" sz="2800" b="1" kern="100" dirty="0">
                <a:effectLst/>
                <a:latin typeface="Arial" charset="0"/>
              </a:rPr>
              <a:t>Astra</a:t>
            </a:r>
          </a:p>
          <a:p>
            <a:pPr algn="r" eaLnBrk="0" hangingPunct="0">
              <a:lnSpc>
                <a:spcPct val="100000"/>
              </a:lnSpc>
              <a:spcBef>
                <a:spcPts val="300"/>
              </a:spcBef>
            </a:pPr>
            <a:r>
              <a:rPr lang="en-US" sz="1800" b="1" kern="100" dirty="0">
                <a:effectLst/>
                <a:latin typeface="Arial" charset="0"/>
              </a:rPr>
              <a:t>Simulator Briefing</a:t>
            </a:r>
          </a:p>
        </p:txBody>
      </p:sp>
    </p:spTree>
    <p:extLst>
      <p:ext uri="{BB962C8B-B14F-4D97-AF65-F5344CB8AC3E}">
        <p14:creationId xmlns:p14="http://schemas.microsoft.com/office/powerpoint/2010/main" val="3279445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4423416"/>
            <a:ext cx="9144000" cy="357588"/>
          </a:xfrm>
        </p:spPr>
        <p:txBody>
          <a:bodyPr>
            <a:noAutofit/>
          </a:bodyPr>
          <a:lstStyle/>
          <a:p>
            <a:pPr marL="0" indent="0" algn="ctr">
              <a:buNone/>
            </a:pPr>
            <a:r>
              <a:rPr lang="en-US" sz="2000" b="1" dirty="0">
                <a:solidFill>
                  <a:schemeClr val="accent1"/>
                </a:solidFill>
              </a:rPr>
              <a:t>Fire</a:t>
            </a:r>
            <a:r>
              <a:rPr lang="en-US" sz="2000" b="1" dirty="0">
                <a:solidFill>
                  <a:schemeClr val="accent1"/>
                </a:solidFill>
                <a:effectLst>
                  <a:outerShdw blurRad="38100" dist="38100" dir="2700000" algn="tl">
                    <a:srgbClr val="000000">
                      <a:alpha val="43137"/>
                    </a:srgbClr>
                  </a:outerShdw>
                </a:effectLst>
              </a:rPr>
              <a:t> </a:t>
            </a:r>
            <a:r>
              <a:rPr lang="en-US" sz="2000" b="1" dirty="0">
                <a:solidFill>
                  <a:schemeClr val="accent1"/>
                </a:solidFill>
              </a:rPr>
              <a:t>Extinguisher</a:t>
            </a:r>
          </a:p>
        </p:txBody>
      </p:sp>
      <p:sp>
        <p:nvSpPr>
          <p:cNvPr id="3" name="Title 2"/>
          <p:cNvSpPr>
            <a:spLocks noGrp="1"/>
          </p:cNvSpPr>
          <p:nvPr>
            <p:ph type="title"/>
          </p:nvPr>
        </p:nvSpPr>
        <p:spPr/>
        <p:txBody>
          <a:bodyPr>
            <a:normAutofit/>
          </a:bodyPr>
          <a:lstStyle/>
          <a:p>
            <a:r>
              <a:rPr lang="en-US" dirty="0"/>
              <a:t>Simulator Safety Resources</a:t>
            </a:r>
            <a:endParaRPr lang="en-US" sz="2400" dirty="0">
              <a:effectLst>
                <a:outerShdw blurRad="38100" dist="38100" dir="2700000" algn="tl">
                  <a:srgbClr val="000000">
                    <a:alpha val="43137"/>
                  </a:srgbClr>
                </a:outerShdw>
              </a:effectLst>
            </a:endParaRPr>
          </a:p>
        </p:txBody>
      </p:sp>
      <p:pic>
        <p:nvPicPr>
          <p:cNvPr id="7" name="Picture 6" descr="fireext"/>
          <p:cNvPicPr>
            <a:picLocks noChangeAspect="1" noChangeArrowheads="1"/>
          </p:cNvPicPr>
          <p:nvPr/>
        </p:nvPicPr>
        <p:blipFill>
          <a:blip r:embed="rId3" cstate="print"/>
          <a:srcRect/>
          <a:stretch>
            <a:fillRect/>
          </a:stretch>
        </p:blipFill>
        <p:spPr bwMode="auto">
          <a:xfrm>
            <a:off x="3114387" y="746959"/>
            <a:ext cx="2915227" cy="3542355"/>
          </a:xfrm>
          <a:prstGeom prst="rect">
            <a:avLst/>
          </a:prstGeom>
          <a:noFill/>
          <a:ln w="9525">
            <a:noFill/>
            <a:miter lim="800000"/>
            <a:headEnd/>
            <a:tailEnd/>
          </a:ln>
          <a:effectLst>
            <a:outerShdw blurRad="50800" dist="38100" dir="2700000" algn="tl" rotWithShape="0">
              <a:prstClr val="black">
                <a:alpha val="40000"/>
              </a:prstClr>
            </a:outerShdw>
            <a:softEdge rad="0"/>
          </a:effec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4" name="Picture 13">
            <a:hlinkClick r:id="" action="ppaction://hlinkshowjump?jump=previous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5" name="Picture 14">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normAutofit/>
          </a:bodyPr>
          <a:lstStyle/>
          <a:p>
            <a:r>
              <a:rPr lang="en-US" dirty="0"/>
              <a:t>ASTRA Recurrent - TCE (Sim 2)</a:t>
            </a:r>
            <a:endParaRPr lang="en-US" cap="all" dirty="0">
              <a:effectLst>
                <a:outerShdw blurRad="38100" dist="38100" dir="2700000" algn="tl">
                  <a:srgbClr val="000000">
                    <a:alpha val="43137"/>
                  </a:srgbClr>
                </a:outerShdw>
              </a:effectLst>
            </a:endParaRPr>
          </a:p>
        </p:txBody>
      </p:sp>
      <p:sp>
        <p:nvSpPr>
          <p:cNvPr id="5" name="Content Placeholder 6"/>
          <p:cNvSpPr txBox="1">
            <a:spLocks/>
          </p:cNvSpPr>
          <p:nvPr/>
        </p:nvSpPr>
        <p:spPr>
          <a:xfrm>
            <a:off x="457200" y="685806"/>
            <a:ext cx="8229599" cy="3976683"/>
          </a:xfrm>
          <a:prstGeom prst="rect">
            <a:avLst/>
          </a:prstGeom>
        </p:spPr>
        <p:txBody>
          <a:bodyPr vert="horz" lIns="91440" tIns="45720" rIns="91440" bIns="45720" numCol="2"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100000"/>
              </a:lnSpc>
              <a:spcBef>
                <a:spcPts val="0"/>
              </a:spcBef>
            </a:pPr>
            <a:r>
              <a:rPr lang="en-US" sz="1200" b="1" dirty="0">
                <a:solidFill>
                  <a:srgbClr val="FFC000"/>
                </a:solidFill>
                <a:effectLst/>
              </a:rPr>
              <a:t>Preflight Procedures</a:t>
            </a:r>
          </a:p>
          <a:p>
            <a:pPr lvl="1">
              <a:lnSpc>
                <a:spcPct val="100000"/>
              </a:lnSpc>
              <a:spcBef>
                <a:spcPts val="0"/>
              </a:spcBef>
            </a:pPr>
            <a:r>
              <a:rPr lang="en-US" sz="1200" dirty="0">
                <a:effectLst/>
              </a:rPr>
              <a:t>Pretakeoff Checks (S)</a:t>
            </a:r>
          </a:p>
          <a:p>
            <a:pPr lvl="1">
              <a:lnSpc>
                <a:spcPct val="100000"/>
              </a:lnSpc>
              <a:spcBef>
                <a:spcPts val="0"/>
              </a:spcBef>
            </a:pPr>
            <a:endParaRPr lang="en-US" sz="1200" b="1" dirty="0">
              <a:effectLst/>
            </a:endParaRPr>
          </a:p>
          <a:p>
            <a:pPr>
              <a:lnSpc>
                <a:spcPct val="100000"/>
              </a:lnSpc>
              <a:spcBef>
                <a:spcPts val="0"/>
              </a:spcBef>
            </a:pPr>
            <a:r>
              <a:rPr lang="en-US" sz="1200" b="1" dirty="0">
                <a:solidFill>
                  <a:srgbClr val="FFC000"/>
                </a:solidFill>
                <a:effectLst/>
              </a:rPr>
              <a:t>Takeoff and Departure Phase</a:t>
            </a:r>
          </a:p>
          <a:p>
            <a:pPr lvl="1">
              <a:lnSpc>
                <a:spcPct val="100000"/>
              </a:lnSpc>
              <a:spcBef>
                <a:spcPts val="0"/>
              </a:spcBef>
            </a:pPr>
            <a:r>
              <a:rPr lang="en-US" sz="1200" dirty="0">
                <a:effectLst/>
                <a:hlinkClick r:id="" action="ppaction://customshow?id=55&amp;return=true"/>
              </a:rPr>
              <a:t>Normal Takeoff (S)</a:t>
            </a:r>
            <a:endParaRPr lang="en-US" sz="1200" dirty="0">
              <a:effectLst/>
            </a:endParaRPr>
          </a:p>
          <a:p>
            <a:pPr lvl="1">
              <a:lnSpc>
                <a:spcPct val="100000"/>
              </a:lnSpc>
              <a:spcBef>
                <a:spcPts val="0"/>
              </a:spcBef>
            </a:pPr>
            <a:r>
              <a:rPr lang="en-US" sz="1200" dirty="0">
                <a:effectLst/>
              </a:rPr>
              <a:t>Crosswind Takeoff (S)</a:t>
            </a:r>
          </a:p>
          <a:p>
            <a:pPr lvl="1">
              <a:lnSpc>
                <a:spcPct val="100000"/>
              </a:lnSpc>
              <a:spcBef>
                <a:spcPts val="0"/>
              </a:spcBef>
            </a:pPr>
            <a:r>
              <a:rPr lang="en-US" sz="1200" dirty="0">
                <a:effectLst/>
                <a:hlinkClick r:id="" action="ppaction://customshow?id=6&amp;return=true"/>
              </a:rPr>
              <a:t>Powerplant Failure During Takeoff</a:t>
            </a:r>
            <a:endParaRPr lang="en-US" sz="1200" dirty="0">
              <a:effectLst/>
            </a:endParaRPr>
          </a:p>
          <a:p>
            <a:pPr lvl="1">
              <a:lnSpc>
                <a:spcPct val="100000"/>
              </a:lnSpc>
              <a:spcBef>
                <a:spcPts val="0"/>
              </a:spcBef>
            </a:pPr>
            <a:r>
              <a:rPr lang="en-US" sz="1200" dirty="0">
                <a:effectLst/>
                <a:hlinkClick r:id="" action="ppaction://customshow?id=7&amp;return=true"/>
              </a:rPr>
              <a:t>Rejected Takeoff (S)</a:t>
            </a:r>
            <a:endParaRPr lang="en-US" sz="1200" dirty="0">
              <a:effectLst/>
            </a:endParaRPr>
          </a:p>
          <a:p>
            <a:pPr>
              <a:lnSpc>
                <a:spcPct val="100000"/>
              </a:lnSpc>
              <a:spcBef>
                <a:spcPts val="0"/>
              </a:spcBef>
            </a:pPr>
            <a:endParaRPr lang="en-US" sz="1200" dirty="0">
              <a:solidFill>
                <a:srgbClr val="FFC000"/>
              </a:solidFill>
              <a:effectLst/>
            </a:endParaRPr>
          </a:p>
          <a:p>
            <a:pPr>
              <a:lnSpc>
                <a:spcPct val="100000"/>
              </a:lnSpc>
              <a:spcBef>
                <a:spcPts val="0"/>
              </a:spcBef>
            </a:pPr>
            <a:r>
              <a:rPr lang="en-US" sz="1200" b="1" dirty="0">
                <a:solidFill>
                  <a:srgbClr val="FFC000"/>
                </a:solidFill>
                <a:effectLst/>
              </a:rPr>
              <a:t>Instrument Procedures</a:t>
            </a:r>
          </a:p>
          <a:p>
            <a:pPr lvl="1">
              <a:lnSpc>
                <a:spcPct val="100000"/>
              </a:lnSpc>
              <a:spcBef>
                <a:spcPts val="0"/>
              </a:spcBef>
            </a:pPr>
            <a:r>
              <a:rPr lang="en-US" sz="1200" dirty="0">
                <a:effectLst/>
                <a:hlinkClick r:id="" action="ppaction://customshow?id=8&amp;return=true"/>
              </a:rPr>
              <a:t>Non-precision Approach 1(S)</a:t>
            </a:r>
            <a:endParaRPr lang="en-US" sz="1200" dirty="0">
              <a:effectLst/>
            </a:endParaRPr>
          </a:p>
          <a:p>
            <a:pPr lvl="1">
              <a:lnSpc>
                <a:spcPct val="100000"/>
              </a:lnSpc>
              <a:spcBef>
                <a:spcPts val="0"/>
              </a:spcBef>
            </a:pPr>
            <a:r>
              <a:rPr lang="en-US" sz="1200" dirty="0">
                <a:effectLst/>
              </a:rPr>
              <a:t>Non-precision Approach 2</a:t>
            </a:r>
          </a:p>
          <a:p>
            <a:pPr lvl="1">
              <a:lnSpc>
                <a:spcPct val="100000"/>
              </a:lnSpc>
              <a:spcBef>
                <a:spcPts val="0"/>
              </a:spcBef>
            </a:pPr>
            <a:r>
              <a:rPr lang="en-US" sz="1200" dirty="0">
                <a:effectLst/>
                <a:hlinkClick r:id="" action="ppaction://customshow?id=40&amp;return=true"/>
              </a:rPr>
              <a:t>Circling Approach</a:t>
            </a:r>
            <a:endParaRPr lang="en-US" sz="1200" dirty="0">
              <a:effectLst/>
            </a:endParaRPr>
          </a:p>
          <a:p>
            <a:pPr lvl="1">
              <a:lnSpc>
                <a:spcPct val="100000"/>
              </a:lnSpc>
              <a:spcBef>
                <a:spcPts val="0"/>
              </a:spcBef>
            </a:pPr>
            <a:r>
              <a:rPr lang="en-US" sz="1200" dirty="0">
                <a:effectLst/>
                <a:hlinkClick r:id="" action="ppaction://customshow?id=14&amp;return=true"/>
              </a:rPr>
              <a:t>Visual</a:t>
            </a:r>
            <a:endParaRPr lang="en-US" sz="1200" dirty="0">
              <a:effectLst/>
            </a:endParaRPr>
          </a:p>
          <a:p>
            <a:pPr marL="0" indent="0">
              <a:lnSpc>
                <a:spcPct val="100000"/>
              </a:lnSpc>
              <a:spcBef>
                <a:spcPts val="0"/>
              </a:spcBef>
              <a:buNone/>
            </a:pPr>
            <a:endParaRPr lang="en-US" sz="1200" b="1" dirty="0">
              <a:solidFill>
                <a:srgbClr val="FFC000"/>
              </a:solidFill>
              <a:effectLst/>
            </a:endParaRPr>
          </a:p>
          <a:p>
            <a:pPr>
              <a:lnSpc>
                <a:spcPct val="100000"/>
              </a:lnSpc>
              <a:spcBef>
                <a:spcPts val="0"/>
              </a:spcBef>
            </a:pPr>
            <a:r>
              <a:rPr lang="en-US" sz="1200" b="1" dirty="0">
                <a:solidFill>
                  <a:srgbClr val="FFC000"/>
                </a:solidFill>
                <a:effectLst/>
              </a:rPr>
              <a:t>Landings and Approaches to Landings</a:t>
            </a:r>
          </a:p>
          <a:p>
            <a:pPr lvl="1">
              <a:lnSpc>
                <a:spcPct val="100000"/>
              </a:lnSpc>
              <a:spcBef>
                <a:spcPts val="0"/>
              </a:spcBef>
            </a:pPr>
            <a:r>
              <a:rPr lang="en-US" sz="1200" dirty="0">
                <a:effectLst/>
              </a:rPr>
              <a:t>Crosswind Landing (S)</a:t>
            </a:r>
          </a:p>
          <a:p>
            <a:pPr lvl="1">
              <a:lnSpc>
                <a:spcPct val="100000"/>
              </a:lnSpc>
              <a:spcBef>
                <a:spcPts val="0"/>
              </a:spcBef>
            </a:pPr>
            <a:r>
              <a:rPr lang="en-US" sz="1200" dirty="0">
                <a:effectLst/>
                <a:hlinkClick r:id="" action="ppaction://customshow?id=40&amp;return=true"/>
              </a:rPr>
              <a:t>Landing from a Circling Approach</a:t>
            </a:r>
            <a:endParaRPr lang="en-US" sz="1200" dirty="0">
              <a:effectLst/>
            </a:endParaRPr>
          </a:p>
          <a:p>
            <a:pPr lvl="1">
              <a:lnSpc>
                <a:spcPct val="100000"/>
              </a:lnSpc>
              <a:spcBef>
                <a:spcPts val="0"/>
              </a:spcBef>
            </a:pPr>
            <a:r>
              <a:rPr lang="en-US" sz="1200" dirty="0">
                <a:effectLst/>
                <a:hlinkClick r:id="" action="ppaction://customshow?id=39&amp;return=true"/>
              </a:rPr>
              <a:t>Rejected Landing</a:t>
            </a:r>
            <a:endParaRPr lang="en-US" sz="1200" dirty="0">
              <a:effectLst/>
            </a:endParaRPr>
          </a:p>
          <a:p>
            <a:pPr lvl="1">
              <a:lnSpc>
                <a:spcPct val="100000"/>
              </a:lnSpc>
              <a:spcBef>
                <a:spcPts val="0"/>
              </a:spcBef>
            </a:pPr>
            <a:r>
              <a:rPr lang="en-US" sz="1200" dirty="0">
                <a:effectLst/>
                <a:hlinkClick r:id="" action="ppaction://customshow?id=41&amp;return=true"/>
              </a:rPr>
              <a:t>Landing from a No Flap or a Nonstandard </a:t>
            </a:r>
            <a:br>
              <a:rPr lang="en-US" sz="1200" dirty="0">
                <a:effectLst/>
                <a:hlinkClick r:id="" action="ppaction://customshow?id=41&amp;return=true"/>
              </a:rPr>
            </a:br>
            <a:r>
              <a:rPr lang="en-US" sz="1200" dirty="0">
                <a:effectLst/>
                <a:hlinkClick r:id="" action="ppaction://customshow?id=41&amp;return=true"/>
              </a:rPr>
              <a:t>Flap Approach</a:t>
            </a:r>
            <a:endParaRPr lang="en-US" sz="1200" dirty="0">
              <a:solidFill>
                <a:srgbClr val="FFC000"/>
              </a:solidFill>
              <a:effectLst/>
            </a:endParaRPr>
          </a:p>
          <a:p>
            <a:pPr>
              <a:lnSpc>
                <a:spcPct val="100000"/>
              </a:lnSpc>
              <a:spcBef>
                <a:spcPts val="0"/>
              </a:spcBef>
            </a:pPr>
            <a:r>
              <a:rPr lang="en-US" sz="1200" b="1" dirty="0">
                <a:solidFill>
                  <a:srgbClr val="FFC000"/>
                </a:solidFill>
                <a:effectLst/>
              </a:rPr>
              <a:t>Normal and Abnormal Procedures</a:t>
            </a:r>
          </a:p>
          <a:p>
            <a:pPr lvl="1">
              <a:lnSpc>
                <a:spcPct val="100000"/>
              </a:lnSpc>
              <a:spcBef>
                <a:spcPts val="0"/>
              </a:spcBef>
            </a:pPr>
            <a:r>
              <a:rPr lang="en-US" sz="1200" dirty="0">
                <a:effectLst/>
                <a:hlinkClick r:id="" action="ppaction://customshow?id=5&amp;return=true"/>
              </a:rPr>
              <a:t>Fuel System</a:t>
            </a:r>
            <a:endParaRPr lang="en-US" sz="1200" dirty="0">
              <a:effectLst/>
            </a:endParaRPr>
          </a:p>
          <a:p>
            <a:pPr lvl="1">
              <a:lnSpc>
                <a:spcPct val="100000"/>
              </a:lnSpc>
              <a:spcBef>
                <a:spcPts val="0"/>
              </a:spcBef>
            </a:pPr>
            <a:r>
              <a:rPr lang="en-US" sz="1200" dirty="0">
                <a:effectLst/>
                <a:hlinkClick r:id="" action="ppaction://customshow?id=16&amp;return=true"/>
              </a:rPr>
              <a:t>Fire Detection and Extinguishing Systems</a:t>
            </a:r>
            <a:endParaRPr lang="en-US" sz="1200" dirty="0">
              <a:effectLst/>
            </a:endParaRPr>
          </a:p>
          <a:p>
            <a:pPr lvl="1">
              <a:lnSpc>
                <a:spcPct val="100000"/>
              </a:lnSpc>
              <a:spcBef>
                <a:spcPts val="0"/>
              </a:spcBef>
            </a:pPr>
            <a:r>
              <a:rPr lang="en-US" sz="1200" dirty="0">
                <a:effectLst/>
                <a:hlinkClick r:id="" action="ppaction://customshow?id=32&amp;return=true"/>
              </a:rPr>
              <a:t>Navigation and Avionics Systems (S)</a:t>
            </a:r>
            <a:endParaRPr lang="en-US" sz="1200" dirty="0">
              <a:effectLst/>
            </a:endParaRPr>
          </a:p>
          <a:p>
            <a:pPr lvl="1">
              <a:lnSpc>
                <a:spcPct val="100000"/>
              </a:lnSpc>
              <a:spcBef>
                <a:spcPts val="0"/>
              </a:spcBef>
            </a:pPr>
            <a:r>
              <a:rPr lang="en-US" sz="1200" dirty="0">
                <a:effectLst/>
              </a:rPr>
              <a:t>Automatic Flight Control System, Electronic Flight Instrument System and Related Subsystems</a:t>
            </a:r>
          </a:p>
          <a:p>
            <a:pPr lvl="1">
              <a:lnSpc>
                <a:spcPct val="100000"/>
              </a:lnSpc>
              <a:spcBef>
                <a:spcPts val="0"/>
              </a:spcBef>
            </a:pPr>
            <a:r>
              <a:rPr lang="en-US" sz="1200" dirty="0">
                <a:effectLst/>
                <a:hlinkClick r:id="" action="ppaction://customshow?id=35&amp;return=true"/>
              </a:rPr>
              <a:t>Flight Control Systems</a:t>
            </a:r>
            <a:endParaRPr lang="en-US" sz="1200" dirty="0">
              <a:effectLst/>
            </a:endParaRPr>
          </a:p>
          <a:p>
            <a:pPr marL="0" indent="0">
              <a:lnSpc>
                <a:spcPct val="100000"/>
              </a:lnSpc>
              <a:spcBef>
                <a:spcPts val="0"/>
              </a:spcBef>
              <a:buNone/>
            </a:pPr>
            <a:endParaRPr lang="en-US" sz="1200" dirty="0">
              <a:solidFill>
                <a:srgbClr val="FFC000"/>
              </a:solidFill>
              <a:effectLst/>
            </a:endParaRPr>
          </a:p>
          <a:p>
            <a:pPr>
              <a:lnSpc>
                <a:spcPct val="100000"/>
              </a:lnSpc>
              <a:spcBef>
                <a:spcPts val="0"/>
              </a:spcBef>
            </a:pPr>
            <a:r>
              <a:rPr lang="en-US" sz="1200" b="1" dirty="0">
                <a:solidFill>
                  <a:srgbClr val="FFC000"/>
                </a:solidFill>
                <a:effectLst/>
              </a:rPr>
              <a:t>Postflight Procedures</a:t>
            </a:r>
          </a:p>
          <a:p>
            <a:pPr lvl="1">
              <a:lnSpc>
                <a:spcPct val="100000"/>
              </a:lnSpc>
              <a:spcBef>
                <a:spcPts val="0"/>
              </a:spcBef>
            </a:pPr>
            <a:r>
              <a:rPr lang="en-US" sz="1200" dirty="0">
                <a:effectLst/>
              </a:rPr>
              <a:t>After-Landing Procedures</a:t>
            </a:r>
          </a:p>
          <a:p>
            <a:pPr lvl="1">
              <a:lnSpc>
                <a:spcPct val="100000"/>
              </a:lnSpc>
              <a:spcBef>
                <a:spcPts val="0"/>
              </a:spcBef>
            </a:pPr>
            <a:r>
              <a:rPr lang="en-US" sz="1200" dirty="0">
                <a:effectLst/>
              </a:rPr>
              <a:t>Parking and Securing</a:t>
            </a:r>
          </a:p>
        </p:txBody>
      </p:sp>
      <p:pic>
        <p:nvPicPr>
          <p:cNvPr id="7" name="Picture 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9" name="Picture 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623275901"/>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5" y="857256"/>
            <a:ext cx="8229599" cy="4103364"/>
          </a:xfrm>
        </p:spPr>
        <p:txBody>
          <a:bodyPr numCol="2">
            <a:noAutofit/>
          </a:bodyPr>
          <a:lstStyle/>
          <a:p>
            <a:pPr>
              <a:lnSpc>
                <a:spcPct val="100000"/>
              </a:lnSpc>
              <a:spcBef>
                <a:spcPts val="0"/>
              </a:spcBef>
            </a:pPr>
            <a:r>
              <a:rPr lang="en-US" sz="1400" b="1" dirty="0">
                <a:solidFill>
                  <a:srgbClr val="FFC000"/>
                </a:solidFill>
              </a:rPr>
              <a:t>Preflight Procedures</a:t>
            </a:r>
          </a:p>
          <a:p>
            <a:pPr lvl="1">
              <a:lnSpc>
                <a:spcPct val="100000"/>
              </a:lnSpc>
              <a:spcBef>
                <a:spcPts val="0"/>
              </a:spcBef>
            </a:pPr>
            <a:r>
              <a:rPr lang="en-US" sz="1400" dirty="0"/>
              <a:t>Pre-takeoff Checks (S)</a:t>
            </a:r>
          </a:p>
          <a:p>
            <a:pPr marL="0" indent="0">
              <a:lnSpc>
                <a:spcPct val="100000"/>
              </a:lnSpc>
              <a:spcBef>
                <a:spcPts val="0"/>
              </a:spcBef>
              <a:buNone/>
            </a:pPr>
            <a:endParaRPr lang="en-US" sz="1400" dirty="0">
              <a:solidFill>
                <a:srgbClr val="FFC000"/>
              </a:solidFill>
            </a:endParaRPr>
          </a:p>
          <a:p>
            <a:pPr>
              <a:lnSpc>
                <a:spcPct val="100000"/>
              </a:lnSpc>
              <a:spcBef>
                <a:spcPts val="0"/>
              </a:spcBef>
            </a:pPr>
            <a:r>
              <a:rPr lang="en-US" sz="1400" b="1" dirty="0">
                <a:solidFill>
                  <a:srgbClr val="FFC000"/>
                </a:solidFill>
              </a:rPr>
              <a:t>Takeoff and Departure Phase</a:t>
            </a:r>
          </a:p>
          <a:p>
            <a:pPr lvl="1">
              <a:lnSpc>
                <a:spcPct val="100000"/>
              </a:lnSpc>
              <a:spcBef>
                <a:spcPts val="0"/>
              </a:spcBef>
            </a:pPr>
            <a:r>
              <a:rPr lang="en-US" sz="1400" dirty="0"/>
              <a:t>Crosswind Takeoff (S)</a:t>
            </a:r>
          </a:p>
          <a:p>
            <a:pPr lvl="1">
              <a:lnSpc>
                <a:spcPct val="100000"/>
              </a:lnSpc>
              <a:spcBef>
                <a:spcPts val="0"/>
              </a:spcBef>
            </a:pPr>
            <a:r>
              <a:rPr lang="en-US" sz="1400" dirty="0">
                <a:hlinkClick r:id="" action="ppaction://customshow?id=9&amp;return=true"/>
              </a:rPr>
              <a:t>Windshear</a:t>
            </a:r>
            <a:endParaRPr lang="en-US" sz="1400" dirty="0"/>
          </a:p>
          <a:p>
            <a:pPr>
              <a:lnSpc>
                <a:spcPct val="100000"/>
              </a:lnSpc>
              <a:spcBef>
                <a:spcPts val="0"/>
              </a:spcBef>
            </a:pPr>
            <a:endParaRPr lang="en-US" sz="1400" dirty="0">
              <a:solidFill>
                <a:srgbClr val="FFC000"/>
              </a:solidFill>
            </a:endParaRPr>
          </a:p>
          <a:p>
            <a:pPr>
              <a:lnSpc>
                <a:spcPct val="100000"/>
              </a:lnSpc>
              <a:spcBef>
                <a:spcPts val="0"/>
              </a:spcBef>
            </a:pPr>
            <a:r>
              <a:rPr lang="en-US" sz="1400" b="1" dirty="0">
                <a:solidFill>
                  <a:srgbClr val="FFC000"/>
                </a:solidFill>
              </a:rPr>
              <a:t>Instrument Procedures</a:t>
            </a:r>
          </a:p>
          <a:p>
            <a:pPr lvl="1">
              <a:lnSpc>
                <a:spcPct val="100000"/>
              </a:lnSpc>
              <a:spcBef>
                <a:spcPts val="0"/>
              </a:spcBef>
            </a:pPr>
            <a:r>
              <a:rPr lang="en-US" sz="1400" dirty="0">
                <a:hlinkClick r:id="" action="ppaction://customshow?id=14&amp;return=true"/>
              </a:rPr>
              <a:t>Visual</a:t>
            </a:r>
            <a:endParaRPr lang="en-US" sz="1400" dirty="0"/>
          </a:p>
          <a:p>
            <a:pPr>
              <a:lnSpc>
                <a:spcPct val="100000"/>
              </a:lnSpc>
              <a:spcBef>
                <a:spcPts val="0"/>
              </a:spcBef>
            </a:pPr>
            <a:endParaRPr lang="en-US" sz="1400" dirty="0">
              <a:solidFill>
                <a:srgbClr val="FFC000"/>
              </a:solidFill>
            </a:endParaRPr>
          </a:p>
          <a:p>
            <a:pPr>
              <a:lnSpc>
                <a:spcPct val="100000"/>
              </a:lnSpc>
              <a:spcBef>
                <a:spcPts val="0"/>
              </a:spcBef>
            </a:pPr>
            <a:r>
              <a:rPr lang="en-US" sz="1400" b="1" dirty="0">
                <a:solidFill>
                  <a:srgbClr val="FFC000"/>
                </a:solidFill>
              </a:rPr>
              <a:t>Landings and Approaches to Landings</a:t>
            </a:r>
          </a:p>
          <a:p>
            <a:pPr lvl="1">
              <a:lnSpc>
                <a:spcPct val="100000"/>
              </a:lnSpc>
              <a:spcBef>
                <a:spcPts val="0"/>
              </a:spcBef>
            </a:pPr>
            <a:r>
              <a:rPr lang="en-US" sz="1400" dirty="0">
                <a:hlinkClick r:id="" action="ppaction://customshow?id=20&amp;return=true"/>
              </a:rPr>
              <a:t>Normal Landing (S)</a:t>
            </a:r>
            <a:endParaRPr lang="en-US" sz="1400" dirty="0"/>
          </a:p>
          <a:p>
            <a:pPr lvl="1">
              <a:lnSpc>
                <a:spcPct val="100000"/>
              </a:lnSpc>
              <a:spcBef>
                <a:spcPts val="0"/>
              </a:spcBef>
            </a:pPr>
            <a:r>
              <a:rPr lang="en-US" sz="1400" dirty="0">
                <a:hlinkClick r:id="" action="ppaction://customshow?id=43&amp;return=true"/>
              </a:rPr>
              <a:t>Windshear</a:t>
            </a:r>
            <a:endParaRPr lang="en-US" sz="1400" dirty="0"/>
          </a:p>
          <a:p>
            <a:pPr>
              <a:lnSpc>
                <a:spcPct val="100000"/>
              </a:lnSpc>
              <a:spcBef>
                <a:spcPts val="0"/>
              </a:spcBef>
            </a:pPr>
            <a:endParaRPr lang="en-US" sz="1400" dirty="0">
              <a:solidFill>
                <a:srgbClr val="FFC000"/>
              </a:solidFill>
            </a:endParaRPr>
          </a:p>
          <a:p>
            <a:pPr>
              <a:lnSpc>
                <a:spcPct val="100000"/>
              </a:lnSpc>
              <a:spcBef>
                <a:spcPts val="0"/>
              </a:spcBef>
            </a:pPr>
            <a:endParaRPr lang="en-US" sz="1400" dirty="0">
              <a:solidFill>
                <a:srgbClr val="FFC000"/>
              </a:solidFill>
            </a:endParaRPr>
          </a:p>
          <a:p>
            <a:pPr>
              <a:lnSpc>
                <a:spcPct val="100000"/>
              </a:lnSpc>
              <a:spcBef>
                <a:spcPts val="0"/>
              </a:spcBef>
            </a:pPr>
            <a:endParaRPr lang="en-US" sz="1400" dirty="0">
              <a:solidFill>
                <a:srgbClr val="FFC000"/>
              </a:solidFill>
            </a:endParaRPr>
          </a:p>
          <a:p>
            <a:pPr>
              <a:lnSpc>
                <a:spcPct val="100000"/>
              </a:lnSpc>
              <a:spcBef>
                <a:spcPts val="0"/>
              </a:spcBef>
            </a:pPr>
            <a:endParaRPr lang="en-US" sz="1400" dirty="0">
              <a:solidFill>
                <a:srgbClr val="FFC000"/>
              </a:solidFill>
            </a:endParaRPr>
          </a:p>
          <a:p>
            <a:pPr>
              <a:lnSpc>
                <a:spcPct val="100000"/>
              </a:lnSpc>
              <a:spcBef>
                <a:spcPts val="0"/>
              </a:spcBef>
            </a:pPr>
            <a:endParaRPr lang="en-US" sz="1400" dirty="0">
              <a:solidFill>
                <a:srgbClr val="FFC000"/>
              </a:solidFill>
            </a:endParaRPr>
          </a:p>
          <a:p>
            <a:pPr>
              <a:lnSpc>
                <a:spcPct val="100000"/>
              </a:lnSpc>
              <a:spcBef>
                <a:spcPts val="0"/>
              </a:spcBef>
            </a:pPr>
            <a:r>
              <a:rPr lang="en-US" sz="1400" b="1" dirty="0">
                <a:solidFill>
                  <a:srgbClr val="FFC000"/>
                </a:solidFill>
              </a:rPr>
              <a:t>Normal and Abnormal Procedures</a:t>
            </a:r>
          </a:p>
          <a:p>
            <a:pPr lvl="1">
              <a:lnSpc>
                <a:spcPct val="100000"/>
              </a:lnSpc>
              <a:spcBef>
                <a:spcPts val="0"/>
              </a:spcBef>
            </a:pPr>
            <a:r>
              <a:rPr lang="en-US" sz="1400" dirty="0">
                <a:hlinkClick r:id="" action="ppaction://customshow?id=33&amp;return=true"/>
              </a:rPr>
              <a:t>Electrical System</a:t>
            </a:r>
            <a:endParaRPr lang="en-US" sz="1400" dirty="0"/>
          </a:p>
          <a:p>
            <a:pPr lvl="1">
              <a:lnSpc>
                <a:spcPct val="100000"/>
              </a:lnSpc>
              <a:spcBef>
                <a:spcPts val="0"/>
              </a:spcBef>
            </a:pPr>
            <a:r>
              <a:rPr lang="en-US" sz="1400" dirty="0">
                <a:hlinkClick r:id="" action="ppaction://customshow?id=34&amp;return=true"/>
              </a:rPr>
              <a:t>Hydraulic System</a:t>
            </a:r>
            <a:endParaRPr lang="en-US" sz="1400" dirty="0"/>
          </a:p>
          <a:p>
            <a:pPr lvl="1">
              <a:lnSpc>
                <a:spcPct val="100000"/>
              </a:lnSpc>
              <a:spcBef>
                <a:spcPts val="0"/>
              </a:spcBef>
            </a:pPr>
            <a:r>
              <a:rPr lang="en-US" sz="1400" dirty="0">
                <a:hlinkClick r:id="" action="ppaction://customshow?id=10&amp;return=true"/>
              </a:rPr>
              <a:t>Environmental System</a:t>
            </a:r>
            <a:endParaRPr lang="en-US" sz="1400" dirty="0"/>
          </a:p>
          <a:p>
            <a:pPr marL="0" indent="0">
              <a:lnSpc>
                <a:spcPct val="100000"/>
              </a:lnSpc>
              <a:spcBef>
                <a:spcPts val="0"/>
              </a:spcBef>
              <a:buNone/>
            </a:pPr>
            <a:r>
              <a:rPr lang="en-US" sz="1400" dirty="0">
                <a:solidFill>
                  <a:srgbClr val="FFC000"/>
                </a:solidFill>
              </a:rPr>
              <a:t>	</a:t>
            </a:r>
          </a:p>
          <a:p>
            <a:pPr>
              <a:lnSpc>
                <a:spcPct val="100000"/>
              </a:lnSpc>
              <a:spcBef>
                <a:spcPts val="0"/>
              </a:spcBef>
            </a:pPr>
            <a:r>
              <a:rPr lang="en-US" sz="1400" b="1" dirty="0">
                <a:solidFill>
                  <a:srgbClr val="FFC000"/>
                </a:solidFill>
              </a:rPr>
              <a:t>Emergency Procedures</a:t>
            </a:r>
          </a:p>
          <a:p>
            <a:pPr lvl="1">
              <a:lnSpc>
                <a:spcPct val="100000"/>
              </a:lnSpc>
              <a:spcBef>
                <a:spcPts val="0"/>
              </a:spcBef>
            </a:pPr>
            <a:r>
              <a:rPr lang="en-US" sz="1400" dirty="0">
                <a:hlinkClick r:id="" action="ppaction://customshow?id=12&amp;return=true"/>
              </a:rPr>
              <a:t>Emergency Descent (Maximum Rate)</a:t>
            </a:r>
            <a:endParaRPr lang="en-US" sz="1400" dirty="0"/>
          </a:p>
          <a:p>
            <a:pPr lvl="1">
              <a:lnSpc>
                <a:spcPct val="100000"/>
              </a:lnSpc>
              <a:spcBef>
                <a:spcPts val="0"/>
              </a:spcBef>
            </a:pPr>
            <a:r>
              <a:rPr lang="en-US" sz="1400" dirty="0">
                <a:hlinkClick r:id="" action="ppaction://customshow?id=37&amp;return=true"/>
              </a:rPr>
              <a:t>Inflight Fire and Smoke Removal</a:t>
            </a:r>
            <a:endParaRPr lang="en-US" sz="1400" dirty="0"/>
          </a:p>
          <a:p>
            <a:pPr lvl="1">
              <a:lnSpc>
                <a:spcPct val="100000"/>
              </a:lnSpc>
              <a:spcBef>
                <a:spcPts val="0"/>
              </a:spcBef>
            </a:pPr>
            <a:r>
              <a:rPr lang="en-US" sz="1400" dirty="0">
                <a:hlinkClick r:id="" action="ppaction://customshow?id=36&amp;return=true"/>
              </a:rPr>
              <a:t>Rapid Decompression</a:t>
            </a:r>
            <a:endParaRPr lang="en-US" sz="1400" dirty="0"/>
          </a:p>
          <a:p>
            <a:pPr lvl="1">
              <a:lnSpc>
                <a:spcPct val="100000"/>
              </a:lnSpc>
              <a:spcBef>
                <a:spcPts val="0"/>
              </a:spcBef>
            </a:pPr>
            <a:r>
              <a:rPr lang="en-US" sz="1400" dirty="0">
                <a:hlinkClick r:id="" action="ppaction://customshow?id=38&amp;return=true"/>
              </a:rPr>
              <a:t>Emergency Evacuation</a:t>
            </a:r>
            <a:endParaRPr lang="en-US" sz="1400" dirty="0"/>
          </a:p>
          <a:p>
            <a:pPr lvl="1">
              <a:lnSpc>
                <a:spcPct val="100000"/>
              </a:lnSpc>
              <a:spcBef>
                <a:spcPts val="0"/>
              </a:spcBef>
            </a:pPr>
            <a:endParaRPr lang="en-US" sz="1400" dirty="0"/>
          </a:p>
          <a:p>
            <a:pPr>
              <a:lnSpc>
                <a:spcPct val="100000"/>
              </a:lnSpc>
              <a:spcBef>
                <a:spcPts val="0"/>
              </a:spcBef>
            </a:pPr>
            <a:r>
              <a:rPr lang="en-US" sz="1400" b="1" dirty="0">
                <a:solidFill>
                  <a:srgbClr val="FFC000"/>
                </a:solidFill>
              </a:rPr>
              <a:t>Postflight Procedures</a:t>
            </a:r>
          </a:p>
          <a:p>
            <a:pPr lvl="1">
              <a:lnSpc>
                <a:spcPct val="100000"/>
              </a:lnSpc>
              <a:spcBef>
                <a:spcPts val="0"/>
              </a:spcBef>
            </a:pPr>
            <a:r>
              <a:rPr lang="en-US" sz="1400" dirty="0"/>
              <a:t>After-Landing Procedures</a:t>
            </a:r>
          </a:p>
          <a:p>
            <a:pPr lvl="1">
              <a:lnSpc>
                <a:spcPct val="100000"/>
              </a:lnSpc>
              <a:spcBef>
                <a:spcPts val="0"/>
              </a:spcBef>
            </a:pPr>
            <a:r>
              <a:rPr lang="en-US" sz="1400" dirty="0"/>
              <a:t>Parking and Securing</a:t>
            </a:r>
            <a:endParaRPr lang="en-US" sz="1400" dirty="0">
              <a:effectLst>
                <a:outerShdw blurRad="38100" dist="38100" dir="2700000" algn="tl">
                  <a:srgbClr val="000000">
                    <a:alpha val="43137"/>
                  </a:srgbClr>
                </a:outerShdw>
              </a:effectLst>
            </a:endParaRPr>
          </a:p>
        </p:txBody>
      </p:sp>
      <p:sp>
        <p:nvSpPr>
          <p:cNvPr id="180226" name="Rectangle 2"/>
          <p:cNvSpPr>
            <a:spLocks noGrp="1" noChangeArrowheads="1"/>
          </p:cNvSpPr>
          <p:nvPr>
            <p:ph type="title"/>
          </p:nvPr>
        </p:nvSpPr>
        <p:spPr/>
        <p:txBody>
          <a:bodyPr>
            <a:normAutofit/>
          </a:bodyPr>
          <a:lstStyle/>
          <a:p>
            <a:r>
              <a:rPr lang="en-US" dirty="0"/>
              <a:t>ASTRA Recurrent - TCE (Sim 3)</a:t>
            </a:r>
            <a:endParaRPr lang="en-US" cap="all" dirty="0">
              <a:effectLst>
                <a:outerShdw blurRad="38100" dist="38100" dir="2700000" algn="tl">
                  <a:srgbClr val="000000">
                    <a:alpha val="43137"/>
                  </a:srgbClr>
                </a:outerShdw>
              </a:effectLst>
            </a:endParaRP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a:bodyPr>
          <a:lstStyle/>
          <a:p>
            <a:r>
              <a:rPr lang="en-US" cap="all" dirty="0">
                <a:solidFill>
                  <a:schemeClr val="bg1"/>
                </a:solidFill>
                <a:effectLst>
                  <a:outerShdw blurRad="38100" dist="38100" dir="2700000" algn="tl">
                    <a:srgbClr val="000000">
                      <a:alpha val="43137"/>
                    </a:srgbClr>
                  </a:outerShdw>
                </a:effectLst>
                <a:latin typeface="Arial" charset="0"/>
              </a:rPr>
              <a:t>Profiles and Maneuvers</a:t>
            </a:r>
            <a:endParaRPr lang="en-US" cap="all" dirty="0">
              <a:effectLst>
                <a:outerShdw blurRad="38100" dist="38100" dir="2700000" algn="tl">
                  <a:srgbClr val="000000">
                    <a:alpha val="43137"/>
                  </a:srgbClr>
                </a:outerShdw>
              </a:effectLst>
            </a:endParaRPr>
          </a:p>
        </p:txBody>
      </p:sp>
      <p:sp>
        <p:nvSpPr>
          <p:cNvPr id="18" name="AutoShape 4">
            <a:hlinkClick r:id="" action="ppaction://customshow?id=55&amp;return=true" highlightClick="1"/>
          </p:cNvPr>
          <p:cNvSpPr>
            <a:spLocks noChangeArrowheads="1"/>
          </p:cNvSpPr>
          <p:nvPr/>
        </p:nvSpPr>
        <p:spPr bwMode="auto">
          <a:xfrm>
            <a:off x="1336822" y="1376728"/>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Standard Takeoff Procedure</a:t>
            </a:r>
            <a:endParaRPr lang="en-US" sz="1400" b="1" dirty="0">
              <a:solidFill>
                <a:srgbClr val="205392"/>
              </a:solidFill>
              <a:effectLst/>
              <a:latin typeface="+mn-lt"/>
            </a:endParaRPr>
          </a:p>
        </p:txBody>
      </p:sp>
      <p:sp>
        <p:nvSpPr>
          <p:cNvPr id="19" name="AutoShape 4">
            <a:hlinkClick r:id="" action="ppaction://customshow?id=7&amp;return=true" highlightClick="1"/>
          </p:cNvPr>
          <p:cNvSpPr>
            <a:spLocks noChangeArrowheads="1"/>
          </p:cNvSpPr>
          <p:nvPr/>
        </p:nvSpPr>
        <p:spPr bwMode="auto">
          <a:xfrm>
            <a:off x="1336822" y="1799685"/>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Rejected Takeoff</a:t>
            </a:r>
            <a:endParaRPr lang="en-US" sz="1400" b="1" dirty="0">
              <a:solidFill>
                <a:srgbClr val="205392"/>
              </a:solidFill>
              <a:effectLst/>
              <a:latin typeface="+mn-lt"/>
            </a:endParaRPr>
          </a:p>
        </p:txBody>
      </p:sp>
      <p:sp>
        <p:nvSpPr>
          <p:cNvPr id="20" name="AutoShape 4">
            <a:hlinkClick r:id="" action="ppaction://customshow?id=6&amp;return=true" highlightClick="1"/>
          </p:cNvPr>
          <p:cNvSpPr>
            <a:spLocks noChangeArrowheads="1"/>
          </p:cNvSpPr>
          <p:nvPr/>
        </p:nvSpPr>
        <p:spPr bwMode="auto">
          <a:xfrm>
            <a:off x="1336822" y="2221350"/>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Engine Failure During Takeoff</a:t>
            </a:r>
            <a:endParaRPr lang="en-US" sz="1050" b="1" dirty="0">
              <a:solidFill>
                <a:srgbClr val="205392"/>
              </a:solidFill>
              <a:effectLst/>
            </a:endParaRPr>
          </a:p>
        </p:txBody>
      </p:sp>
      <p:sp>
        <p:nvSpPr>
          <p:cNvPr id="21" name="AutoShape 4">
            <a:hlinkClick r:id="" action="ppaction://customshow?id=4&amp;return=true" highlightClick="1"/>
          </p:cNvPr>
          <p:cNvSpPr>
            <a:spLocks noChangeArrowheads="1"/>
          </p:cNvSpPr>
          <p:nvPr/>
        </p:nvSpPr>
        <p:spPr bwMode="auto">
          <a:xfrm>
            <a:off x="1336822" y="2642805"/>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300" b="1" dirty="0">
                <a:solidFill>
                  <a:srgbClr val="205392"/>
                </a:solidFill>
                <a:effectLst/>
              </a:rPr>
              <a:t>Stall Recovery: Clean Configuration</a:t>
            </a:r>
          </a:p>
        </p:txBody>
      </p:sp>
      <p:sp>
        <p:nvSpPr>
          <p:cNvPr id="22" name="AutoShape 4">
            <a:hlinkClick r:id="" action="ppaction://customshow?id=18&amp;return=true" highlightClick="1"/>
          </p:cNvPr>
          <p:cNvSpPr>
            <a:spLocks noChangeArrowheads="1"/>
          </p:cNvSpPr>
          <p:nvPr/>
        </p:nvSpPr>
        <p:spPr bwMode="auto">
          <a:xfrm>
            <a:off x="1336822" y="3064260"/>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300" b="1" dirty="0">
                <a:solidFill>
                  <a:srgbClr val="205392"/>
                </a:solidFill>
                <a:effectLst/>
              </a:rPr>
              <a:t>Stall Recovery: Takeoff Partial Flaps</a:t>
            </a:r>
          </a:p>
        </p:txBody>
      </p:sp>
      <p:sp>
        <p:nvSpPr>
          <p:cNvPr id="23" name="AutoShape 4">
            <a:hlinkClick r:id="" action="ppaction://customshow?id=19&amp;return=true" highlightClick="1"/>
          </p:cNvPr>
          <p:cNvSpPr>
            <a:spLocks noChangeArrowheads="1"/>
          </p:cNvSpPr>
          <p:nvPr/>
        </p:nvSpPr>
        <p:spPr bwMode="auto">
          <a:xfrm>
            <a:off x="1336822" y="3486345"/>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300" b="1" dirty="0">
                <a:solidFill>
                  <a:srgbClr val="205392"/>
                </a:solidFill>
                <a:effectLst/>
              </a:rPr>
              <a:t>Stall Recovery: Landing Configuration</a:t>
            </a:r>
          </a:p>
        </p:txBody>
      </p:sp>
      <p:sp>
        <p:nvSpPr>
          <p:cNvPr id="25" name="AutoShape 4">
            <a:hlinkClick r:id="" action="ppaction://customshow?id=15&amp;return=true" highlightClick="1"/>
          </p:cNvPr>
          <p:cNvSpPr>
            <a:spLocks noChangeArrowheads="1"/>
          </p:cNvSpPr>
          <p:nvPr/>
        </p:nvSpPr>
        <p:spPr bwMode="auto">
          <a:xfrm>
            <a:off x="4775104" y="1376728"/>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Precision Approach</a:t>
            </a:r>
            <a:endParaRPr lang="en-US" sz="1050" b="1" dirty="0">
              <a:solidFill>
                <a:srgbClr val="205392"/>
              </a:solidFill>
              <a:effectLst/>
            </a:endParaRPr>
          </a:p>
        </p:txBody>
      </p:sp>
      <p:sp>
        <p:nvSpPr>
          <p:cNvPr id="27" name="AutoShape 4">
            <a:hlinkClick r:id="" action="ppaction://customshow?id=21&amp;return=true" highlightClick="1"/>
          </p:cNvPr>
          <p:cNvSpPr>
            <a:spLocks noChangeArrowheads="1"/>
          </p:cNvSpPr>
          <p:nvPr/>
        </p:nvSpPr>
        <p:spPr bwMode="auto">
          <a:xfrm>
            <a:off x="4775104" y="1799685"/>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Missed Approach </a:t>
            </a:r>
            <a:endParaRPr lang="en-US" sz="1050" b="1" dirty="0">
              <a:solidFill>
                <a:srgbClr val="205392"/>
              </a:solidFill>
              <a:effectLst/>
            </a:endParaRPr>
          </a:p>
        </p:txBody>
      </p:sp>
      <p:sp>
        <p:nvSpPr>
          <p:cNvPr id="28" name="AutoShape 4">
            <a:hlinkClick r:id="" action="ppaction://customshow?id=8&amp;return=true" highlightClick="1"/>
          </p:cNvPr>
          <p:cNvSpPr>
            <a:spLocks noChangeArrowheads="1"/>
          </p:cNvSpPr>
          <p:nvPr/>
        </p:nvSpPr>
        <p:spPr bwMode="auto">
          <a:xfrm>
            <a:off x="4775104" y="2221350"/>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Non-Precision Approach</a:t>
            </a:r>
            <a:endParaRPr lang="en-US" sz="1400" b="1" dirty="0">
              <a:solidFill>
                <a:srgbClr val="205392"/>
              </a:solidFill>
              <a:effectLst/>
              <a:latin typeface="+mn-lt"/>
            </a:endParaRPr>
          </a:p>
        </p:txBody>
      </p:sp>
      <p:sp>
        <p:nvSpPr>
          <p:cNvPr id="29" name="AutoShape 4">
            <a:hlinkClick r:id="" action="ppaction://customshow?id=41&amp;return=true" highlightClick="1"/>
          </p:cNvPr>
          <p:cNvSpPr>
            <a:spLocks noChangeArrowheads="1"/>
          </p:cNvSpPr>
          <p:nvPr/>
        </p:nvSpPr>
        <p:spPr bwMode="auto">
          <a:xfrm>
            <a:off x="4775104" y="2642805"/>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Approach – No Flaps</a:t>
            </a:r>
            <a:endParaRPr lang="en-US" sz="1400" b="1" dirty="0">
              <a:solidFill>
                <a:srgbClr val="205392"/>
              </a:solidFill>
              <a:effectLst/>
              <a:latin typeface="+mn-lt"/>
            </a:endParaRPr>
          </a:p>
        </p:txBody>
      </p:sp>
      <p:sp>
        <p:nvSpPr>
          <p:cNvPr id="30" name="AutoShape 4">
            <a:hlinkClick r:id="" action="ppaction://customshow?id=14&amp;return=true" highlightClick="1"/>
          </p:cNvPr>
          <p:cNvSpPr>
            <a:spLocks noChangeArrowheads="1"/>
          </p:cNvSpPr>
          <p:nvPr/>
        </p:nvSpPr>
        <p:spPr bwMode="auto">
          <a:xfrm>
            <a:off x="4775104" y="3064260"/>
            <a:ext cx="3117274" cy="29718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400" b="1" dirty="0">
                <a:solidFill>
                  <a:srgbClr val="205392"/>
                </a:solidFill>
                <a:effectLst/>
              </a:rPr>
              <a:t>Visual Approach</a:t>
            </a:r>
            <a:endParaRPr lang="en-US" sz="1050" b="1" dirty="0">
              <a:solidFill>
                <a:srgbClr val="205392"/>
              </a:solidFill>
              <a:effectLst/>
            </a:endParaRPr>
          </a:p>
        </p:txBody>
      </p:sp>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287198514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Astra Initial </a:t>
            </a:r>
          </a:p>
        </p:txBody>
      </p:sp>
      <p:sp>
        <p:nvSpPr>
          <p:cNvPr id="5" name="Rectangle 8"/>
          <p:cNvSpPr txBox="1">
            <a:spLocks/>
          </p:cNvSpPr>
          <p:nvPr/>
        </p:nvSpPr>
        <p:spPr>
          <a:xfrm>
            <a:off x="195945" y="714715"/>
            <a:ext cx="1911308" cy="1855093"/>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auto">
              <a:lnSpc>
                <a:spcPct val="80000"/>
              </a:lnSpc>
              <a:spcAft>
                <a:spcPts val="0"/>
              </a:spcAft>
              <a:buFontTx/>
              <a:buNone/>
            </a:pPr>
            <a:r>
              <a:rPr lang="en-US" sz="1000" dirty="0">
                <a:effectLst/>
              </a:rPr>
              <a:t>Session 1:</a:t>
            </a:r>
          </a:p>
          <a:p>
            <a:pPr fontAlgn="auto">
              <a:lnSpc>
                <a:spcPct val="80000"/>
              </a:lnSpc>
              <a:spcAft>
                <a:spcPts val="0"/>
              </a:spcAft>
            </a:pPr>
            <a:r>
              <a:rPr lang="en-US" sz="1000" dirty="0">
                <a:effectLst/>
                <a:hlinkClick r:id="rId2" action="ppaction://hlinksldjump"/>
              </a:rPr>
              <a:t>Engine Start – Normal</a:t>
            </a:r>
            <a:endParaRPr lang="en-US" sz="1000" dirty="0">
              <a:effectLst/>
            </a:endParaRPr>
          </a:p>
          <a:p>
            <a:pPr fontAlgn="auto">
              <a:lnSpc>
                <a:spcPct val="80000"/>
              </a:lnSpc>
              <a:spcAft>
                <a:spcPts val="0"/>
              </a:spcAft>
            </a:pPr>
            <a:r>
              <a:rPr lang="en-US" sz="1000" dirty="0">
                <a:effectLst/>
                <a:hlinkClick r:id="rId3" action="ppaction://hlinksldjump"/>
              </a:rPr>
              <a:t>Taxi</a:t>
            </a:r>
            <a:endParaRPr lang="en-US" sz="1000" dirty="0">
              <a:effectLst/>
            </a:endParaRPr>
          </a:p>
          <a:p>
            <a:pPr fontAlgn="auto">
              <a:lnSpc>
                <a:spcPct val="80000"/>
              </a:lnSpc>
              <a:spcAft>
                <a:spcPts val="0"/>
              </a:spcAft>
            </a:pPr>
            <a:r>
              <a:rPr lang="en-US" sz="1000" dirty="0">
                <a:effectLst/>
                <a:hlinkClick r:id="rId4" action="ppaction://hlinksldjump"/>
              </a:rPr>
              <a:t>Standard Takeoff</a:t>
            </a:r>
            <a:endParaRPr lang="en-US" sz="1000" dirty="0">
              <a:effectLst/>
            </a:endParaRPr>
          </a:p>
          <a:p>
            <a:pPr fontAlgn="auto">
              <a:lnSpc>
                <a:spcPct val="80000"/>
              </a:lnSpc>
              <a:spcAft>
                <a:spcPts val="0"/>
              </a:spcAft>
            </a:pPr>
            <a:r>
              <a:rPr lang="en-US" sz="1000" dirty="0">
                <a:effectLst/>
                <a:hlinkClick r:id="rId5" action="ppaction://hlinksldjump"/>
              </a:rPr>
              <a:t>Normal Climb</a:t>
            </a:r>
            <a:endParaRPr lang="en-US" sz="1000" dirty="0">
              <a:effectLst/>
            </a:endParaRPr>
          </a:p>
          <a:p>
            <a:pPr fontAlgn="auto">
              <a:lnSpc>
                <a:spcPct val="80000"/>
              </a:lnSpc>
              <a:spcAft>
                <a:spcPts val="0"/>
              </a:spcAft>
            </a:pPr>
            <a:r>
              <a:rPr lang="en-US" sz="1000" dirty="0">
                <a:effectLst/>
                <a:hlinkClick r:id="rId6" action="ppaction://hlinksldjump"/>
              </a:rPr>
              <a:t>Trim &amp; Pitch Change Characteristics</a:t>
            </a:r>
            <a:endParaRPr lang="en-US" sz="1000" dirty="0">
              <a:effectLst/>
            </a:endParaRPr>
          </a:p>
          <a:p>
            <a:pPr fontAlgn="auto">
              <a:lnSpc>
                <a:spcPct val="80000"/>
              </a:lnSpc>
              <a:spcAft>
                <a:spcPts val="0"/>
              </a:spcAft>
            </a:pPr>
            <a:r>
              <a:rPr lang="en-US" sz="1000" dirty="0">
                <a:effectLst/>
                <a:hlinkClick r:id="rId7" action="ppaction://hlinksldjump"/>
              </a:rPr>
              <a:t>Precision Approach</a:t>
            </a:r>
            <a:endParaRPr lang="en-US" sz="1000" dirty="0">
              <a:effectLst/>
            </a:endParaRPr>
          </a:p>
          <a:p>
            <a:pPr fontAlgn="auto">
              <a:lnSpc>
                <a:spcPct val="80000"/>
              </a:lnSpc>
              <a:spcAft>
                <a:spcPts val="0"/>
              </a:spcAft>
            </a:pPr>
            <a:r>
              <a:rPr lang="en-US" sz="1000" dirty="0">
                <a:effectLst/>
                <a:hlinkClick r:id="rId8" action="ppaction://hlinksldjump"/>
              </a:rPr>
              <a:t>Normal Landing</a:t>
            </a:r>
            <a:endParaRPr lang="en-US" sz="1000" dirty="0">
              <a:effectLst/>
            </a:endParaRPr>
          </a:p>
        </p:txBody>
      </p:sp>
      <p:sp>
        <p:nvSpPr>
          <p:cNvPr id="6" name="Rectangle 9"/>
          <p:cNvSpPr>
            <a:spLocks/>
          </p:cNvSpPr>
          <p:nvPr/>
        </p:nvSpPr>
        <p:spPr bwMode="auto">
          <a:xfrm>
            <a:off x="1967529" y="714715"/>
            <a:ext cx="2361028" cy="2192383"/>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en-US" sz="1000" dirty="0">
                <a:solidFill>
                  <a:schemeClr val="bg1"/>
                </a:solidFill>
                <a:effectLst/>
                <a:latin typeface="+mn-lt"/>
              </a:rPr>
              <a:t>Session 2:</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 action="ppaction://hlinksldjump"/>
              </a:rPr>
              <a:t>Engine Start – Normal</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9" action="ppaction://hlinksldjump"/>
              </a:rPr>
              <a:t>Engine Start – Abnormal</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0" action="ppaction://hlinksldjump"/>
              </a:rPr>
              <a:t>Steep Turns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1" action="ppaction://hlinksldjump"/>
              </a:rPr>
              <a:t>Stall (Clean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2" action="ppaction://hlinksldjump"/>
              </a:rPr>
              <a:t>Stall (Departure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3" action="ppaction://hlinksldjump"/>
              </a:rPr>
              <a:t>Stall (Landing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4" action="ppaction://hlinksldjump"/>
              </a:rPr>
              <a:t>In-flight Shutdown and Restart</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5" action="ppaction://hlinksldjump"/>
              </a:rPr>
              <a:t>Flight Controls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6" action="ppaction://hlinksldjump"/>
              </a:rPr>
              <a:t>Missed Approach from Precision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7" action="ppaction://hlinksldjump"/>
              </a:rPr>
              <a:t>Non-Precision Approach</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8" action="ppaction://hlinksldjump"/>
              </a:rPr>
              <a:t>Rejected Landing</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9" action="ppaction://hlinksldjump"/>
              </a:rPr>
              <a:t>Visual Approach</a:t>
            </a:r>
            <a:endParaRPr lang="en-US" sz="1000" dirty="0">
              <a:solidFill>
                <a:schemeClr val="bg1"/>
              </a:solidFill>
              <a:effectLst/>
              <a:latin typeface="+mn-lt"/>
            </a:endParaRPr>
          </a:p>
        </p:txBody>
      </p:sp>
      <p:sp>
        <p:nvSpPr>
          <p:cNvPr id="7" name="Rectangle 10"/>
          <p:cNvSpPr>
            <a:spLocks/>
          </p:cNvSpPr>
          <p:nvPr/>
        </p:nvSpPr>
        <p:spPr bwMode="auto">
          <a:xfrm>
            <a:off x="4188833" y="714715"/>
            <a:ext cx="2136168" cy="2136168"/>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en-US" sz="1000" dirty="0">
                <a:solidFill>
                  <a:schemeClr val="bg1"/>
                </a:solidFill>
                <a:effectLst/>
                <a:latin typeface="+mn-lt"/>
              </a:rPr>
              <a:t>Session 3:</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8" action="ppaction://hlinksldjump"/>
              </a:rPr>
              <a:t>Rejected Takeoff</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0" action="ppaction://hlinksldjump"/>
              </a:rPr>
              <a:t>Engine Failure at V</a:t>
            </a:r>
            <a:r>
              <a:rPr lang="en-US" sz="1000" baseline="-25000" dirty="0">
                <a:solidFill>
                  <a:schemeClr val="bg1"/>
                </a:solidFill>
                <a:effectLst/>
                <a:latin typeface="+mn-lt"/>
                <a:hlinkClick r:id="rId20" action="ppaction://hlinksldjump"/>
              </a:rPr>
              <a:t>1</a:t>
            </a:r>
            <a:r>
              <a:rPr lang="en-US" sz="1000" dirty="0">
                <a:solidFill>
                  <a:schemeClr val="bg1"/>
                </a:solidFill>
                <a:effectLst/>
                <a:latin typeface="+mn-lt"/>
                <a:hlinkClick r:id="rId20" action="ppaction://hlinksldjump"/>
              </a:rPr>
              <a:t> during Takeoff</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1" action="ppaction://hlinksldjump"/>
              </a:rPr>
              <a:t>Precision Approach – OEI</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6" action="ppaction://hlinksldjump"/>
              </a:rPr>
              <a:t>Missed Approach – OEI</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2" action="ppaction://hlinksldjump"/>
              </a:rPr>
              <a:t>Unusual Attitudes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3" action="ppaction://hlinksldjump"/>
              </a:rPr>
              <a:t>Circling Approach</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4" action="ppaction://hlinksldjump"/>
              </a:rPr>
              <a:t>Missed Approach from </a:t>
            </a:r>
            <a:br>
              <a:rPr lang="en-US" sz="1000" dirty="0">
                <a:solidFill>
                  <a:schemeClr val="bg1"/>
                </a:solidFill>
                <a:effectLst/>
                <a:latin typeface="+mn-lt"/>
                <a:hlinkClick r:id="rId24" action="ppaction://hlinksldjump"/>
              </a:rPr>
            </a:br>
            <a:r>
              <a:rPr lang="en-US" sz="1000" dirty="0">
                <a:solidFill>
                  <a:schemeClr val="bg1"/>
                </a:solidFill>
                <a:effectLst/>
                <a:latin typeface="+mn-lt"/>
                <a:hlinkClick r:id="rId24" action="ppaction://hlinksldjump"/>
              </a:rPr>
              <a:t>Non-Precision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5" action="ppaction://hlinksldjump"/>
              </a:rPr>
              <a:t>Navigation / Avionics Failure</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6" action="ppaction://hlinksldjump"/>
              </a:rPr>
              <a:t>Emergency Evacuation</a:t>
            </a:r>
            <a:endParaRPr lang="en-US" sz="1000" dirty="0">
              <a:solidFill>
                <a:schemeClr val="bg1"/>
              </a:solidFill>
              <a:effectLst/>
              <a:latin typeface="+mn-lt"/>
            </a:endParaRPr>
          </a:p>
        </p:txBody>
      </p:sp>
      <p:sp>
        <p:nvSpPr>
          <p:cNvPr id="8" name="Rectangle 11"/>
          <p:cNvSpPr>
            <a:spLocks/>
          </p:cNvSpPr>
          <p:nvPr/>
        </p:nvSpPr>
        <p:spPr bwMode="auto">
          <a:xfrm>
            <a:off x="6185278" y="714715"/>
            <a:ext cx="2860752" cy="2023738"/>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en-US" sz="1000" dirty="0">
                <a:solidFill>
                  <a:schemeClr val="bg1"/>
                </a:solidFill>
                <a:effectLst/>
                <a:latin typeface="+mn-lt"/>
              </a:rPr>
              <a:t>Session 4:</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7" action="ppaction://hlinksldjump"/>
              </a:rPr>
              <a:t>Windshear: Takeoff</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8" action="ppaction://hlinksldjump"/>
              </a:rPr>
              <a:t>Anti-ice and De-ice Systems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9" action="ppaction://hlinksldjump"/>
              </a:rPr>
              <a:t>Fuel System</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0" action="ppaction://hlinksldjump"/>
              </a:rPr>
              <a:t>Fire Detection and Extinguishing</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1" action="ppaction://hlinksldjump"/>
              </a:rPr>
              <a:t>Environmental / Pressurization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2" action="ppaction://hlinksldjump"/>
              </a:rPr>
              <a:t>In-flight Fire and Smoke Removal</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3" action="ppaction://hlinksldjump"/>
              </a:rPr>
              <a:t>Stall (High Altitude)</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4" action="ppaction://hlinksldjump"/>
              </a:rPr>
              <a:t>Rapid Decompression / Emerg. Descent</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5" action="ppaction://hlinksldjump"/>
              </a:rPr>
              <a:t>Windshear: Approach/Landing</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6" action="ppaction://hlinksldjump"/>
              </a:rPr>
              <a:t>No-flap or Nonstandard-flap Landing</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7" action="ppaction://hlinksldjump"/>
              </a:rPr>
              <a:t>Landing with a Pitch Mistrim</a:t>
            </a:r>
            <a:endParaRPr lang="en-US" sz="1000" dirty="0">
              <a:solidFill>
                <a:schemeClr val="bg1"/>
              </a:solidFill>
              <a:effectLst/>
              <a:latin typeface="+mn-lt"/>
            </a:endParaRPr>
          </a:p>
        </p:txBody>
      </p:sp>
      <p:sp>
        <p:nvSpPr>
          <p:cNvPr id="9" name="Rectangle 12"/>
          <p:cNvSpPr>
            <a:spLocks/>
          </p:cNvSpPr>
          <p:nvPr/>
        </p:nvSpPr>
        <p:spPr bwMode="auto">
          <a:xfrm>
            <a:off x="381503" y="2770167"/>
            <a:ext cx="3035607" cy="1967523"/>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en-US" sz="1000" dirty="0">
                <a:solidFill>
                  <a:schemeClr val="bg1"/>
                </a:solidFill>
                <a:effectLst/>
                <a:latin typeface="+mn-lt"/>
              </a:rPr>
              <a:t>Session 5:</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0" action="ppaction://hlinksldjump"/>
              </a:rPr>
              <a:t>Steep Turns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1" action="ppaction://hlinksldjump"/>
              </a:rPr>
              <a:t>Stall (Clean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2" action="ppaction://hlinksldjump"/>
              </a:rPr>
              <a:t>Stall (Departure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3" action="ppaction://hlinksldjump"/>
              </a:rPr>
              <a:t>Stall (Landing Configuration)</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2" action="ppaction://hlinksldjump"/>
              </a:rPr>
              <a:t>Unusual Attitudes</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14" action="ppaction://hlinksldjump"/>
              </a:rPr>
              <a:t>In-flight Shutdown and Restart</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8" action="ppaction://hlinksldjump"/>
              </a:rPr>
              <a:t>Electrical System</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39" action="ppaction://hlinksldjump"/>
              </a:rPr>
              <a:t>Hydraulic System</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3" action="ppaction://hlinksldjump"/>
              </a:rPr>
              <a:t>Circling Approach</a:t>
            </a:r>
            <a:endParaRPr lang="en-US" sz="1000" dirty="0">
              <a:solidFill>
                <a:schemeClr val="bg1"/>
              </a:solidFill>
              <a:effectLst/>
              <a:latin typeface="+mn-lt"/>
            </a:endParaRP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hlinkClick r:id="rId21" action="ppaction://hlinksldjump"/>
              </a:rPr>
              <a:t>Precision Approach and Landing – OEI</a:t>
            </a:r>
            <a:endParaRPr lang="en-US" sz="1000" dirty="0">
              <a:solidFill>
                <a:schemeClr val="bg1"/>
              </a:solidFill>
              <a:effectLst/>
              <a:latin typeface="+mn-lt"/>
            </a:endParaRPr>
          </a:p>
        </p:txBody>
      </p:sp>
      <p:sp>
        <p:nvSpPr>
          <p:cNvPr id="11" name="Rectangle 12"/>
          <p:cNvSpPr>
            <a:spLocks/>
          </p:cNvSpPr>
          <p:nvPr/>
        </p:nvSpPr>
        <p:spPr bwMode="auto">
          <a:xfrm>
            <a:off x="3271342" y="2770167"/>
            <a:ext cx="3035607" cy="1967523"/>
          </a:xfrm>
          <a:prstGeom prst="rect">
            <a:avLst/>
          </a:prstGeom>
          <a:noFill/>
          <a:ln w="9525">
            <a:noFill/>
            <a:miter lim="800000"/>
            <a:headEnd/>
            <a:tailEnd/>
          </a:ln>
        </p:spPr>
        <p:txBody>
          <a:bodyPr/>
          <a:lstStyle/>
          <a:p>
            <a:pPr eaLnBrk="0" hangingPunct="0">
              <a:lnSpc>
                <a:spcPct val="80000"/>
              </a:lnSpc>
              <a:spcBef>
                <a:spcPct val="20000"/>
              </a:spcBef>
            </a:pPr>
            <a:r>
              <a:rPr lang="en-US" sz="1000" dirty="0">
                <a:solidFill>
                  <a:schemeClr val="bg1"/>
                </a:solidFill>
                <a:effectLst/>
                <a:latin typeface="+mn-lt"/>
              </a:rPr>
              <a:t>Session 6:</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Steep Turns</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Stall (Clean Configuration)</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Stall (Departure Configuration)</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Stall (Landing Configuration)</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Unusual Attitudes</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In-flight Shutdown and Restart</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Electrical System</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Hydraulic System</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Circling Approach</a:t>
            </a:r>
          </a:p>
          <a:p>
            <a:pPr marL="171450" indent="-171450" eaLnBrk="0" hangingPunct="0">
              <a:lnSpc>
                <a:spcPct val="80000"/>
              </a:lnSpc>
              <a:spcBef>
                <a:spcPct val="20000"/>
              </a:spcBef>
              <a:buFont typeface="Arial" panose="020B0604020202020204" pitchFamily="34" charset="0"/>
              <a:buChar char="•"/>
            </a:pPr>
            <a:r>
              <a:rPr lang="en-US" sz="1000" dirty="0">
                <a:solidFill>
                  <a:schemeClr val="bg1"/>
                </a:solidFill>
                <a:effectLst/>
                <a:latin typeface="+mn-lt"/>
              </a:rPr>
              <a:t>Precision Approach and Landing – OEI</a:t>
            </a:r>
          </a:p>
        </p:txBody>
      </p:sp>
      <p:sp>
        <p:nvSpPr>
          <p:cNvPr id="12" name="Rectangle 12"/>
          <p:cNvSpPr>
            <a:spLocks/>
          </p:cNvSpPr>
          <p:nvPr/>
        </p:nvSpPr>
        <p:spPr bwMode="auto">
          <a:xfrm>
            <a:off x="6161181" y="2770167"/>
            <a:ext cx="1732663" cy="601683"/>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r>
              <a:rPr lang="en-US" sz="1000" dirty="0">
                <a:solidFill>
                  <a:schemeClr val="bg1"/>
                </a:solidFill>
                <a:effectLst/>
                <a:latin typeface="+mn-lt"/>
              </a:rPr>
              <a:t>Session 7 (LOST):</a:t>
            </a:r>
          </a:p>
        </p:txBody>
      </p:sp>
    </p:spTree>
    <p:extLst>
      <p:ext uri="{BB962C8B-B14F-4D97-AF65-F5344CB8AC3E}">
        <p14:creationId xmlns:p14="http://schemas.microsoft.com/office/powerpoint/2010/main" val="39043495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Astra Recurrent (TCE) </a:t>
            </a:r>
          </a:p>
        </p:txBody>
      </p:sp>
      <p:sp>
        <p:nvSpPr>
          <p:cNvPr id="10" name="Rectangle 12"/>
          <p:cNvSpPr txBox="1">
            <a:spLocks/>
          </p:cNvSpPr>
          <p:nvPr/>
        </p:nvSpPr>
        <p:spPr>
          <a:xfrm>
            <a:off x="342900" y="698862"/>
            <a:ext cx="2819400" cy="3951515"/>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auto">
              <a:spcAft>
                <a:spcPts val="0"/>
              </a:spcAft>
              <a:buFontTx/>
              <a:buNone/>
            </a:pPr>
            <a:r>
              <a:rPr lang="en-US" sz="1000" dirty="0">
                <a:effectLst/>
              </a:rPr>
              <a:t>Session 1:</a:t>
            </a:r>
          </a:p>
          <a:p>
            <a:pPr fontAlgn="auto">
              <a:spcAft>
                <a:spcPts val="0"/>
              </a:spcAft>
            </a:pPr>
            <a:r>
              <a:rPr lang="en-US" sz="1000" dirty="0">
                <a:effectLst/>
              </a:rPr>
              <a:t>Engine Start – Normal </a:t>
            </a:r>
          </a:p>
          <a:p>
            <a:pPr fontAlgn="auto">
              <a:spcAft>
                <a:spcPts val="0"/>
              </a:spcAft>
            </a:pPr>
            <a:r>
              <a:rPr lang="en-US" sz="1000" dirty="0">
                <a:effectLst/>
              </a:rPr>
              <a:t>Engine Start – Abnormal</a:t>
            </a:r>
          </a:p>
          <a:p>
            <a:pPr fontAlgn="auto">
              <a:lnSpc>
                <a:spcPct val="80000"/>
              </a:lnSpc>
              <a:spcAft>
                <a:spcPts val="0"/>
              </a:spcAft>
            </a:pPr>
            <a:r>
              <a:rPr lang="en-US" sz="1000" dirty="0">
                <a:effectLst/>
              </a:rPr>
              <a:t>Taxi</a:t>
            </a:r>
          </a:p>
          <a:p>
            <a:pPr fontAlgn="auto">
              <a:lnSpc>
                <a:spcPct val="80000"/>
              </a:lnSpc>
              <a:spcAft>
                <a:spcPts val="0"/>
              </a:spcAft>
            </a:pPr>
            <a:r>
              <a:rPr lang="en-US" sz="1000" dirty="0">
                <a:effectLst/>
              </a:rPr>
              <a:t>Standard Takeoff</a:t>
            </a:r>
          </a:p>
          <a:p>
            <a:pPr fontAlgn="auto">
              <a:lnSpc>
                <a:spcPct val="80000"/>
              </a:lnSpc>
              <a:spcAft>
                <a:spcPts val="0"/>
              </a:spcAft>
            </a:pPr>
            <a:r>
              <a:rPr lang="en-US" sz="1000" dirty="0">
                <a:effectLst/>
              </a:rPr>
              <a:t>Normal Climb</a:t>
            </a:r>
          </a:p>
          <a:p>
            <a:pPr fontAlgn="auto">
              <a:spcAft>
                <a:spcPts val="0"/>
              </a:spcAft>
            </a:pPr>
            <a:r>
              <a:rPr lang="en-US" sz="1000" dirty="0">
                <a:effectLst/>
              </a:rPr>
              <a:t>Anti-ice / De-ice Systems</a:t>
            </a:r>
          </a:p>
          <a:p>
            <a:pPr fontAlgn="auto">
              <a:spcAft>
                <a:spcPts val="0"/>
              </a:spcAft>
            </a:pPr>
            <a:r>
              <a:rPr lang="en-US" sz="1000" dirty="0">
                <a:effectLst/>
              </a:rPr>
              <a:t>Steep Turns</a:t>
            </a:r>
          </a:p>
          <a:p>
            <a:pPr fontAlgn="auto">
              <a:spcAft>
                <a:spcPts val="0"/>
              </a:spcAft>
            </a:pPr>
            <a:r>
              <a:rPr lang="en-US" sz="1000" dirty="0">
                <a:effectLst/>
              </a:rPr>
              <a:t>Stall (Clean Configuration)</a:t>
            </a:r>
          </a:p>
          <a:p>
            <a:pPr fontAlgn="auto">
              <a:spcAft>
                <a:spcPts val="0"/>
              </a:spcAft>
            </a:pPr>
            <a:r>
              <a:rPr lang="en-US" sz="1000" dirty="0">
                <a:effectLst/>
              </a:rPr>
              <a:t>Stall (Departure Configuration)</a:t>
            </a:r>
          </a:p>
          <a:p>
            <a:pPr fontAlgn="auto">
              <a:spcAft>
                <a:spcPts val="0"/>
              </a:spcAft>
            </a:pPr>
            <a:r>
              <a:rPr lang="en-US" sz="1000" dirty="0">
                <a:effectLst/>
              </a:rPr>
              <a:t>Stall (Landing Configuration)</a:t>
            </a:r>
          </a:p>
          <a:p>
            <a:pPr fontAlgn="auto">
              <a:spcAft>
                <a:spcPts val="0"/>
              </a:spcAft>
            </a:pPr>
            <a:r>
              <a:rPr lang="en-US" sz="1000" dirty="0">
                <a:effectLst/>
              </a:rPr>
              <a:t>In-flight Shutdown &amp; Restart</a:t>
            </a:r>
          </a:p>
          <a:p>
            <a:pPr fontAlgn="auto">
              <a:spcAft>
                <a:spcPts val="0"/>
              </a:spcAft>
            </a:pPr>
            <a:r>
              <a:rPr lang="en-US" sz="1000" dirty="0">
                <a:effectLst/>
              </a:rPr>
              <a:t>Unusual Attitudes</a:t>
            </a:r>
          </a:p>
          <a:p>
            <a:pPr fontAlgn="auto">
              <a:spcAft>
                <a:spcPts val="0"/>
              </a:spcAft>
            </a:pPr>
            <a:r>
              <a:rPr lang="en-US" sz="1000" dirty="0">
                <a:effectLst/>
              </a:rPr>
              <a:t>Precision Approach</a:t>
            </a:r>
          </a:p>
          <a:p>
            <a:pPr fontAlgn="auto">
              <a:spcAft>
                <a:spcPts val="0"/>
              </a:spcAft>
            </a:pPr>
            <a:r>
              <a:rPr lang="en-US" sz="1000" dirty="0">
                <a:effectLst/>
              </a:rPr>
              <a:t>Non-Precision Approach</a:t>
            </a:r>
          </a:p>
          <a:p>
            <a:pPr fontAlgn="auto">
              <a:spcAft>
                <a:spcPts val="0"/>
              </a:spcAft>
            </a:pPr>
            <a:r>
              <a:rPr lang="en-US" sz="1000" dirty="0">
                <a:effectLst/>
              </a:rPr>
              <a:t>Circling Approach</a:t>
            </a:r>
          </a:p>
          <a:p>
            <a:pPr fontAlgn="auto">
              <a:spcAft>
                <a:spcPts val="0"/>
              </a:spcAft>
            </a:pPr>
            <a:r>
              <a:rPr lang="en-US" sz="1000" dirty="0">
                <a:effectLst/>
              </a:rPr>
              <a:t>Missed Approach from Precision</a:t>
            </a:r>
          </a:p>
          <a:p>
            <a:pPr fontAlgn="auto">
              <a:spcAft>
                <a:spcPts val="0"/>
              </a:spcAft>
            </a:pPr>
            <a:r>
              <a:rPr lang="en-US" sz="1000" dirty="0">
                <a:effectLst/>
              </a:rPr>
              <a:t>Rejected Landing</a:t>
            </a:r>
          </a:p>
        </p:txBody>
      </p:sp>
      <p:sp>
        <p:nvSpPr>
          <p:cNvPr id="13" name="Rectangle 13"/>
          <p:cNvSpPr txBox="1">
            <a:spLocks/>
          </p:cNvSpPr>
          <p:nvPr/>
        </p:nvSpPr>
        <p:spPr>
          <a:xfrm>
            <a:off x="3314700" y="698862"/>
            <a:ext cx="2667000" cy="3951515"/>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auto">
              <a:spcAft>
                <a:spcPts val="0"/>
              </a:spcAft>
              <a:buFontTx/>
              <a:buNone/>
            </a:pPr>
            <a:r>
              <a:rPr lang="en-US" sz="1000" dirty="0">
                <a:effectLst/>
              </a:rPr>
              <a:t>Session 2:</a:t>
            </a:r>
          </a:p>
          <a:p>
            <a:pPr fontAlgn="auto">
              <a:spcAft>
                <a:spcPts val="0"/>
              </a:spcAft>
            </a:pPr>
            <a:r>
              <a:rPr lang="en-US" sz="1000" dirty="0">
                <a:effectLst/>
              </a:rPr>
              <a:t>Engine Failure at V</a:t>
            </a:r>
            <a:r>
              <a:rPr lang="en-US" sz="1000" baseline="-25000" dirty="0">
                <a:effectLst/>
              </a:rPr>
              <a:t>1</a:t>
            </a:r>
            <a:r>
              <a:rPr lang="en-US" sz="1000" dirty="0">
                <a:effectLst/>
              </a:rPr>
              <a:t> During Takeoff</a:t>
            </a:r>
          </a:p>
          <a:p>
            <a:pPr fontAlgn="auto">
              <a:spcAft>
                <a:spcPts val="0"/>
              </a:spcAft>
            </a:pPr>
            <a:r>
              <a:rPr lang="en-US" sz="1000" dirty="0">
                <a:effectLst/>
              </a:rPr>
              <a:t>Rejected Takeoff</a:t>
            </a:r>
          </a:p>
          <a:p>
            <a:pPr fontAlgn="auto">
              <a:spcAft>
                <a:spcPts val="0"/>
              </a:spcAft>
            </a:pPr>
            <a:r>
              <a:rPr lang="en-US" sz="1000" dirty="0">
                <a:effectLst/>
              </a:rPr>
              <a:t>Precision Approach – OEI</a:t>
            </a:r>
          </a:p>
          <a:p>
            <a:pPr fontAlgn="auto">
              <a:spcAft>
                <a:spcPts val="0"/>
              </a:spcAft>
            </a:pPr>
            <a:r>
              <a:rPr lang="en-US" sz="1000" dirty="0">
                <a:effectLst/>
              </a:rPr>
              <a:t>No-flap or Nonstandard-flap Approach &amp; Landing</a:t>
            </a:r>
          </a:p>
          <a:p>
            <a:pPr fontAlgn="auto">
              <a:spcAft>
                <a:spcPts val="0"/>
              </a:spcAft>
            </a:pPr>
            <a:r>
              <a:rPr lang="en-US" sz="1000" dirty="0">
                <a:effectLst/>
              </a:rPr>
              <a:t>Missed Approach from Non-Precision</a:t>
            </a:r>
          </a:p>
          <a:p>
            <a:pPr fontAlgn="auto">
              <a:spcAft>
                <a:spcPts val="0"/>
              </a:spcAft>
            </a:pPr>
            <a:r>
              <a:rPr lang="en-US" sz="1000" dirty="0">
                <a:effectLst/>
              </a:rPr>
              <a:t>Visual Approach</a:t>
            </a:r>
          </a:p>
          <a:p>
            <a:pPr fontAlgn="auto">
              <a:spcAft>
                <a:spcPts val="0"/>
              </a:spcAft>
            </a:pPr>
            <a:r>
              <a:rPr lang="en-US" sz="1000" dirty="0">
                <a:effectLst/>
              </a:rPr>
              <a:t>Fuel System</a:t>
            </a:r>
          </a:p>
          <a:p>
            <a:pPr fontAlgn="auto">
              <a:spcAft>
                <a:spcPts val="0"/>
              </a:spcAft>
            </a:pPr>
            <a:r>
              <a:rPr lang="en-US" sz="1000" dirty="0">
                <a:effectLst/>
              </a:rPr>
              <a:t>Environmental / Pressurization</a:t>
            </a:r>
          </a:p>
          <a:p>
            <a:pPr fontAlgn="auto">
              <a:spcAft>
                <a:spcPts val="0"/>
              </a:spcAft>
            </a:pPr>
            <a:r>
              <a:rPr lang="en-US" sz="1000" dirty="0">
                <a:effectLst/>
              </a:rPr>
              <a:t>Fire Detection and Extinguishing</a:t>
            </a:r>
          </a:p>
          <a:p>
            <a:pPr fontAlgn="auto">
              <a:spcAft>
                <a:spcPts val="0"/>
              </a:spcAft>
            </a:pPr>
            <a:r>
              <a:rPr lang="en-US" sz="1000" dirty="0">
                <a:effectLst/>
              </a:rPr>
              <a:t>Navigation / Avionics Failure</a:t>
            </a:r>
          </a:p>
          <a:p>
            <a:pPr fontAlgn="auto">
              <a:spcAft>
                <a:spcPts val="0"/>
              </a:spcAft>
            </a:pPr>
            <a:r>
              <a:rPr lang="en-US" sz="1000" dirty="0">
                <a:effectLst/>
              </a:rPr>
              <a:t>Flight Controls</a:t>
            </a:r>
          </a:p>
          <a:p>
            <a:pPr fontAlgn="auto">
              <a:spcAft>
                <a:spcPts val="0"/>
              </a:spcAft>
            </a:pPr>
            <a:r>
              <a:rPr lang="en-US" sz="1000" dirty="0">
                <a:effectLst/>
              </a:rPr>
              <a:t>In-flight Fire and Smoke Removal</a:t>
            </a:r>
          </a:p>
          <a:p>
            <a:pPr fontAlgn="auto">
              <a:spcAft>
                <a:spcPts val="0"/>
              </a:spcAft>
            </a:pPr>
            <a:endParaRPr lang="en-US" sz="1000" dirty="0">
              <a:effectLst/>
            </a:endParaRPr>
          </a:p>
        </p:txBody>
      </p:sp>
      <p:sp>
        <p:nvSpPr>
          <p:cNvPr id="14" name="Rectangle 14"/>
          <p:cNvSpPr>
            <a:spLocks/>
          </p:cNvSpPr>
          <p:nvPr/>
        </p:nvSpPr>
        <p:spPr bwMode="auto">
          <a:xfrm>
            <a:off x="6286500" y="698863"/>
            <a:ext cx="2514600" cy="2070464"/>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1000" dirty="0">
                <a:solidFill>
                  <a:schemeClr val="bg1"/>
                </a:solidFill>
                <a:effectLst/>
                <a:latin typeface="+mn-lt"/>
              </a:rPr>
              <a:t>Session 3:</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Windshear: Takeoff</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Landing with a Pitch Mistrim</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Missed Approach – OEI</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Windshear: Approach/Landing</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Electrical System</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Hydraulic System</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Rapid Decompression</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Emergency Descent</a:t>
            </a:r>
          </a:p>
          <a:p>
            <a:pPr marL="171450" indent="-171450" eaLnBrk="0" hangingPunct="0">
              <a:spcBef>
                <a:spcPct val="20000"/>
              </a:spcBef>
              <a:buFont typeface="Arial" panose="020B0604020202020204" pitchFamily="34" charset="0"/>
              <a:buChar char="•"/>
            </a:pPr>
            <a:r>
              <a:rPr lang="en-US" sz="1000" dirty="0">
                <a:solidFill>
                  <a:schemeClr val="bg1"/>
                </a:solidFill>
                <a:effectLst/>
                <a:latin typeface="+mn-lt"/>
              </a:rPr>
              <a:t>Emergency Evacuation</a:t>
            </a:r>
          </a:p>
        </p:txBody>
      </p:sp>
    </p:spTree>
    <p:extLst>
      <p:ext uri="{BB962C8B-B14F-4D97-AF65-F5344CB8AC3E}">
        <p14:creationId xmlns:p14="http://schemas.microsoft.com/office/powerpoint/2010/main" val="408261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sz="quarter" idx="13"/>
          </p:nvPr>
        </p:nvSpPr>
        <p:spPr>
          <a:xfrm>
            <a:off x="1" y="4127864"/>
            <a:ext cx="9143999" cy="356483"/>
          </a:xfrm>
        </p:spPr>
        <p:txBody>
          <a:bodyPr/>
          <a:lstStyle/>
          <a:p>
            <a:pPr marL="0" indent="0" algn="ctr">
              <a:buNone/>
            </a:pPr>
            <a:r>
              <a:rPr lang="en-US" sz="2000" b="1" dirty="0">
                <a:solidFill>
                  <a:srgbClr val="FFC000"/>
                </a:solidFill>
              </a:rPr>
              <a:t>Emergency Hydraulic Cutoff Switch</a:t>
            </a:r>
          </a:p>
        </p:txBody>
      </p:sp>
      <p:sp>
        <p:nvSpPr>
          <p:cNvPr id="4" name="Title 3"/>
          <p:cNvSpPr>
            <a:spLocks noGrp="1"/>
          </p:cNvSpPr>
          <p:nvPr>
            <p:ph type="title"/>
          </p:nvPr>
        </p:nvSpPr>
        <p:spPr/>
        <p:txBody>
          <a:bodyPr/>
          <a:lstStyle/>
          <a:p>
            <a:r>
              <a:rPr lang="en-US" dirty="0"/>
              <a:t>Simulator Safety Resources</a:t>
            </a:r>
          </a:p>
        </p:txBody>
      </p:sp>
      <p:sp>
        <p:nvSpPr>
          <p:cNvPr id="8" name="Text Box 4"/>
          <p:cNvSpPr txBox="1">
            <a:spLocks noChangeArrowheads="1"/>
          </p:cNvSpPr>
          <p:nvPr/>
        </p:nvSpPr>
        <p:spPr bwMode="auto">
          <a:xfrm>
            <a:off x="0" y="4469727"/>
            <a:ext cx="9144000" cy="262252"/>
          </a:xfrm>
          <a:prstGeom prst="rect">
            <a:avLst/>
          </a:prstGeom>
          <a:noFill/>
          <a:ln w="0">
            <a:noFill/>
            <a:miter lim="800000"/>
            <a:headEnd/>
            <a:tailEnd/>
          </a:ln>
        </p:spPr>
        <p:txBody>
          <a:bodyPr wrap="square" lIns="92075" tIns="46038" rIns="92075" bIns="46038">
            <a:spAutoFit/>
          </a:bodyPr>
          <a:lstStyle/>
          <a:p>
            <a:pPr algn="ctr" eaLnBrk="0" hangingPunct="0"/>
            <a:r>
              <a:rPr lang="en-US" sz="1100" dirty="0">
                <a:solidFill>
                  <a:schemeClr val="bg1"/>
                </a:solidFill>
                <a:effectLst/>
                <a:latin typeface="+mn-lt"/>
              </a:rPr>
              <a:t>(Make sure you don’t hit it accidentally if you pick up a checklist or iPad laying behind the pedestal.)</a:t>
            </a:r>
          </a:p>
        </p:txBody>
      </p:sp>
      <p:pic>
        <p:nvPicPr>
          <p:cNvPr id="11" name="Picture 5" descr="emerhydoff"/>
          <p:cNvPicPr>
            <a:picLocks noChangeAspect="1" noChangeArrowheads="1"/>
          </p:cNvPicPr>
          <p:nvPr/>
        </p:nvPicPr>
        <p:blipFill>
          <a:blip r:embed="rId3" cstate="print"/>
          <a:srcRect/>
          <a:stretch>
            <a:fillRect/>
          </a:stretch>
        </p:blipFill>
        <p:spPr bwMode="auto">
          <a:xfrm>
            <a:off x="2906918" y="733556"/>
            <a:ext cx="3330165" cy="3242529"/>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3" name="Straight Connector 2"/>
          <p:cNvCxnSpPr/>
          <p:nvPr/>
        </p:nvCxnSpPr>
        <p:spPr>
          <a:xfrm>
            <a:off x="4324350" y="3236665"/>
            <a:ext cx="406400" cy="86323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 name="Picture 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5" name="Picture 1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previous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6" name="Picture 15">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sz="quarter" idx="13"/>
          </p:nvPr>
        </p:nvSpPr>
        <p:spPr>
          <a:xfrm>
            <a:off x="1" y="4292788"/>
            <a:ext cx="9143999" cy="468624"/>
          </a:xfrm>
        </p:spPr>
        <p:txBody>
          <a:bodyPr/>
          <a:lstStyle/>
          <a:p>
            <a:pPr marL="0" indent="0" algn="ctr">
              <a:buNone/>
            </a:pPr>
            <a:r>
              <a:rPr lang="en-US" sz="2000" b="1" dirty="0">
                <a:solidFill>
                  <a:srgbClr val="FFC000"/>
                </a:solidFill>
              </a:rPr>
              <a:t>Rope Ladder</a:t>
            </a:r>
          </a:p>
        </p:txBody>
      </p:sp>
      <p:sp>
        <p:nvSpPr>
          <p:cNvPr id="6" name="Title 9"/>
          <p:cNvSpPr>
            <a:spLocks noGrp="1"/>
          </p:cNvSpPr>
          <p:nvPr>
            <p:ph type="title"/>
          </p:nvPr>
        </p:nvSpPr>
        <p:spPr/>
        <p:txBody>
          <a:bodyPr>
            <a:normAutofit/>
          </a:bodyPr>
          <a:lstStyle/>
          <a:p>
            <a:r>
              <a:rPr lang="en-US" dirty="0"/>
              <a:t>Simulator Safety Resources</a:t>
            </a:r>
            <a:endParaRPr lang="en-US" sz="2400" dirty="0">
              <a:effectLst>
                <a:outerShdw blurRad="38100" dist="38100" dir="2700000" algn="tl">
                  <a:srgbClr val="000000">
                    <a:alpha val="43137"/>
                  </a:srgbClr>
                </a:outerShdw>
              </a:effectLst>
            </a:endParaRPr>
          </a:p>
        </p:txBody>
      </p:sp>
      <p:pic>
        <p:nvPicPr>
          <p:cNvPr id="8" name="Picture 6" descr="ladder"/>
          <p:cNvPicPr>
            <a:picLocks noChangeAspect="1" noChangeArrowheads="1"/>
          </p:cNvPicPr>
          <p:nvPr/>
        </p:nvPicPr>
        <p:blipFill>
          <a:blip r:embed="rId3" cstate="print"/>
          <a:srcRect/>
          <a:stretch>
            <a:fillRect/>
          </a:stretch>
        </p:blipFill>
        <p:spPr bwMode="auto">
          <a:xfrm>
            <a:off x="2660073" y="730818"/>
            <a:ext cx="3823855" cy="3495840"/>
          </a:xfrm>
          <a:prstGeom prst="rect">
            <a:avLst/>
          </a:prstGeom>
          <a:noFill/>
          <a:ln w="9525">
            <a:noFill/>
            <a:miter lim="800000"/>
            <a:headEnd/>
            <a:tailEnd/>
          </a:ln>
          <a:effectLst>
            <a:outerShdw blurRad="50800" dist="38100" dir="2700000" algn="tl" rotWithShape="0">
              <a:prstClr val="black">
                <a:alpha val="40000"/>
              </a:prstClr>
            </a:outerShdw>
            <a:softEdge rad="0"/>
          </a:effectLst>
        </p:spPr>
      </p:pic>
      <p:cxnSp>
        <p:nvCxnSpPr>
          <p:cNvPr id="3" name="Straight Connector 2"/>
          <p:cNvCxnSpPr/>
          <p:nvPr/>
        </p:nvCxnSpPr>
        <p:spPr>
          <a:xfrm>
            <a:off x="4679950" y="2695077"/>
            <a:ext cx="0" cy="1597711"/>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9" name="Picture 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 Start</a:t>
            </a:r>
            <a:r>
              <a:rPr lang="en-US" dirty="0">
                <a:effectLst/>
              </a:rPr>
              <a:t> </a:t>
            </a:r>
            <a:r>
              <a:rPr lang="en-US" dirty="0"/>
              <a:t>–</a:t>
            </a:r>
            <a:r>
              <a:rPr lang="en-US" dirty="0">
                <a:effectLst/>
              </a:rPr>
              <a:t> </a:t>
            </a:r>
            <a:r>
              <a:rPr lang="en-US" dirty="0"/>
              <a:t>Normal</a:t>
            </a:r>
          </a:p>
        </p:txBody>
      </p:sp>
      <p:sp>
        <p:nvSpPr>
          <p:cNvPr id="4" name="Rectangle 10"/>
          <p:cNvSpPr txBox="1">
            <a:spLocks/>
          </p:cNvSpPr>
          <p:nvPr/>
        </p:nvSpPr>
        <p:spPr>
          <a:xfrm>
            <a:off x="457200" y="692331"/>
            <a:ext cx="8229600" cy="3807824"/>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fontAlgn="auto">
              <a:spcAft>
                <a:spcPts val="0"/>
              </a:spcAft>
            </a:pPr>
            <a:r>
              <a:rPr lang="en-US" sz="1400" b="1" dirty="0">
                <a:effectLst/>
              </a:rPr>
              <a:t>Fuel controller: NORM</a:t>
            </a:r>
          </a:p>
          <a:p>
            <a:pPr fontAlgn="auto">
              <a:spcAft>
                <a:spcPts val="0"/>
              </a:spcAft>
            </a:pPr>
            <a:r>
              <a:rPr lang="en-US" sz="1400" b="1" dirty="0">
                <a:effectLst/>
              </a:rPr>
              <a:t>Standby pump: AUTO – </a:t>
            </a:r>
            <a:r>
              <a:rPr lang="en-US" sz="1400" b="1" dirty="0">
                <a:solidFill>
                  <a:schemeClr val="accent1"/>
                </a:solidFill>
                <a:effectLst/>
              </a:rPr>
              <a:t>“FUEL PRESS”</a:t>
            </a:r>
            <a:r>
              <a:rPr lang="en-US" sz="1400" b="1" dirty="0">
                <a:effectLst/>
              </a:rPr>
              <a:t> light out – ON</a:t>
            </a:r>
          </a:p>
          <a:p>
            <a:pPr fontAlgn="auto">
              <a:spcAft>
                <a:spcPts val="0"/>
              </a:spcAft>
            </a:pPr>
            <a:r>
              <a:rPr lang="en-US" sz="1400" b="1" dirty="0">
                <a:effectLst/>
              </a:rPr>
              <a:t>Start switch: START</a:t>
            </a:r>
          </a:p>
          <a:p>
            <a:pPr fontAlgn="auto">
              <a:spcAft>
                <a:spcPts val="0"/>
              </a:spcAft>
            </a:pPr>
            <a:endParaRPr lang="en-US" sz="1400" b="1" dirty="0">
              <a:effectLst/>
            </a:endParaRPr>
          </a:p>
          <a:p>
            <a:pPr fontAlgn="auto">
              <a:spcAft>
                <a:spcPts val="0"/>
              </a:spcAft>
            </a:pPr>
            <a:r>
              <a:rPr lang="en-US" sz="1400" b="1" dirty="0">
                <a:effectLst/>
              </a:rPr>
              <a:t>At minimum 10% N</a:t>
            </a:r>
            <a:r>
              <a:rPr lang="en-US" sz="1400" b="1" baseline="-25000" dirty="0">
                <a:effectLst/>
              </a:rPr>
              <a:t>2</a:t>
            </a:r>
            <a:r>
              <a:rPr lang="en-US" sz="1400" b="1" dirty="0">
                <a:effectLst/>
              </a:rPr>
              <a:t> and positive N</a:t>
            </a:r>
            <a:r>
              <a:rPr lang="en-US" sz="1400" b="1" baseline="-25000" dirty="0">
                <a:effectLst/>
              </a:rPr>
              <a:t>1</a:t>
            </a:r>
            <a:r>
              <a:rPr lang="en-US" sz="1400" b="1" dirty="0">
                <a:effectLst/>
              </a:rPr>
              <a:t> indication:</a:t>
            </a:r>
          </a:p>
          <a:p>
            <a:pPr lvl="2" fontAlgn="auto">
              <a:spcAft>
                <a:spcPts val="0"/>
              </a:spcAft>
            </a:pPr>
            <a:r>
              <a:rPr lang="en-US" sz="1400" b="1" dirty="0">
                <a:effectLst/>
              </a:rPr>
              <a:t>Thrust lever – idle</a:t>
            </a:r>
          </a:p>
          <a:p>
            <a:pPr lvl="2" fontAlgn="auto">
              <a:spcAft>
                <a:spcPts val="0"/>
              </a:spcAft>
            </a:pPr>
            <a:r>
              <a:rPr lang="en-US" sz="1400" b="1" dirty="0">
                <a:effectLst/>
              </a:rPr>
              <a:t>Ignition light – observe on</a:t>
            </a:r>
          </a:p>
          <a:p>
            <a:pPr lvl="2" fontAlgn="auto">
              <a:spcAft>
                <a:spcPts val="0"/>
              </a:spcAft>
            </a:pPr>
            <a:r>
              <a:rPr lang="en-US" sz="1400" b="1" dirty="0">
                <a:effectLst/>
              </a:rPr>
              <a:t>Fuel flow – observe positive indication (300 pounds or less)</a:t>
            </a:r>
          </a:p>
          <a:p>
            <a:pPr lvl="2" fontAlgn="auto">
              <a:spcAft>
                <a:spcPts val="0"/>
              </a:spcAft>
            </a:pPr>
            <a:r>
              <a:rPr lang="en-US" sz="1400" b="1" dirty="0">
                <a:effectLst/>
              </a:rPr>
              <a:t>Oil pressure light – should be out within 10 seconds</a:t>
            </a:r>
          </a:p>
          <a:p>
            <a:pPr lvl="2" fontAlgn="auto">
              <a:spcAft>
                <a:spcPts val="0"/>
              </a:spcAft>
            </a:pPr>
            <a:r>
              <a:rPr lang="en-US" sz="1400" b="1" dirty="0">
                <a:effectLst/>
              </a:rPr>
              <a:t>ITT – monitor rise, observe limitations</a:t>
            </a:r>
          </a:p>
          <a:p>
            <a:pPr lvl="2" fontAlgn="auto">
              <a:spcAft>
                <a:spcPts val="0"/>
              </a:spcAft>
            </a:pPr>
            <a:r>
              <a:rPr lang="en-US" sz="1400" b="1" dirty="0">
                <a:effectLst/>
              </a:rPr>
              <a:t>Ignition light – out at 50% N</a:t>
            </a:r>
            <a:r>
              <a:rPr lang="en-US" sz="1400" b="1" baseline="-25000" dirty="0">
                <a:effectLst/>
              </a:rPr>
              <a:t>2</a:t>
            </a:r>
            <a:r>
              <a:rPr lang="en-US" sz="1400" b="1" dirty="0">
                <a:effectLst/>
              </a:rPr>
              <a:t> to indicate automatic start termination</a:t>
            </a:r>
            <a:br>
              <a:rPr lang="en-US" sz="1400" b="1" dirty="0">
                <a:effectLst/>
              </a:rPr>
            </a:br>
            <a:endParaRPr lang="en-US" sz="1400" b="1" dirty="0">
              <a:effectLst/>
            </a:endParaRPr>
          </a:p>
          <a:p>
            <a:pPr fontAlgn="auto">
              <a:spcAft>
                <a:spcPts val="0"/>
              </a:spcAft>
            </a:pPr>
            <a:r>
              <a:rPr lang="en-US" sz="1400" b="1" dirty="0">
                <a:effectLst/>
              </a:rPr>
              <a:t>Engine instruments: checked</a:t>
            </a:r>
          </a:p>
          <a:p>
            <a:pPr fontAlgn="auto">
              <a:spcAft>
                <a:spcPts val="0"/>
              </a:spcAft>
            </a:pPr>
            <a:r>
              <a:rPr lang="en-US" sz="1400" b="1" dirty="0">
                <a:effectLst/>
              </a:rPr>
              <a:t>Standby pump: select AUTO</a:t>
            </a:r>
          </a:p>
          <a:p>
            <a:pPr fontAlgn="auto">
              <a:spcAft>
                <a:spcPts val="0"/>
              </a:spcAft>
            </a:pPr>
            <a:r>
              <a:rPr lang="en-US" sz="1400" b="1" dirty="0">
                <a:effectLst/>
              </a:rPr>
              <a:t>Fuel controller: manual mode check</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0" name="Picture 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1057096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Engine Start</a:t>
            </a:r>
            <a:r>
              <a:rPr lang="en-US" dirty="0">
                <a:effectLst/>
              </a:rPr>
              <a:t> </a:t>
            </a:r>
            <a:r>
              <a:rPr lang="en-US" dirty="0"/>
              <a:t>–</a:t>
            </a:r>
            <a:r>
              <a:rPr lang="en-US" dirty="0">
                <a:effectLst/>
              </a:rPr>
              <a:t> </a:t>
            </a:r>
            <a:r>
              <a:rPr lang="en-US" dirty="0"/>
              <a:t>Abnormal</a:t>
            </a:r>
          </a:p>
        </p:txBody>
      </p:sp>
      <p:sp>
        <p:nvSpPr>
          <p:cNvPr id="4" name="Rectangle 10"/>
          <p:cNvSpPr txBox="1">
            <a:spLocks/>
          </p:cNvSpPr>
          <p:nvPr/>
        </p:nvSpPr>
        <p:spPr>
          <a:xfrm>
            <a:off x="457200" y="692331"/>
            <a:ext cx="8229600" cy="3807824"/>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Thrust Lever:</a:t>
            </a:r>
            <a:r>
              <a:rPr lang="en-US" sz="1400" b="1" dirty="0">
                <a:effectLst/>
              </a:rPr>
              <a:t>  Cutoff</a:t>
            </a:r>
          </a:p>
          <a:p>
            <a:r>
              <a:rPr lang="en-US" sz="1600" b="1" dirty="0">
                <a:solidFill>
                  <a:schemeClr val="accent1"/>
                </a:solidFill>
                <a:effectLst/>
              </a:rPr>
              <a:t>Start Switch:</a:t>
            </a:r>
            <a:r>
              <a:rPr lang="en-US" sz="1400" b="1" dirty="0">
                <a:effectLst/>
              </a:rPr>
              <a:t>  STOP if ITT is less than 400C</a:t>
            </a:r>
          </a:p>
          <a:p>
            <a:endParaRPr lang="en-US" sz="1400" b="1" dirty="0">
              <a:effectLst/>
            </a:endParaRPr>
          </a:p>
          <a:p>
            <a:r>
              <a:rPr lang="en-US" sz="1600" b="1" dirty="0">
                <a:solidFill>
                  <a:schemeClr val="accent1"/>
                </a:solidFill>
                <a:effectLst/>
              </a:rPr>
              <a:t>Decide whether to motor engine or not:</a:t>
            </a:r>
          </a:p>
          <a:p>
            <a:pPr lvl="1"/>
            <a:r>
              <a:rPr lang="en-US" sz="1400" b="1" dirty="0">
                <a:effectLst/>
              </a:rPr>
              <a:t>If you need to clear engine of fuel – motor for 15 seconds</a:t>
            </a:r>
          </a:p>
          <a:p>
            <a:pPr lvl="1"/>
            <a:r>
              <a:rPr lang="en-US" sz="1400" b="1" dirty="0">
                <a:effectLst/>
              </a:rPr>
              <a:t>If you need to reduce ITT to below 400C  – motor as necessary</a:t>
            </a:r>
          </a:p>
          <a:p>
            <a:pPr lvl="1"/>
            <a:r>
              <a:rPr lang="en-US" sz="1400" b="1" dirty="0">
                <a:effectLst/>
              </a:rPr>
              <a:t>If it is a mechanical problem (no N</a:t>
            </a:r>
            <a:r>
              <a:rPr lang="en-US" sz="1400" b="1" baseline="-25000" dirty="0">
                <a:effectLst/>
              </a:rPr>
              <a:t>1</a:t>
            </a:r>
            <a:r>
              <a:rPr lang="en-US" sz="1400" b="1" dirty="0">
                <a:effectLst/>
              </a:rPr>
              <a:t>, no oil pressure) – DO NOT MOTOR</a:t>
            </a:r>
          </a:p>
          <a:p>
            <a:pPr lvl="1">
              <a:buFontTx/>
              <a:buNone/>
            </a:pPr>
            <a:r>
              <a:rPr lang="en-US" sz="1400" b="1" dirty="0">
                <a:effectLst/>
              </a:rPr>
              <a:t>  </a:t>
            </a:r>
          </a:p>
          <a:p>
            <a:r>
              <a:rPr lang="en-US" sz="1600" b="1" dirty="0">
                <a:solidFill>
                  <a:schemeClr val="accent1"/>
                </a:solidFill>
                <a:effectLst/>
              </a:rPr>
              <a:t>Starter Duty Limits:</a:t>
            </a:r>
          </a:p>
          <a:p>
            <a:pPr lvl="1"/>
            <a:r>
              <a:rPr lang="en-US" sz="1400" b="1" dirty="0">
                <a:effectLst/>
              </a:rPr>
              <a:t>15 seconds on – 2 minutes off</a:t>
            </a:r>
          </a:p>
          <a:p>
            <a:pPr lvl="1"/>
            <a:r>
              <a:rPr lang="en-US" sz="1400" b="1" dirty="0">
                <a:effectLst/>
              </a:rPr>
              <a:t>15 seconds on – 2 minutes off</a:t>
            </a:r>
          </a:p>
          <a:p>
            <a:pPr lvl="1"/>
            <a:r>
              <a:rPr lang="en-US" sz="1400" b="1" dirty="0">
                <a:effectLst/>
              </a:rPr>
              <a:t>15 seconds on – 20 minutes off</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189351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Taxi Operations</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400" b="1" dirty="0">
                <a:effectLst/>
              </a:rPr>
              <a:t>Taxi checklist should not interfere with looking outside and situational awareness.</a:t>
            </a:r>
          </a:p>
          <a:p>
            <a:r>
              <a:rPr lang="en-US" sz="1400" b="1" dirty="0">
                <a:effectLst/>
              </a:rPr>
              <a:t>Heads-down tasks should be performed by right-seat pilot while left-seat pilot is controlling tiller and looking outside.</a:t>
            </a:r>
          </a:p>
          <a:p>
            <a:r>
              <a:rPr lang="en-US" sz="1400" b="1" dirty="0">
                <a:effectLst/>
              </a:rPr>
              <a:t>Tasks which require high power settings should be deferred until stopped with parking brake set, away from the parking ramp/apron.</a:t>
            </a:r>
          </a:p>
          <a:p>
            <a:r>
              <a:rPr lang="en-US" sz="1400" b="1" dirty="0">
                <a:effectLst/>
              </a:rPr>
              <a:t>Visually clear all intersections along taxi route, monitor taxiway signs, and be aware of “hot spots” (locations with a history of potential risk of collision or runway incursion, and where heightened attention by pilots is necessary).</a:t>
            </a:r>
          </a:p>
        </p:txBody>
      </p:sp>
      <p:pic>
        <p:nvPicPr>
          <p:cNvPr id="6" name="Picture 2" descr="C:\Users\p00011300\Desktop\Briefing Slides Update 2016\CDFA Images\Hot-Spots-Web-Banner-July-2013-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98" y="3062560"/>
            <a:ext cx="5581605" cy="10877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1" name="Picture 2" descr="\\srv032cwd\Work_Area_032\_Courseware Development\Citation M2\Sim Briefings\Assets\HomeOFFbutton.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5"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2509516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 Takeoff Briefing</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Before 80 knots:</a:t>
            </a:r>
          </a:p>
          <a:p>
            <a:pPr marL="738188" lvl="2" indent="-223838"/>
            <a:r>
              <a:rPr lang="en-US" sz="1400" b="1" dirty="0">
                <a:effectLst/>
              </a:rPr>
              <a:t>Reject for any malfunction</a:t>
            </a:r>
          </a:p>
          <a:p>
            <a:endParaRPr lang="en-US" sz="1400" b="1" dirty="0">
              <a:effectLst/>
            </a:endParaRPr>
          </a:p>
          <a:p>
            <a:pPr>
              <a:buNone/>
            </a:pPr>
            <a:r>
              <a:rPr lang="en-US" sz="1600" b="1" dirty="0">
                <a:solidFill>
                  <a:schemeClr val="accent1"/>
                </a:solidFill>
                <a:effectLst/>
              </a:rPr>
              <a:t>From 80 knots to V</a:t>
            </a:r>
            <a:r>
              <a:rPr lang="en-US" sz="1600" b="1" baseline="-25000" dirty="0">
                <a:solidFill>
                  <a:schemeClr val="accent1"/>
                </a:solidFill>
                <a:effectLst/>
              </a:rPr>
              <a:t>1 </a:t>
            </a:r>
            <a:r>
              <a:rPr lang="en-US" sz="1600" b="1" dirty="0">
                <a:solidFill>
                  <a:schemeClr val="accent1"/>
                </a:solidFill>
                <a:effectLst/>
              </a:rPr>
              <a:t>reject for:</a:t>
            </a:r>
          </a:p>
          <a:p>
            <a:pPr marL="738188" lvl="2" indent="-223838"/>
            <a:r>
              <a:rPr lang="en-US" sz="1400" b="1" dirty="0">
                <a:effectLst/>
              </a:rPr>
              <a:t>Any fire</a:t>
            </a:r>
          </a:p>
          <a:p>
            <a:pPr marL="738188" lvl="2" indent="-223838"/>
            <a:r>
              <a:rPr lang="en-US" sz="1400" b="1" dirty="0">
                <a:effectLst/>
              </a:rPr>
              <a:t>Engine failure</a:t>
            </a:r>
          </a:p>
          <a:p>
            <a:pPr marL="738188" lvl="2" indent="-223838"/>
            <a:r>
              <a:rPr lang="en-US" sz="1400" b="1" dirty="0">
                <a:effectLst/>
              </a:rPr>
              <a:t>Loss of directional control</a:t>
            </a:r>
          </a:p>
          <a:p>
            <a:pPr marL="738188" lvl="2" indent="-223838"/>
            <a:r>
              <a:rPr lang="en-US" sz="1400" b="1" dirty="0">
                <a:effectLst/>
              </a:rPr>
              <a:t>Thrust reverser deployment</a:t>
            </a:r>
          </a:p>
          <a:p>
            <a:pPr marL="738188" lvl="2" indent="-223838"/>
            <a:r>
              <a:rPr lang="en-US" sz="1400" b="1" dirty="0">
                <a:effectLst/>
              </a:rPr>
              <a:t>Runway obstruction</a:t>
            </a:r>
          </a:p>
          <a:p>
            <a:endParaRPr lang="en-US" sz="1400" b="1" dirty="0">
              <a:effectLst/>
            </a:endParaRPr>
          </a:p>
          <a:p>
            <a:pPr>
              <a:buNone/>
            </a:pPr>
            <a:r>
              <a:rPr lang="en-US" sz="1600" b="1" dirty="0">
                <a:solidFill>
                  <a:schemeClr val="accent1"/>
                </a:solidFill>
                <a:effectLst/>
              </a:rPr>
              <a:t>At or after V</a:t>
            </a:r>
            <a:r>
              <a:rPr lang="en-US" sz="1600" b="1" baseline="-25000" dirty="0">
                <a:solidFill>
                  <a:schemeClr val="accent1"/>
                </a:solidFill>
                <a:effectLst/>
              </a:rPr>
              <a:t>1</a:t>
            </a:r>
            <a:r>
              <a:rPr lang="en-US" sz="1600" b="1" dirty="0">
                <a:solidFill>
                  <a:schemeClr val="accent1"/>
                </a:solidFill>
                <a:effectLst/>
              </a:rPr>
              <a:t>:</a:t>
            </a:r>
          </a:p>
          <a:p>
            <a:pPr marL="738188" lvl="2" indent="-223838"/>
            <a:r>
              <a:rPr lang="en-US" sz="1400" b="1" dirty="0">
                <a:effectLst/>
              </a:rPr>
              <a:t>Continue takeoff</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0" name="Picture 2" descr="\\srv032cwd\Work_Area_032\_Courseware Development\Citation M2\Sim Briefings\Assets\HomeOFF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4"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132751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 Takeoff Procedure</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buNone/>
            </a:pPr>
            <a:r>
              <a:rPr lang="en-US" sz="1600" b="1" dirty="0">
                <a:solidFill>
                  <a:schemeClr val="accent1"/>
                </a:solidFill>
                <a:effectLst/>
              </a:rPr>
              <a:t>Pilot Flying:</a:t>
            </a:r>
          </a:p>
          <a:p>
            <a:pPr marL="738188" lvl="2" indent="-223838">
              <a:lnSpc>
                <a:spcPct val="80000"/>
              </a:lnSpc>
            </a:pPr>
            <a:r>
              <a:rPr lang="en-US" sz="1400" b="1" dirty="0">
                <a:solidFill>
                  <a:schemeClr val="bg2"/>
                </a:solidFill>
                <a:effectLst/>
              </a:rPr>
              <a:t>Ensure that all checklists are complete and aircraft is safely configured for takeoff:</a:t>
            </a:r>
          </a:p>
          <a:p>
            <a:pPr lvl="3">
              <a:lnSpc>
                <a:spcPct val="80000"/>
              </a:lnSpc>
            </a:pPr>
            <a:r>
              <a:rPr lang="en-US" sz="1400" b="1" dirty="0">
                <a:effectLst/>
              </a:rPr>
              <a:t>Flaps</a:t>
            </a:r>
          </a:p>
          <a:p>
            <a:pPr lvl="3">
              <a:lnSpc>
                <a:spcPct val="80000"/>
              </a:lnSpc>
            </a:pPr>
            <a:r>
              <a:rPr lang="en-US" sz="1400" b="1" dirty="0">
                <a:effectLst/>
              </a:rPr>
              <a:t>Ground Airbrakes</a:t>
            </a:r>
          </a:p>
          <a:p>
            <a:pPr lvl="3">
              <a:lnSpc>
                <a:spcPct val="80000"/>
              </a:lnSpc>
            </a:pPr>
            <a:r>
              <a:rPr lang="en-US" sz="1400" b="1" dirty="0">
                <a:effectLst/>
              </a:rPr>
              <a:t>Reversers</a:t>
            </a:r>
          </a:p>
          <a:p>
            <a:pPr lvl="3">
              <a:lnSpc>
                <a:spcPct val="80000"/>
              </a:lnSpc>
            </a:pPr>
            <a:r>
              <a:rPr lang="en-US" sz="1400" b="1" dirty="0">
                <a:effectLst/>
              </a:rPr>
              <a:t>Flight Airbrakes</a:t>
            </a:r>
          </a:p>
          <a:p>
            <a:pPr lvl="3">
              <a:lnSpc>
                <a:spcPct val="80000"/>
              </a:lnSpc>
            </a:pPr>
            <a:r>
              <a:rPr lang="en-US" sz="1400" b="1" dirty="0">
                <a:effectLst/>
              </a:rPr>
              <a:t>Trims</a:t>
            </a:r>
          </a:p>
          <a:p>
            <a:pPr marL="738188" lvl="2" indent="-223838">
              <a:lnSpc>
                <a:spcPct val="100000"/>
              </a:lnSpc>
            </a:pPr>
            <a:r>
              <a:rPr lang="en-US" sz="1400" b="1" dirty="0">
                <a:effectLst/>
              </a:rPr>
              <a:t>Left hand on nose wheel tiller, right hand on thrust levers </a:t>
            </a:r>
          </a:p>
          <a:p>
            <a:pPr marL="738188" lvl="2" indent="-223838">
              <a:lnSpc>
                <a:spcPct val="100000"/>
              </a:lnSpc>
            </a:pPr>
            <a:r>
              <a:rPr lang="en-US" sz="1400" b="1" dirty="0">
                <a:effectLst/>
              </a:rPr>
              <a:t>At 90 knots, left hand is moved to the yoke</a:t>
            </a:r>
          </a:p>
          <a:p>
            <a:pPr marL="738188" lvl="2" indent="-223838">
              <a:lnSpc>
                <a:spcPct val="100000"/>
              </a:lnSpc>
            </a:pPr>
            <a:r>
              <a:rPr lang="en-US" sz="1400" b="1" dirty="0">
                <a:effectLst/>
              </a:rPr>
              <a:t>At V</a:t>
            </a:r>
            <a:r>
              <a:rPr lang="en-US" sz="1400" b="1" baseline="-25000" dirty="0">
                <a:effectLst/>
              </a:rPr>
              <a:t>1</a:t>
            </a:r>
            <a:r>
              <a:rPr lang="en-US" sz="1400" b="1" dirty="0">
                <a:effectLst/>
              </a:rPr>
              <a:t> right hand is moved to the yoke</a:t>
            </a:r>
          </a:p>
          <a:p>
            <a:pPr marL="738188" lvl="2" indent="-223838">
              <a:lnSpc>
                <a:spcPct val="100000"/>
              </a:lnSpc>
            </a:pPr>
            <a:r>
              <a:rPr lang="en-US" sz="1400" b="1" dirty="0">
                <a:effectLst/>
              </a:rPr>
              <a:t>Rotate approximately 2</a:t>
            </a:r>
            <a:r>
              <a:rPr lang="en-US" sz="1400" b="1" dirty="0">
                <a:effectLst/>
                <a:cs typeface="Arial" charset="0"/>
              </a:rPr>
              <a:t>° per second toward 14° to 16°</a:t>
            </a:r>
          </a:p>
          <a:p>
            <a:pPr marL="738188" lvl="2" indent="-223838">
              <a:lnSpc>
                <a:spcPct val="100000"/>
              </a:lnSpc>
            </a:pPr>
            <a:r>
              <a:rPr lang="en-US" sz="1400" b="1" dirty="0">
                <a:effectLst/>
                <a:cs typeface="Arial" charset="0"/>
              </a:rPr>
              <a:t>Once aircraft is at desired pitch, “pitch sync” command bars</a:t>
            </a:r>
          </a:p>
          <a:p>
            <a:pPr marL="738188" lvl="2" indent="-223838">
              <a:lnSpc>
                <a:spcPct val="100000"/>
              </a:lnSpc>
            </a:pPr>
            <a:r>
              <a:rPr lang="en-US" sz="1400" b="1" dirty="0">
                <a:effectLst/>
                <a:cs typeface="Arial" charset="0"/>
              </a:rPr>
              <a:t>Maintain V</a:t>
            </a:r>
            <a:r>
              <a:rPr lang="en-US" sz="1400" b="1" baseline="-25000" dirty="0">
                <a:effectLst/>
                <a:cs typeface="Arial" charset="0"/>
              </a:rPr>
              <a:t>2 </a:t>
            </a:r>
            <a:r>
              <a:rPr lang="en-US" sz="1400" b="1" dirty="0">
                <a:effectLst/>
                <a:cs typeface="Arial" charset="0"/>
              </a:rPr>
              <a:t>+10 minimum until 400 AGL and clear of obstacles, then call </a:t>
            </a:r>
            <a:br>
              <a:rPr lang="en-US" sz="1400" b="1" dirty="0">
                <a:effectLst/>
                <a:cs typeface="Arial" charset="0"/>
              </a:rPr>
            </a:br>
            <a:r>
              <a:rPr lang="en-US" sz="1400" b="1" dirty="0">
                <a:effectLst/>
                <a:cs typeface="Arial" charset="0"/>
              </a:rPr>
              <a:t>for flaps to be retracted and an appropriate flight director mode </a:t>
            </a:r>
          </a:p>
          <a:p>
            <a:pPr marL="738188" lvl="2" indent="-223838">
              <a:lnSpc>
                <a:spcPct val="100000"/>
              </a:lnSpc>
            </a:pPr>
            <a:r>
              <a:rPr lang="en-US" sz="1400" b="1" dirty="0">
                <a:effectLst/>
                <a:cs typeface="Arial" charset="0"/>
              </a:rPr>
              <a:t>Set climb power</a:t>
            </a:r>
            <a:endParaRPr lang="en-US" sz="1400" b="1" dirty="0">
              <a:effectLst/>
            </a:endParaRP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0" name="Picture 2" descr="\\srv032cwd\Work_Area_032\_Courseware Development\Citation M2\Sim Briefings\Assets\HomeOFF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rv032cwd\Work_Area_032\_Courseware Development\Citation Mustang\Sim Briefings\Assets\forwardOFF.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4" name="Picture 13">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255538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 Takeoff Procedure</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Tx/>
              <a:buNone/>
            </a:pPr>
            <a:r>
              <a:rPr lang="en-US" sz="1600" b="1" dirty="0">
                <a:solidFill>
                  <a:schemeClr val="accent1"/>
                </a:solidFill>
                <a:effectLst/>
              </a:rPr>
              <a:t>Pilot Monitoring:</a:t>
            </a:r>
          </a:p>
          <a:p>
            <a:pPr lvl="2"/>
            <a:r>
              <a:rPr lang="en-US" sz="1400" b="1" dirty="0">
                <a:effectLst/>
              </a:rPr>
              <a:t>Confirm power set to takeoff N</a:t>
            </a:r>
            <a:r>
              <a:rPr lang="en-US" sz="1400" b="1" baseline="-25000" dirty="0">
                <a:effectLst/>
              </a:rPr>
              <a:t>1</a:t>
            </a:r>
          </a:p>
          <a:p>
            <a:pPr lvl="2"/>
            <a:r>
              <a:rPr lang="en-US" sz="1400" b="1" dirty="0">
                <a:effectLst/>
              </a:rPr>
              <a:t>Maintain forward yoke pressure and crosswind correction</a:t>
            </a:r>
          </a:p>
          <a:p>
            <a:pPr lvl="2"/>
            <a:r>
              <a:rPr lang="en-US" sz="1400" b="1" dirty="0">
                <a:effectLst/>
              </a:rPr>
              <a:t>At beginning of airspeed scale (60 KIAS) announce </a:t>
            </a:r>
            <a:br>
              <a:rPr lang="en-US" sz="1400" b="1" dirty="0">
                <a:effectLst/>
              </a:rPr>
            </a:br>
            <a:r>
              <a:rPr lang="en-US" sz="1400" b="1" dirty="0">
                <a:effectLst/>
              </a:rPr>
              <a:t>“Airspeed alive and cross-checked” if both indicators agree </a:t>
            </a:r>
          </a:p>
          <a:p>
            <a:pPr lvl="2"/>
            <a:r>
              <a:rPr lang="en-US" sz="1400" b="1" dirty="0">
                <a:effectLst/>
              </a:rPr>
              <a:t>At 90 knots announce “90 knots” </a:t>
            </a:r>
          </a:p>
          <a:p>
            <a:pPr lvl="2"/>
            <a:r>
              <a:rPr lang="en-US" sz="1400" b="1" dirty="0">
                <a:effectLst/>
              </a:rPr>
              <a:t>At PF command, relinquish yoke and continue to monitor</a:t>
            </a:r>
          </a:p>
          <a:p>
            <a:pPr lvl="2"/>
            <a:r>
              <a:rPr lang="en-US" sz="1400" b="1" dirty="0">
                <a:effectLst/>
              </a:rPr>
              <a:t>When airspeed reaches V</a:t>
            </a:r>
            <a:r>
              <a:rPr lang="en-US" sz="1400" b="1" baseline="-25000" dirty="0">
                <a:effectLst/>
              </a:rPr>
              <a:t>1</a:t>
            </a:r>
            <a:r>
              <a:rPr lang="en-US" sz="1400" b="1" dirty="0">
                <a:effectLst/>
              </a:rPr>
              <a:t> announce “V</a:t>
            </a:r>
            <a:r>
              <a:rPr lang="en-US" sz="1400" b="1" baseline="-25000" dirty="0">
                <a:effectLst/>
              </a:rPr>
              <a:t>1</a:t>
            </a:r>
            <a:r>
              <a:rPr lang="en-US" sz="1400" b="1" dirty="0">
                <a:effectLst/>
              </a:rPr>
              <a:t>” </a:t>
            </a:r>
          </a:p>
          <a:p>
            <a:pPr lvl="2"/>
            <a:r>
              <a:rPr lang="en-US" sz="1400" b="1" dirty="0">
                <a:effectLst/>
              </a:rPr>
              <a:t>When airspeed reaches V</a:t>
            </a:r>
            <a:r>
              <a:rPr lang="en-US" sz="1400" b="1" baseline="-25000" dirty="0">
                <a:effectLst/>
              </a:rPr>
              <a:t>R</a:t>
            </a:r>
            <a:r>
              <a:rPr lang="en-US" sz="1400" b="1" dirty="0">
                <a:effectLst/>
              </a:rPr>
              <a:t> announce “rotate” or “V</a:t>
            </a:r>
            <a:r>
              <a:rPr lang="en-US" sz="1400" b="1" baseline="-25000" dirty="0">
                <a:effectLst/>
              </a:rPr>
              <a:t>R</a:t>
            </a:r>
            <a:r>
              <a:rPr lang="en-US" sz="1400" b="1" dirty="0">
                <a:effectLst/>
              </a:rPr>
              <a:t>”</a:t>
            </a:r>
          </a:p>
          <a:p>
            <a:pPr lvl="2"/>
            <a:r>
              <a:rPr lang="en-US" sz="1400" b="1" dirty="0">
                <a:effectLst/>
              </a:rPr>
              <a:t>When visual and gauge indications show positive rate of climb, </a:t>
            </a:r>
            <a:br>
              <a:rPr lang="en-US" sz="1400" b="1" dirty="0">
                <a:effectLst/>
              </a:rPr>
            </a:br>
            <a:r>
              <a:rPr lang="en-US" sz="1400" b="1" dirty="0">
                <a:effectLst/>
              </a:rPr>
              <a:t>announce “positive rate”</a:t>
            </a:r>
          </a:p>
          <a:p>
            <a:pPr lvl="2"/>
            <a:r>
              <a:rPr lang="en-US" sz="1400" b="1" dirty="0">
                <a:effectLst/>
              </a:rPr>
              <a:t>Retract landing gear when directed, immediately select </a:t>
            </a:r>
            <a:br>
              <a:rPr lang="en-US" sz="1400" b="1" dirty="0">
                <a:effectLst/>
              </a:rPr>
            </a:br>
            <a:r>
              <a:rPr lang="en-US" sz="1400" b="1" dirty="0">
                <a:effectLst/>
              </a:rPr>
              <a:t>yaw dampener ON and thrust reversers OFF</a:t>
            </a:r>
          </a:p>
          <a:p>
            <a:pPr lvl="2"/>
            <a:r>
              <a:rPr lang="en-US" sz="1400" b="1" dirty="0">
                <a:effectLst/>
              </a:rPr>
              <a:t>At 400 AGL, announce “400 feet”</a:t>
            </a:r>
          </a:p>
          <a:p>
            <a:pPr lvl="2"/>
            <a:r>
              <a:rPr lang="en-US" sz="1400" b="1" dirty="0">
                <a:effectLst/>
              </a:rPr>
              <a:t>At  V</a:t>
            </a:r>
            <a:r>
              <a:rPr lang="en-US" sz="1400" b="1" baseline="-25000" dirty="0">
                <a:effectLst/>
              </a:rPr>
              <a:t>2</a:t>
            </a:r>
            <a:r>
              <a:rPr lang="en-US" sz="1400" b="1" dirty="0">
                <a:effectLst/>
              </a:rPr>
              <a:t>+10 minimum, 400 AGL minimum, and clear of obstacles, </a:t>
            </a:r>
            <a:br>
              <a:rPr lang="en-US" sz="1400" b="1" dirty="0">
                <a:effectLst/>
              </a:rPr>
            </a:br>
            <a:r>
              <a:rPr lang="en-US" sz="1400" b="1" dirty="0">
                <a:effectLst/>
              </a:rPr>
              <a:t>retract flaps and perform after-takeoff checklist when directed</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7" name="Picture 16">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349980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 Takeoff Procedure</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4" name="Picture 13">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550" y="587779"/>
            <a:ext cx="5468900" cy="41457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731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sz="2400" dirty="0">
                <a:effectLst>
                  <a:outerShdw blurRad="38100" dist="38100" dir="2700000" algn="tl">
                    <a:srgbClr val="000000">
                      <a:alpha val="43137"/>
                    </a:srgbClr>
                  </a:outerShdw>
                </a:effectLst>
              </a:rPr>
              <a:t>Main Menu</a:t>
            </a:r>
          </a:p>
        </p:txBody>
      </p:sp>
      <p:sp>
        <p:nvSpPr>
          <p:cNvPr id="33" name="AutoShape 68">
            <a:hlinkClick r:id="" action="ppaction://customshow?id=1&amp;return=true" highlightClick="1"/>
          </p:cNvPr>
          <p:cNvSpPr>
            <a:spLocks noChangeArrowheads="1"/>
          </p:cNvSpPr>
          <p:nvPr/>
        </p:nvSpPr>
        <p:spPr bwMode="auto">
          <a:xfrm>
            <a:off x="275162" y="735535"/>
            <a:ext cx="1556302" cy="3429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Simulator Safety</a:t>
            </a:r>
          </a:p>
        </p:txBody>
      </p:sp>
      <p:sp>
        <p:nvSpPr>
          <p:cNvPr id="364571" name="AutoShape 27">
            <a:hlinkClick r:id="" action="ppaction://hlinkshowjump?jump=endshow"/>
          </p:cNvPr>
          <p:cNvSpPr>
            <a:spLocks noChangeArrowheads="1"/>
          </p:cNvSpPr>
          <p:nvPr/>
        </p:nvSpPr>
        <p:spPr bwMode="auto">
          <a:xfrm>
            <a:off x="8660476" y="152406"/>
            <a:ext cx="243117" cy="209550"/>
          </a:xfrm>
          <a:prstGeom prst="roundRect">
            <a:avLst/>
          </a:prstGeom>
          <a:solidFill>
            <a:schemeClr val="bg1">
              <a:lumMod val="75000"/>
            </a:schemeClr>
          </a:solidFill>
          <a:ln>
            <a:noFill/>
            <a:headEnd/>
            <a:tailEnd/>
          </a:ln>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none" anchor="ctr" anchorCtr="1"/>
          <a:lstStyle/>
          <a:p>
            <a:pPr>
              <a:defRPr/>
            </a:pPr>
            <a:r>
              <a:rPr lang="en-US" sz="1200" b="1" dirty="0">
                <a:solidFill>
                  <a:srgbClr val="205392"/>
                </a:solidFill>
                <a:effectLst/>
                <a:latin typeface="+mj-lt"/>
              </a:rPr>
              <a:t>X</a:t>
            </a:r>
          </a:p>
        </p:txBody>
      </p:sp>
      <p:sp>
        <p:nvSpPr>
          <p:cNvPr id="34" name="AutoShape 67">
            <a:hlinkClick r:id="rId3" action="ppaction://hlinkpres?slideindex=1&amp;slidetitle=Slide 1" highlightClick="1"/>
          </p:cNvPr>
          <p:cNvSpPr>
            <a:spLocks noChangeArrowheads="1"/>
          </p:cNvSpPr>
          <p:nvPr/>
        </p:nvSpPr>
        <p:spPr bwMode="auto">
          <a:xfrm>
            <a:off x="7190568" y="725549"/>
            <a:ext cx="1712744" cy="4572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LAHSO/ SMCGS</a:t>
            </a:r>
          </a:p>
          <a:p>
            <a:pPr algn="ctr">
              <a:defRPr/>
            </a:pPr>
            <a:r>
              <a:rPr lang="en-US" sz="1400" b="1" dirty="0">
                <a:solidFill>
                  <a:srgbClr val="205392"/>
                </a:solidFill>
                <a:effectLst/>
                <a:latin typeface="+mj-lt"/>
              </a:rPr>
              <a:t>Presentation</a:t>
            </a:r>
          </a:p>
        </p:txBody>
      </p:sp>
      <p:sp>
        <p:nvSpPr>
          <p:cNvPr id="48" name="AutoShape 74">
            <a:hlinkClick r:id="rId4" action="ppaction://program" highlightClick="1"/>
          </p:cNvPr>
          <p:cNvSpPr>
            <a:spLocks noChangeArrowheads="1"/>
          </p:cNvSpPr>
          <p:nvPr/>
        </p:nvSpPr>
        <p:spPr bwMode="auto">
          <a:xfrm>
            <a:off x="7190974" y="1254775"/>
            <a:ext cx="1711932" cy="3429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Stall Video</a:t>
            </a:r>
          </a:p>
        </p:txBody>
      </p:sp>
      <p:sp>
        <p:nvSpPr>
          <p:cNvPr id="20" name="AutoShape 4">
            <a:hlinkClick r:id="rId5" action="ppaction://hlinksldjump" highlightClick="1"/>
          </p:cNvPr>
          <p:cNvSpPr>
            <a:spLocks noChangeArrowheads="1"/>
          </p:cNvSpPr>
          <p:nvPr/>
        </p:nvSpPr>
        <p:spPr bwMode="auto">
          <a:xfrm>
            <a:off x="275162" y="1182297"/>
            <a:ext cx="1556302" cy="462141"/>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Ground </a:t>
            </a:r>
          </a:p>
          <a:p>
            <a:pPr algn="ctr">
              <a:defRPr/>
            </a:pPr>
            <a:r>
              <a:rPr lang="en-US" sz="1400" b="1" dirty="0">
                <a:solidFill>
                  <a:srgbClr val="205392"/>
                </a:solidFill>
                <a:effectLst/>
                <a:latin typeface="+mj-lt"/>
              </a:rPr>
              <a:t>Operations</a:t>
            </a:r>
          </a:p>
        </p:txBody>
      </p:sp>
      <p:sp>
        <p:nvSpPr>
          <p:cNvPr id="19" name="AutoShape 66">
            <a:hlinkClick r:id="rId6" action="ppaction://hlinksldjump" highlightClick="1"/>
          </p:cNvPr>
          <p:cNvSpPr>
            <a:spLocks noChangeArrowheads="1"/>
          </p:cNvSpPr>
          <p:nvPr/>
        </p:nvSpPr>
        <p:spPr bwMode="auto">
          <a:xfrm>
            <a:off x="275162" y="2641824"/>
            <a:ext cx="1556302" cy="4564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Approaches </a:t>
            </a:r>
          </a:p>
          <a:p>
            <a:pPr algn="ctr">
              <a:defRPr/>
            </a:pPr>
            <a:r>
              <a:rPr lang="en-US" sz="1400" b="1" dirty="0">
                <a:solidFill>
                  <a:srgbClr val="205392"/>
                </a:solidFill>
                <a:effectLst/>
                <a:latin typeface="+mj-lt"/>
              </a:rPr>
              <a:t>&amp; Landings</a:t>
            </a:r>
          </a:p>
        </p:txBody>
      </p:sp>
      <p:sp>
        <p:nvSpPr>
          <p:cNvPr id="21" name="AutoShape 53">
            <a:hlinkClick r:id="rId7" action="ppaction://hlinksldjump" highlightClick="1"/>
          </p:cNvPr>
          <p:cNvSpPr>
            <a:spLocks noChangeArrowheads="1"/>
          </p:cNvSpPr>
          <p:nvPr/>
        </p:nvSpPr>
        <p:spPr bwMode="auto">
          <a:xfrm>
            <a:off x="275162" y="1748300"/>
            <a:ext cx="1556302" cy="3429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Takeoffs</a:t>
            </a:r>
          </a:p>
        </p:txBody>
      </p:sp>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16" name="AutoShape 66">
            <a:hlinkClick r:id="rId10" action="ppaction://hlinksldjump" highlightClick="1"/>
          </p:cNvPr>
          <p:cNvSpPr>
            <a:spLocks noChangeArrowheads="1"/>
          </p:cNvSpPr>
          <p:nvPr/>
        </p:nvSpPr>
        <p:spPr bwMode="auto">
          <a:xfrm>
            <a:off x="275162" y="3202086"/>
            <a:ext cx="1556302" cy="3429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Systems</a:t>
            </a:r>
          </a:p>
        </p:txBody>
      </p:sp>
      <p:sp>
        <p:nvSpPr>
          <p:cNvPr id="22" name="AutoShape 53">
            <a:hlinkClick r:id="rId11" action="ppaction://hlinksldjump" highlightClick="1"/>
          </p:cNvPr>
          <p:cNvSpPr>
            <a:spLocks noChangeArrowheads="1"/>
          </p:cNvSpPr>
          <p:nvPr/>
        </p:nvSpPr>
        <p:spPr bwMode="auto">
          <a:xfrm>
            <a:off x="275162" y="2195062"/>
            <a:ext cx="1556302" cy="34290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400" b="1" dirty="0">
                <a:solidFill>
                  <a:srgbClr val="205392"/>
                </a:solidFill>
                <a:effectLst/>
                <a:latin typeface="+mj-lt"/>
              </a:rPr>
              <a:t>Maneuvers</a:t>
            </a:r>
          </a:p>
        </p:txBody>
      </p:sp>
      <p:sp>
        <p:nvSpPr>
          <p:cNvPr id="13" name="AutoShape 66">
            <a:hlinkClick r:id="rId12" action="ppaction://hlinksldjump" highlightClick="1"/>
          </p:cNvPr>
          <p:cNvSpPr>
            <a:spLocks noChangeArrowheads="1"/>
          </p:cNvSpPr>
          <p:nvPr/>
        </p:nvSpPr>
        <p:spPr bwMode="auto">
          <a:xfrm>
            <a:off x="3630438" y="4579593"/>
            <a:ext cx="1883125" cy="283388"/>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200" b="1" dirty="0">
                <a:solidFill>
                  <a:srgbClr val="205392"/>
                </a:solidFill>
                <a:effectLst/>
                <a:latin typeface="+mj-lt"/>
              </a:rPr>
              <a:t>Initial/Recurrent</a:t>
            </a:r>
          </a:p>
        </p:txBody>
      </p:sp>
      <p:pic>
        <p:nvPicPr>
          <p:cNvPr id="14" name="Picture 2" descr="\\srv032cwd\Work_Area_032\_Courseware Development\Citation Mustang\Sim Briefings\Assets\forwardOFF.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01973" y="482943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srv032cwd\Work_Area_032\_Courseware Development\Citation Mustang\Sim Briefings\Assets\backOFF.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97780" y="4826256"/>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rv032cwd\Work_Area_032\_Courseware Development\Citation M2\Sim Briefings\Assets\HomeOFFbutton.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Takeoff: Declared Distances</a:t>
            </a:r>
          </a:p>
        </p:txBody>
      </p:sp>
      <p:sp>
        <p:nvSpPr>
          <p:cNvPr id="4" name="Rectangle 10"/>
          <p:cNvSpPr txBox="1">
            <a:spLocks/>
          </p:cNvSpPr>
          <p:nvPr/>
        </p:nvSpPr>
        <p:spPr>
          <a:xfrm>
            <a:off x="457200" y="868680"/>
            <a:ext cx="8229600" cy="515983"/>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400" b="1" dirty="0">
                <a:effectLst/>
              </a:rPr>
              <a:t>Takeoff Run Available, Takeoff Distance Available, and Accelerate-Stop Distance Available should be considered for all takeoff planning.</a:t>
            </a:r>
          </a:p>
        </p:txBody>
      </p:sp>
      <p:pic>
        <p:nvPicPr>
          <p:cNvPr id="5" name="Picture 2" descr="C:\Users\p00011300\Desktop\Briefing Slides Update 2016\declared-distances.gif"/>
          <p:cNvPicPr>
            <a:picLocks noChangeAspect="1" noChangeArrowheads="1"/>
          </p:cNvPicPr>
          <p:nvPr/>
        </p:nvPicPr>
        <p:blipFill rotWithShape="1">
          <a:blip r:embed="rId2">
            <a:extLst>
              <a:ext uri="{28A0092B-C50C-407E-A947-70E740481C1C}">
                <a14:useLocalDpi xmlns:a14="http://schemas.microsoft.com/office/drawing/2010/main" val="0"/>
              </a:ext>
            </a:extLst>
          </a:blip>
          <a:srcRect l="925" t="1903" r="1045" b="3302"/>
          <a:stretch/>
        </p:blipFill>
        <p:spPr bwMode="auto">
          <a:xfrm>
            <a:off x="1916975" y="1580606"/>
            <a:ext cx="5310051" cy="26844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4" name="Picture 13">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26291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Normal Climb</a:t>
            </a:r>
          </a:p>
        </p:txBody>
      </p:sp>
      <p:sp>
        <p:nvSpPr>
          <p:cNvPr id="4" name="Rectangle 10"/>
          <p:cNvSpPr txBox="1">
            <a:spLocks/>
          </p:cNvSpPr>
          <p:nvPr/>
        </p:nvSpPr>
        <p:spPr>
          <a:xfrm>
            <a:off x="495300" y="891435"/>
            <a:ext cx="4997450" cy="2541270"/>
          </a:xfrm>
          <a:prstGeom prst="rect">
            <a:avLst/>
          </a:prstGeom>
        </p:spPr>
        <p:txBody>
          <a:bodyPr vert="horz" lIns="91440" tIns="45720" rIns="91440" bIns="54864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buNone/>
            </a:pPr>
            <a:r>
              <a:rPr lang="en-US" sz="1600" b="1" dirty="0">
                <a:solidFill>
                  <a:schemeClr val="accent1"/>
                </a:solidFill>
                <a:effectLst/>
              </a:rPr>
              <a:t>Climb Profiles:</a:t>
            </a:r>
          </a:p>
          <a:p>
            <a:pPr marL="338138" lvl="1" indent="-223838">
              <a:lnSpc>
                <a:spcPct val="80000"/>
              </a:lnSpc>
            </a:pPr>
            <a:endParaRPr lang="en-US" sz="1400" b="1" dirty="0">
              <a:effectLst/>
            </a:endParaRPr>
          </a:p>
          <a:p>
            <a:pPr marL="338138" lvl="1" indent="-223838">
              <a:lnSpc>
                <a:spcPct val="80000"/>
              </a:lnSpc>
            </a:pPr>
            <a:r>
              <a:rPr lang="en-US" sz="1400" b="1" dirty="0">
                <a:solidFill>
                  <a:schemeClr val="accent1"/>
                </a:solidFill>
                <a:effectLst/>
              </a:rPr>
              <a:t>Normal climb:</a:t>
            </a:r>
          </a:p>
          <a:p>
            <a:pPr marL="750888" lvl="2" indent="-179388">
              <a:lnSpc>
                <a:spcPct val="80000"/>
              </a:lnSpc>
            </a:pPr>
            <a:r>
              <a:rPr lang="en-US" sz="1400" b="1" dirty="0">
                <a:effectLst/>
              </a:rPr>
              <a:t>Below FL300: 240 KIAS</a:t>
            </a:r>
          </a:p>
          <a:p>
            <a:pPr marL="750888" lvl="2" indent="-179388">
              <a:lnSpc>
                <a:spcPct val="80000"/>
              </a:lnSpc>
            </a:pPr>
            <a:r>
              <a:rPr lang="en-US" sz="1400" b="1" dirty="0">
                <a:effectLst/>
              </a:rPr>
              <a:t>FL300 until 0.66M: 240 KIAS</a:t>
            </a:r>
          </a:p>
          <a:p>
            <a:pPr marL="750888" lvl="2" indent="-179388">
              <a:lnSpc>
                <a:spcPct val="80000"/>
              </a:lnSpc>
            </a:pPr>
            <a:r>
              <a:rPr lang="en-US" sz="1400" b="1" dirty="0">
                <a:effectLst/>
              </a:rPr>
              <a:t>Then maintain 0.66M to desired altitude</a:t>
            </a:r>
          </a:p>
          <a:p>
            <a:pPr marL="338138" lvl="1" indent="-223838">
              <a:lnSpc>
                <a:spcPct val="80000"/>
              </a:lnSpc>
            </a:pPr>
            <a:endParaRPr lang="en-US" sz="1400" b="1" dirty="0">
              <a:effectLst/>
            </a:endParaRPr>
          </a:p>
          <a:p>
            <a:pPr marL="338138" lvl="1" indent="-223838">
              <a:lnSpc>
                <a:spcPct val="80000"/>
              </a:lnSpc>
            </a:pPr>
            <a:r>
              <a:rPr lang="en-US" sz="1400" b="1" dirty="0">
                <a:solidFill>
                  <a:schemeClr val="accent1"/>
                </a:solidFill>
                <a:effectLst/>
              </a:rPr>
              <a:t>High-speed climb:</a:t>
            </a:r>
          </a:p>
          <a:p>
            <a:pPr marL="750888" lvl="2" indent="-179388">
              <a:lnSpc>
                <a:spcPct val="80000"/>
              </a:lnSpc>
            </a:pPr>
            <a:r>
              <a:rPr lang="en-US" sz="1400" b="1" dirty="0">
                <a:effectLst/>
              </a:rPr>
              <a:t>Sea level to 10,000: 250 KIAS</a:t>
            </a:r>
          </a:p>
          <a:p>
            <a:pPr marL="750888" lvl="2" indent="-179388">
              <a:lnSpc>
                <a:spcPct val="80000"/>
              </a:lnSpc>
            </a:pPr>
            <a:r>
              <a:rPr lang="en-US" sz="1400" b="1" dirty="0">
                <a:effectLst/>
              </a:rPr>
              <a:t>10,000 to FL250 or until 0.72M: 275 KIAS</a:t>
            </a:r>
          </a:p>
          <a:p>
            <a:pPr marL="857250" lvl="2" indent="-285750">
              <a:lnSpc>
                <a:spcPct val="80000"/>
              </a:lnSpc>
            </a:pPr>
            <a:r>
              <a:rPr lang="en-US" sz="1400" b="1" dirty="0">
                <a:effectLst/>
              </a:rPr>
              <a:t>Then maintain 0.72M to desired altitude</a:t>
            </a:r>
          </a:p>
          <a:p>
            <a:pPr marL="338138" lvl="1" indent="-223838">
              <a:lnSpc>
                <a:spcPct val="80000"/>
              </a:lnSpc>
            </a:pPr>
            <a:endParaRPr lang="en-US" sz="1400" b="1" dirty="0">
              <a:effectLst/>
            </a:endParaRPr>
          </a:p>
          <a:p>
            <a:pPr marL="857250" lvl="2" indent="-285750">
              <a:lnSpc>
                <a:spcPct val="80000"/>
              </a:lnSpc>
            </a:pPr>
            <a:endParaRPr lang="en-US" sz="1400" b="1" dirty="0">
              <a:effectLst/>
            </a:endParaRPr>
          </a:p>
          <a:p>
            <a:pPr marL="571500" lvl="2" indent="0">
              <a:lnSpc>
                <a:spcPct val="80000"/>
              </a:lnSpc>
              <a:buNone/>
            </a:pPr>
            <a:endParaRPr lang="en-US" sz="1400" b="1" dirty="0">
              <a:effectLst/>
            </a:endParaRPr>
          </a:p>
          <a:p>
            <a:pPr marL="857250" lvl="2" indent="-285750">
              <a:lnSpc>
                <a:spcPct val="80000"/>
              </a:lnSpc>
            </a:pPr>
            <a:endParaRPr lang="en-US" sz="1400" b="1" dirty="0">
              <a:effectLst/>
            </a:endParaRP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
        <p:nvSpPr>
          <p:cNvPr id="2" name="TextBox 1"/>
          <p:cNvSpPr txBox="1"/>
          <p:nvPr/>
        </p:nvSpPr>
        <p:spPr>
          <a:xfrm>
            <a:off x="38222" y="3448050"/>
            <a:ext cx="4165478" cy="1212640"/>
          </a:xfrm>
          <a:prstGeom prst="rect">
            <a:avLst/>
          </a:prstGeom>
          <a:noFill/>
        </p:spPr>
        <p:txBody>
          <a:bodyPr wrap="square" rtlCol="0">
            <a:noAutofit/>
          </a:bodyPr>
          <a:lstStyle/>
          <a:p>
            <a:pPr marL="857250" lvl="2" indent="-285750">
              <a:lnSpc>
                <a:spcPct val="80000"/>
              </a:lnSpc>
              <a:spcBef>
                <a:spcPts val="281"/>
              </a:spcBef>
              <a:buFont typeface="Arial" panose="020B0604020202020204" pitchFamily="34" charset="0"/>
              <a:buChar char="•"/>
            </a:pPr>
            <a:r>
              <a:rPr lang="en-US" sz="1400" b="1" dirty="0">
                <a:solidFill>
                  <a:schemeClr val="accent1"/>
                </a:solidFill>
                <a:effectLst/>
                <a:latin typeface="+mn-lt"/>
              </a:rPr>
              <a:t>Rule of thumb for N</a:t>
            </a:r>
            <a:r>
              <a:rPr lang="en-US" sz="1400" b="1" baseline="-25000" dirty="0">
                <a:solidFill>
                  <a:schemeClr val="accent1"/>
                </a:solidFill>
                <a:effectLst/>
                <a:latin typeface="+mn-lt"/>
              </a:rPr>
              <a:t>1</a:t>
            </a:r>
            <a:r>
              <a:rPr lang="en-US" sz="1400" b="1" dirty="0">
                <a:solidFill>
                  <a:schemeClr val="accent1"/>
                </a:solidFill>
                <a:effectLst/>
                <a:latin typeface="+mn-lt"/>
              </a:rPr>
              <a:t>:</a:t>
            </a:r>
          </a:p>
          <a:p>
            <a:pPr marL="1314450" lvl="3" indent="-285750">
              <a:lnSpc>
                <a:spcPct val="80000"/>
              </a:lnSpc>
              <a:spcBef>
                <a:spcPts val="281"/>
              </a:spcBef>
              <a:buFont typeface="Arial" panose="020B0604020202020204" pitchFamily="34" charset="0"/>
              <a:buChar char="•"/>
            </a:pPr>
            <a:r>
              <a:rPr lang="en-US" sz="1400" b="1" dirty="0">
                <a:solidFill>
                  <a:schemeClr val="bg1"/>
                </a:solidFill>
                <a:effectLst/>
                <a:latin typeface="+mn-lt"/>
              </a:rPr>
              <a:t>Below 5,000 feet: N</a:t>
            </a:r>
            <a:r>
              <a:rPr lang="en-US" sz="1400" b="1" baseline="-25000" dirty="0">
                <a:solidFill>
                  <a:schemeClr val="bg1"/>
                </a:solidFill>
                <a:effectLst/>
                <a:latin typeface="+mn-lt"/>
              </a:rPr>
              <a:t>1</a:t>
            </a:r>
            <a:r>
              <a:rPr lang="en-US" sz="1400" b="1" dirty="0">
                <a:solidFill>
                  <a:schemeClr val="bg1"/>
                </a:solidFill>
                <a:effectLst/>
                <a:latin typeface="+mn-lt"/>
              </a:rPr>
              <a:t> 95 %</a:t>
            </a:r>
          </a:p>
          <a:p>
            <a:pPr marL="1314450" lvl="3" indent="-285750">
              <a:lnSpc>
                <a:spcPct val="80000"/>
              </a:lnSpc>
              <a:spcBef>
                <a:spcPts val="281"/>
              </a:spcBef>
              <a:buFont typeface="Arial" panose="020B0604020202020204" pitchFamily="34" charset="0"/>
              <a:buChar char="•"/>
            </a:pPr>
            <a:r>
              <a:rPr lang="en-US" sz="1400" b="1" dirty="0">
                <a:solidFill>
                  <a:schemeClr val="bg1"/>
                </a:solidFill>
                <a:effectLst/>
                <a:latin typeface="+mn-lt"/>
              </a:rPr>
              <a:t>Below 10,000 feet: N</a:t>
            </a:r>
            <a:r>
              <a:rPr lang="en-US" sz="1400" b="1" baseline="-25000" dirty="0">
                <a:solidFill>
                  <a:schemeClr val="bg1"/>
                </a:solidFill>
                <a:effectLst/>
                <a:latin typeface="+mn-lt"/>
              </a:rPr>
              <a:t>1</a:t>
            </a:r>
            <a:r>
              <a:rPr lang="en-US" sz="1400" b="1" dirty="0">
                <a:solidFill>
                  <a:schemeClr val="bg1"/>
                </a:solidFill>
                <a:effectLst/>
                <a:latin typeface="+mn-lt"/>
              </a:rPr>
              <a:t> 97 %</a:t>
            </a:r>
          </a:p>
          <a:p>
            <a:pPr marL="1314450" lvl="3" indent="-285750">
              <a:lnSpc>
                <a:spcPct val="80000"/>
              </a:lnSpc>
              <a:spcBef>
                <a:spcPts val="281"/>
              </a:spcBef>
              <a:buFont typeface="Arial" panose="020B0604020202020204" pitchFamily="34" charset="0"/>
              <a:buChar char="•"/>
            </a:pPr>
            <a:r>
              <a:rPr lang="en-US" sz="1400" b="1" dirty="0">
                <a:solidFill>
                  <a:schemeClr val="bg1"/>
                </a:solidFill>
                <a:effectLst/>
                <a:latin typeface="+mn-lt"/>
              </a:rPr>
              <a:t>Before or at 15,000: as charted</a:t>
            </a:r>
          </a:p>
          <a:p>
            <a:endParaRPr lang="en-US" dirty="0"/>
          </a:p>
        </p:txBody>
      </p:sp>
    </p:spTree>
    <p:extLst>
      <p:ext uri="{BB962C8B-B14F-4D97-AF65-F5344CB8AC3E}">
        <p14:creationId xmlns:p14="http://schemas.microsoft.com/office/powerpoint/2010/main" val="54067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Rejected Takeoff Briefing</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Before 90 knots:</a:t>
            </a:r>
          </a:p>
          <a:p>
            <a:pPr marL="738188" lvl="2" indent="-223838"/>
            <a:r>
              <a:rPr lang="en-US" sz="1400" b="1" dirty="0">
                <a:effectLst/>
              </a:rPr>
              <a:t>Reject for any malfunction</a:t>
            </a:r>
          </a:p>
          <a:p>
            <a:endParaRPr lang="en-US" sz="1400" b="1" dirty="0">
              <a:effectLst/>
            </a:endParaRPr>
          </a:p>
          <a:p>
            <a:pPr>
              <a:buNone/>
            </a:pPr>
            <a:r>
              <a:rPr lang="en-US" sz="1600" b="1" dirty="0">
                <a:solidFill>
                  <a:schemeClr val="accent1"/>
                </a:solidFill>
                <a:effectLst/>
              </a:rPr>
              <a:t>From 90 knots to V</a:t>
            </a:r>
            <a:r>
              <a:rPr lang="en-US" sz="1600" b="1" baseline="-25000" dirty="0">
                <a:solidFill>
                  <a:schemeClr val="accent1"/>
                </a:solidFill>
                <a:effectLst/>
              </a:rPr>
              <a:t>1 </a:t>
            </a:r>
            <a:r>
              <a:rPr lang="en-US" sz="1600" b="1" dirty="0">
                <a:solidFill>
                  <a:schemeClr val="accent1"/>
                </a:solidFill>
                <a:effectLst/>
              </a:rPr>
              <a:t>reject for:</a:t>
            </a:r>
          </a:p>
          <a:p>
            <a:pPr marL="738188" lvl="2" indent="-223838"/>
            <a:r>
              <a:rPr lang="en-US" sz="1400" b="1" dirty="0">
                <a:effectLst/>
              </a:rPr>
              <a:t>Any fire</a:t>
            </a:r>
          </a:p>
          <a:p>
            <a:pPr marL="738188" lvl="2" indent="-223838"/>
            <a:r>
              <a:rPr lang="en-US" sz="1400" b="1" dirty="0">
                <a:effectLst/>
              </a:rPr>
              <a:t>Engine failure</a:t>
            </a:r>
          </a:p>
          <a:p>
            <a:pPr marL="738188" lvl="2" indent="-223838"/>
            <a:r>
              <a:rPr lang="en-US" sz="1400" b="1" dirty="0">
                <a:effectLst/>
              </a:rPr>
              <a:t>Loss of directional control</a:t>
            </a:r>
          </a:p>
          <a:p>
            <a:pPr marL="738188" lvl="2" indent="-223838"/>
            <a:r>
              <a:rPr lang="en-US" sz="1400" b="1" dirty="0">
                <a:effectLst/>
              </a:rPr>
              <a:t>Thrust reverser deployment</a:t>
            </a:r>
          </a:p>
          <a:p>
            <a:pPr marL="738188" lvl="2" indent="-223838"/>
            <a:r>
              <a:rPr lang="en-US" sz="1400" b="1" dirty="0">
                <a:effectLst/>
              </a:rPr>
              <a:t>Runway obstruction</a:t>
            </a:r>
          </a:p>
          <a:p>
            <a:pPr marL="738188" lvl="2" indent="-223838"/>
            <a:endParaRPr lang="en-US" sz="1400" b="1" dirty="0">
              <a:effectLst/>
            </a:endParaRPr>
          </a:p>
          <a:p>
            <a:pPr>
              <a:buNone/>
            </a:pPr>
            <a:r>
              <a:rPr lang="en-US" sz="1600" b="1" dirty="0">
                <a:solidFill>
                  <a:schemeClr val="accent1"/>
                </a:solidFill>
                <a:effectLst/>
              </a:rPr>
              <a:t>At or after V</a:t>
            </a:r>
            <a:r>
              <a:rPr lang="en-US" sz="1600" b="1" baseline="-25000" dirty="0">
                <a:solidFill>
                  <a:schemeClr val="accent1"/>
                </a:solidFill>
                <a:effectLst/>
              </a:rPr>
              <a:t>1</a:t>
            </a:r>
            <a:r>
              <a:rPr lang="en-US" sz="1600" b="1" dirty="0">
                <a:solidFill>
                  <a:schemeClr val="accent1"/>
                </a:solidFill>
                <a:effectLst/>
              </a:rPr>
              <a:t>:</a:t>
            </a:r>
          </a:p>
          <a:p>
            <a:pPr marL="738188" lvl="2" indent="-223838"/>
            <a:r>
              <a:rPr lang="en-US" sz="1400" b="1" dirty="0">
                <a:effectLst/>
              </a:rPr>
              <a:t>Continue takeoff</a:t>
            </a:r>
          </a:p>
        </p:txBody>
      </p:sp>
      <p:pic>
        <p:nvPicPr>
          <p:cNvPr id="15" name="Picture 1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7" name="Picture 16">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2361255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Rejected Takeoff Actions</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Pilot Monitoring Actions</a:t>
            </a:r>
            <a:r>
              <a:rPr lang="en-US" sz="1400" b="1" dirty="0">
                <a:solidFill>
                  <a:schemeClr val="accent1"/>
                </a:solidFill>
                <a:effectLst/>
              </a:rPr>
              <a:t>:</a:t>
            </a:r>
          </a:p>
          <a:p>
            <a:pPr lvl="1"/>
            <a:r>
              <a:rPr lang="en-US" sz="1400" b="1" dirty="0">
                <a:effectLst/>
              </a:rPr>
              <a:t>Call “ABORT ABORT ABORT” (and state problem if time permits)</a:t>
            </a:r>
          </a:p>
          <a:p>
            <a:pPr lvl="1"/>
            <a:r>
              <a:rPr lang="en-US" sz="1400" b="1" dirty="0">
                <a:effectLst/>
              </a:rPr>
              <a:t>When PF brings thrust levers to idle, deploy ground airbrakes</a:t>
            </a:r>
          </a:p>
          <a:p>
            <a:pPr lvl="1"/>
            <a:r>
              <a:rPr lang="en-US" sz="1400" b="1" dirty="0">
                <a:effectLst/>
              </a:rPr>
              <a:t>Forward pressure on yoke</a:t>
            </a:r>
          </a:p>
          <a:p>
            <a:pPr lvl="1"/>
            <a:r>
              <a:rPr lang="en-US" sz="1400" b="1" dirty="0">
                <a:effectLst/>
              </a:rPr>
              <a:t>Notify ATC</a:t>
            </a:r>
          </a:p>
          <a:p>
            <a:pPr lvl="1"/>
            <a:r>
              <a:rPr lang="en-US" sz="1400" b="1" dirty="0">
                <a:effectLst/>
              </a:rPr>
              <a:t>Airspeed calls during deceleration</a:t>
            </a:r>
          </a:p>
          <a:p>
            <a:pPr>
              <a:buNone/>
            </a:pPr>
            <a:endParaRPr lang="en-US" sz="1400" b="1" dirty="0">
              <a:effectLst/>
            </a:endParaRPr>
          </a:p>
          <a:p>
            <a:pPr>
              <a:buNone/>
            </a:pPr>
            <a:r>
              <a:rPr lang="en-US" sz="1600" b="1" dirty="0">
                <a:solidFill>
                  <a:schemeClr val="accent1"/>
                </a:solidFill>
                <a:effectLst/>
              </a:rPr>
              <a:t>Pilot Flying Actions:</a:t>
            </a:r>
          </a:p>
          <a:p>
            <a:pPr lvl="1"/>
            <a:r>
              <a:rPr lang="en-US" sz="1400" b="1" dirty="0">
                <a:effectLst/>
              </a:rPr>
              <a:t>Both thrust levers to idle</a:t>
            </a:r>
          </a:p>
          <a:p>
            <a:pPr lvl="1"/>
            <a:r>
              <a:rPr lang="en-US" sz="1400" b="1" dirty="0">
                <a:effectLst/>
              </a:rPr>
              <a:t>Maximum braking</a:t>
            </a:r>
          </a:p>
          <a:p>
            <a:pPr lvl="1"/>
            <a:r>
              <a:rPr lang="en-US" sz="1400" b="1" dirty="0">
                <a:effectLst/>
              </a:rPr>
              <a:t>Thrust reversers as required</a:t>
            </a:r>
          </a:p>
          <a:p>
            <a:pPr lvl="1"/>
            <a:r>
              <a:rPr lang="en-US" sz="1400" b="1" dirty="0">
                <a:effectLst/>
              </a:rPr>
              <a:t>Steering as required</a:t>
            </a:r>
          </a:p>
          <a:p>
            <a:pPr lvl="1"/>
            <a:r>
              <a:rPr lang="en-US" sz="1400" b="1" dirty="0">
                <a:effectLst/>
              </a:rPr>
              <a:t>Maintain directional control</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9" name="Picture 18">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0" name="Picture 19">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2851820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Rejected Takeoff </a:t>
            </a: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2503" y="779250"/>
            <a:ext cx="5218994" cy="37374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686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 Failure During Takeoff</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Tx/>
              <a:buNone/>
            </a:pPr>
            <a:r>
              <a:rPr lang="en-US" sz="1600" b="1" dirty="0">
                <a:solidFill>
                  <a:schemeClr val="accent1"/>
                </a:solidFill>
                <a:effectLst/>
              </a:rPr>
              <a:t>Engine Failure (Above V</a:t>
            </a:r>
            <a:r>
              <a:rPr lang="en-US" sz="1600" b="1" baseline="-25000" dirty="0">
                <a:solidFill>
                  <a:schemeClr val="accent1"/>
                </a:solidFill>
                <a:effectLst/>
              </a:rPr>
              <a:t>1</a:t>
            </a:r>
            <a:r>
              <a:rPr lang="en-US" sz="1600" b="1" dirty="0">
                <a:solidFill>
                  <a:schemeClr val="accent1"/>
                </a:solidFill>
                <a:effectLst/>
              </a:rPr>
              <a:t>):</a:t>
            </a:r>
          </a:p>
          <a:p>
            <a:pPr lvl="1">
              <a:lnSpc>
                <a:spcPct val="100000"/>
              </a:lnSpc>
              <a:spcBef>
                <a:spcPts val="600"/>
              </a:spcBef>
            </a:pPr>
            <a:r>
              <a:rPr lang="en-US" sz="1400" b="1" dirty="0">
                <a:effectLst/>
              </a:rPr>
              <a:t>Continue takeoff &amp; state the failure (either pilot)</a:t>
            </a:r>
          </a:p>
          <a:p>
            <a:pPr lvl="1">
              <a:lnSpc>
                <a:spcPct val="100000"/>
              </a:lnSpc>
              <a:spcBef>
                <a:spcPts val="600"/>
              </a:spcBef>
            </a:pPr>
            <a:r>
              <a:rPr lang="en-US" sz="1400" b="1" dirty="0">
                <a:effectLst/>
              </a:rPr>
              <a:t>Max thrust</a:t>
            </a:r>
          </a:p>
          <a:p>
            <a:pPr lvl="1">
              <a:lnSpc>
                <a:spcPct val="100000"/>
              </a:lnSpc>
              <a:spcBef>
                <a:spcPts val="600"/>
              </a:spcBef>
            </a:pPr>
            <a:r>
              <a:rPr lang="en-US" sz="1400" b="1" dirty="0">
                <a:effectLst/>
              </a:rPr>
              <a:t>Establish directional control before rotation</a:t>
            </a:r>
          </a:p>
          <a:p>
            <a:pPr lvl="1">
              <a:lnSpc>
                <a:spcPct val="100000"/>
              </a:lnSpc>
              <a:spcBef>
                <a:spcPts val="600"/>
              </a:spcBef>
            </a:pPr>
            <a:r>
              <a:rPr lang="en-US" sz="1400" b="1" dirty="0">
                <a:effectLst/>
              </a:rPr>
              <a:t>At V</a:t>
            </a:r>
            <a:r>
              <a:rPr lang="en-US" sz="1400" b="1" baseline="-25000" dirty="0">
                <a:effectLst/>
              </a:rPr>
              <a:t>R</a:t>
            </a:r>
            <a:r>
              <a:rPr lang="en-US" sz="1400" b="1" dirty="0">
                <a:effectLst/>
              </a:rPr>
              <a:t> rotate approximately 11</a:t>
            </a:r>
            <a:r>
              <a:rPr lang="en-US" sz="1400" b="1" dirty="0">
                <a:effectLst/>
                <a:cs typeface="Arial" charset="0"/>
              </a:rPr>
              <a:t>°</a:t>
            </a:r>
            <a:r>
              <a:rPr lang="en-US" sz="1400" b="1" dirty="0">
                <a:effectLst/>
              </a:rPr>
              <a:t> – 12</a:t>
            </a:r>
            <a:r>
              <a:rPr lang="en-US" sz="1400" b="1" dirty="0">
                <a:effectLst/>
                <a:cs typeface="Arial" charset="0"/>
              </a:rPr>
              <a:t>°</a:t>
            </a:r>
            <a:r>
              <a:rPr lang="en-US" sz="1400" b="1" dirty="0">
                <a:effectLst/>
              </a:rPr>
              <a:t> and pitch sync</a:t>
            </a:r>
          </a:p>
          <a:p>
            <a:pPr lvl="1">
              <a:lnSpc>
                <a:spcPct val="100000"/>
              </a:lnSpc>
              <a:spcBef>
                <a:spcPts val="600"/>
              </a:spcBef>
            </a:pPr>
            <a:r>
              <a:rPr lang="en-US" sz="1400" b="1" dirty="0">
                <a:effectLst/>
              </a:rPr>
              <a:t>Retract landing gear when positively airborne</a:t>
            </a:r>
          </a:p>
          <a:p>
            <a:pPr lvl="1">
              <a:lnSpc>
                <a:spcPct val="100000"/>
              </a:lnSpc>
              <a:spcBef>
                <a:spcPts val="600"/>
              </a:spcBef>
            </a:pPr>
            <a:r>
              <a:rPr lang="en-US" sz="1400" b="1" dirty="0">
                <a:effectLst/>
              </a:rPr>
              <a:t>Pilot Flying should call for heading mode and rudder trim as necessary</a:t>
            </a:r>
          </a:p>
          <a:p>
            <a:pPr lvl="1">
              <a:lnSpc>
                <a:spcPct val="100000"/>
              </a:lnSpc>
              <a:spcBef>
                <a:spcPts val="600"/>
              </a:spcBef>
            </a:pPr>
            <a:r>
              <a:rPr lang="en-US" sz="1400" b="1" dirty="0">
                <a:effectLst/>
              </a:rPr>
              <a:t>Maintain V</a:t>
            </a:r>
            <a:r>
              <a:rPr lang="en-US" sz="1400" b="1" baseline="-25000" dirty="0">
                <a:effectLst/>
              </a:rPr>
              <a:t>2</a:t>
            </a:r>
            <a:r>
              <a:rPr lang="en-US" sz="1400" b="1" dirty="0">
                <a:effectLst/>
              </a:rPr>
              <a:t> until 400 AGL minimum &amp; clear of obstacles</a:t>
            </a:r>
          </a:p>
          <a:p>
            <a:pPr lvl="1">
              <a:lnSpc>
                <a:spcPct val="100000"/>
              </a:lnSpc>
              <a:spcBef>
                <a:spcPts val="600"/>
              </a:spcBef>
            </a:pPr>
            <a:r>
              <a:rPr lang="en-US" sz="1400" b="1" dirty="0">
                <a:effectLst/>
              </a:rPr>
              <a:t>Accelerate to V</a:t>
            </a:r>
            <a:r>
              <a:rPr lang="en-US" sz="1400" b="1" baseline="-25000" dirty="0">
                <a:effectLst/>
              </a:rPr>
              <a:t>2 </a:t>
            </a:r>
            <a:r>
              <a:rPr lang="en-US" sz="1400" b="1" dirty="0">
                <a:effectLst/>
              </a:rPr>
              <a:t>+10 knots</a:t>
            </a:r>
          </a:p>
          <a:p>
            <a:pPr lvl="1">
              <a:lnSpc>
                <a:spcPct val="100000"/>
              </a:lnSpc>
              <a:spcBef>
                <a:spcPts val="600"/>
              </a:spcBef>
            </a:pPr>
            <a:r>
              <a:rPr lang="en-US" sz="1400" b="1" dirty="0">
                <a:effectLst/>
              </a:rPr>
              <a:t>Flaps up at V</a:t>
            </a:r>
            <a:r>
              <a:rPr lang="en-US" sz="1400" b="1" baseline="-25000" dirty="0">
                <a:effectLst/>
              </a:rPr>
              <a:t>2 </a:t>
            </a:r>
            <a:r>
              <a:rPr lang="en-US" sz="1400" b="1" dirty="0">
                <a:effectLst/>
              </a:rPr>
              <a:t>+10</a:t>
            </a:r>
          </a:p>
          <a:p>
            <a:pPr lvl="1">
              <a:lnSpc>
                <a:spcPct val="100000"/>
              </a:lnSpc>
              <a:spcBef>
                <a:spcPts val="600"/>
              </a:spcBef>
            </a:pPr>
            <a:r>
              <a:rPr lang="en-US" sz="1400" b="1" dirty="0">
                <a:effectLst/>
              </a:rPr>
              <a:t>Accelerate to V</a:t>
            </a:r>
            <a:r>
              <a:rPr lang="en-US" sz="1400" b="1" baseline="-25000" dirty="0">
                <a:effectLst/>
              </a:rPr>
              <a:t>FS</a:t>
            </a:r>
            <a:r>
              <a:rPr lang="en-US" sz="1400" b="1" dirty="0">
                <a:effectLst/>
              </a:rPr>
              <a:t> then retract slats</a:t>
            </a:r>
          </a:p>
          <a:p>
            <a:pPr lvl="1">
              <a:lnSpc>
                <a:spcPct val="100000"/>
              </a:lnSpc>
              <a:spcBef>
                <a:spcPts val="600"/>
              </a:spcBef>
            </a:pPr>
            <a:r>
              <a:rPr lang="en-US" sz="1400" b="1" dirty="0">
                <a:effectLst/>
              </a:rPr>
              <a:t>Continue climb &amp; accomplish Emergency, then Abnormal, then Normal checklists</a:t>
            </a:r>
          </a:p>
        </p:txBody>
      </p:sp>
      <p:pic>
        <p:nvPicPr>
          <p:cNvPr id="13" name="Picture 1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1177744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 Failure During Takeoff </a:t>
            </a:r>
          </a:p>
        </p:txBody>
      </p:sp>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9" name="Picture 8">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7286" y="700031"/>
            <a:ext cx="5364027" cy="38958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8362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Windshear During Takeoff</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Prior to liftoff:</a:t>
            </a:r>
          </a:p>
          <a:p>
            <a:pPr lvl="1"/>
            <a:r>
              <a:rPr lang="en-US" sz="1400" b="1" i="1" dirty="0">
                <a:solidFill>
                  <a:schemeClr val="accent1"/>
                </a:solidFill>
                <a:effectLst/>
              </a:rPr>
              <a:t>Recognize:</a:t>
            </a:r>
          </a:p>
          <a:p>
            <a:pPr lvl="2"/>
            <a:r>
              <a:rPr lang="en-US" sz="1400" b="1" dirty="0">
                <a:effectLst/>
              </a:rPr>
              <a:t>Surrounding weather &amp; reports (LLWAS, ATC, or other aircraft)</a:t>
            </a:r>
          </a:p>
          <a:p>
            <a:pPr lvl="2"/>
            <a:r>
              <a:rPr lang="en-US" sz="1400" b="1" dirty="0">
                <a:effectLst/>
              </a:rPr>
              <a:t>15 – 20 knot fluctuation in airspeed</a:t>
            </a:r>
          </a:p>
          <a:p>
            <a:pPr lvl="2"/>
            <a:r>
              <a:rPr lang="en-US" sz="1400" b="1" dirty="0">
                <a:effectLst/>
              </a:rPr>
              <a:t>Stagnate airspeed during takeoff roll</a:t>
            </a:r>
          </a:p>
          <a:p>
            <a:pPr lvl="2"/>
            <a:r>
              <a:rPr lang="en-US" sz="1400" b="1" dirty="0">
                <a:effectLst/>
              </a:rPr>
              <a:t>Slow or longer than normal takeoff roll</a:t>
            </a:r>
          </a:p>
          <a:p>
            <a:pPr lvl="1"/>
            <a:r>
              <a:rPr lang="en-US" sz="1400" b="1" i="1" dirty="0">
                <a:solidFill>
                  <a:schemeClr val="accent1"/>
                </a:solidFill>
                <a:effectLst/>
              </a:rPr>
              <a:t>React:</a:t>
            </a:r>
            <a:r>
              <a:rPr lang="en-US" sz="1400" b="1" dirty="0">
                <a:solidFill>
                  <a:schemeClr val="accent1"/>
                </a:solidFill>
                <a:effectLst/>
              </a:rPr>
              <a:t> </a:t>
            </a:r>
          </a:p>
          <a:p>
            <a:pPr lvl="2"/>
            <a:r>
              <a:rPr lang="en-US" sz="1400" b="1" dirty="0">
                <a:effectLst/>
              </a:rPr>
              <a:t>Considerations for abort:</a:t>
            </a:r>
          </a:p>
          <a:p>
            <a:pPr lvl="3"/>
            <a:r>
              <a:rPr lang="en-US" sz="1400" b="1" dirty="0">
                <a:effectLst/>
              </a:rPr>
              <a:t>Available stopping distance</a:t>
            </a:r>
          </a:p>
          <a:p>
            <a:pPr lvl="3"/>
            <a:r>
              <a:rPr lang="en-US" sz="1400" b="1" dirty="0">
                <a:effectLst/>
              </a:rPr>
              <a:t>Obstacles on departure path</a:t>
            </a:r>
          </a:p>
          <a:p>
            <a:pPr lvl="3"/>
            <a:r>
              <a:rPr lang="en-US" sz="1400" b="1" dirty="0">
                <a:effectLst/>
              </a:rPr>
              <a:t>Higher than normal pitch to liftoff</a:t>
            </a:r>
          </a:p>
          <a:p>
            <a:pPr lvl="3"/>
            <a:r>
              <a:rPr lang="en-US" sz="1400" b="1" dirty="0">
                <a:effectLst/>
              </a:rPr>
              <a:t>Delaying rotation? </a:t>
            </a:r>
          </a:p>
          <a:p>
            <a:pPr lvl="3"/>
            <a:r>
              <a:rPr lang="en-US" sz="1400" b="1" dirty="0">
                <a:effectLst/>
              </a:rPr>
              <a:t>Rotation should begin no later than 2000 feet remaining</a:t>
            </a:r>
          </a:p>
          <a:p>
            <a:pPr lvl="1"/>
            <a:r>
              <a:rPr lang="en-US" sz="1400" b="1" i="1" dirty="0">
                <a:solidFill>
                  <a:schemeClr val="accent1"/>
                </a:solidFill>
                <a:effectLst/>
              </a:rPr>
              <a:t>Report:</a:t>
            </a:r>
          </a:p>
          <a:p>
            <a:pPr lvl="2"/>
            <a:r>
              <a:rPr lang="en-US" sz="1400" b="1" dirty="0">
                <a:effectLst/>
              </a:rPr>
              <a:t>Advise ATC of deviations</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1919155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Windshear During Takeoff</a:t>
            </a:r>
          </a:p>
        </p:txBody>
      </p:sp>
      <p:sp>
        <p:nvSpPr>
          <p:cNvPr id="4" name="Rectangle 10"/>
          <p:cNvSpPr txBox="1">
            <a:spLocks/>
          </p:cNvSpPr>
          <p:nvPr/>
        </p:nvSpPr>
        <p:spPr>
          <a:xfrm>
            <a:off x="457200" y="7670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After liftoff:</a:t>
            </a:r>
          </a:p>
          <a:p>
            <a:pPr lvl="1"/>
            <a:r>
              <a:rPr lang="en-US" sz="1400" b="1" i="1" dirty="0">
                <a:solidFill>
                  <a:schemeClr val="accent1"/>
                </a:solidFill>
                <a:effectLst/>
              </a:rPr>
              <a:t>Recognize:</a:t>
            </a:r>
            <a:r>
              <a:rPr lang="en-US" sz="1400" b="1" dirty="0">
                <a:solidFill>
                  <a:schemeClr val="accent1"/>
                </a:solidFill>
                <a:effectLst/>
              </a:rPr>
              <a:t> </a:t>
            </a:r>
          </a:p>
          <a:p>
            <a:pPr lvl="2"/>
            <a:r>
              <a:rPr lang="en-US" sz="1400" b="1" dirty="0">
                <a:effectLst/>
              </a:rPr>
              <a:t>15 – 20 knot fluctuation in airspeed</a:t>
            </a:r>
          </a:p>
          <a:p>
            <a:pPr lvl="2"/>
            <a:r>
              <a:rPr lang="en-US" sz="1400" b="1" dirty="0">
                <a:effectLst/>
              </a:rPr>
              <a:t>Abnormal vertical speeds</a:t>
            </a:r>
          </a:p>
          <a:p>
            <a:pPr lvl="2"/>
            <a:r>
              <a:rPr lang="en-US" sz="1400" b="1" dirty="0">
                <a:effectLst/>
              </a:rPr>
              <a:t>Callouts from pilot monitoring</a:t>
            </a:r>
          </a:p>
          <a:p>
            <a:pPr lvl="2"/>
            <a:r>
              <a:rPr lang="en-US" sz="1400" b="1" dirty="0">
                <a:effectLst/>
              </a:rPr>
              <a:t>Visual clues of climb</a:t>
            </a:r>
          </a:p>
          <a:p>
            <a:pPr lvl="1"/>
            <a:r>
              <a:rPr lang="en-US" sz="1400" b="1" i="1" dirty="0">
                <a:solidFill>
                  <a:schemeClr val="accent1"/>
                </a:solidFill>
                <a:effectLst/>
              </a:rPr>
              <a:t>React:</a:t>
            </a:r>
            <a:r>
              <a:rPr lang="en-US" sz="1400" b="1" dirty="0">
                <a:solidFill>
                  <a:schemeClr val="accent1"/>
                </a:solidFill>
                <a:effectLst/>
              </a:rPr>
              <a:t> </a:t>
            </a:r>
          </a:p>
          <a:p>
            <a:pPr lvl="2"/>
            <a:r>
              <a:rPr lang="en-US" sz="1400" b="1" dirty="0">
                <a:effectLst/>
              </a:rPr>
              <a:t>Verify maximum power (APR?)</a:t>
            </a:r>
          </a:p>
          <a:p>
            <a:pPr lvl="2"/>
            <a:r>
              <a:rPr lang="en-US" sz="1400" b="1" dirty="0">
                <a:effectLst/>
              </a:rPr>
              <a:t>After liftoff pitch to 15</a:t>
            </a:r>
            <a:r>
              <a:rPr lang="en-US" sz="1400" b="1" dirty="0">
                <a:effectLst/>
                <a:cs typeface="Arial" charset="0"/>
              </a:rPr>
              <a:t>° and do not decrease</a:t>
            </a:r>
          </a:p>
          <a:p>
            <a:pPr lvl="2"/>
            <a:r>
              <a:rPr lang="en-US" sz="1400" b="1" dirty="0">
                <a:effectLst/>
                <a:cs typeface="Arial" charset="0"/>
              </a:rPr>
              <a:t>Pitch to maintain positive climb or stop a descent</a:t>
            </a:r>
          </a:p>
          <a:p>
            <a:pPr lvl="2"/>
            <a:r>
              <a:rPr lang="en-US" sz="1400" b="1" dirty="0">
                <a:effectLst/>
                <a:cs typeface="Arial" charset="0"/>
              </a:rPr>
              <a:t>Relax back pressure at stall buffet</a:t>
            </a:r>
          </a:p>
          <a:p>
            <a:pPr lvl="2"/>
            <a:r>
              <a:rPr lang="en-US" sz="1400" b="1" dirty="0">
                <a:effectLst/>
                <a:cs typeface="Arial" charset="0"/>
              </a:rPr>
              <a:t>Pitch not to exceed 25°</a:t>
            </a:r>
          </a:p>
          <a:p>
            <a:pPr lvl="2"/>
            <a:r>
              <a:rPr lang="en-US" sz="1400" b="1" dirty="0">
                <a:effectLst/>
                <a:cs typeface="Arial" charset="0"/>
              </a:rPr>
              <a:t>Do not change configuration until sustained climb </a:t>
            </a:r>
            <a:br>
              <a:rPr lang="en-US" sz="1400" b="1" dirty="0">
                <a:effectLst/>
                <a:cs typeface="Arial" charset="0"/>
              </a:rPr>
            </a:br>
            <a:r>
              <a:rPr lang="en-US" sz="1400" b="1" dirty="0">
                <a:effectLst/>
                <a:cs typeface="Arial" charset="0"/>
              </a:rPr>
              <a:t>and 1000 feet above obstacles </a:t>
            </a:r>
          </a:p>
          <a:p>
            <a:pPr lvl="1"/>
            <a:r>
              <a:rPr lang="en-US" sz="1400" b="1" i="1" dirty="0">
                <a:solidFill>
                  <a:schemeClr val="accent1"/>
                </a:solidFill>
                <a:effectLst/>
                <a:cs typeface="Arial" charset="0"/>
              </a:rPr>
              <a:t>Report:</a:t>
            </a:r>
          </a:p>
          <a:p>
            <a:pPr lvl="2"/>
            <a:r>
              <a:rPr lang="en-US" sz="1400" b="1" dirty="0">
                <a:effectLst/>
                <a:cs typeface="Arial" charset="0"/>
              </a:rPr>
              <a:t>Advise ATC of deviations</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71906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Trim &amp; Pitch Change Characteristics</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effectLst/>
              </a:rPr>
              <a:t>Trim for straight &amp; level hands-off</a:t>
            </a:r>
          </a:p>
          <a:p>
            <a:pPr>
              <a:lnSpc>
                <a:spcPct val="80000"/>
              </a:lnSpc>
              <a:buNone/>
            </a:pPr>
            <a:endParaRPr lang="en-US" sz="1400" b="1" dirty="0">
              <a:effectLst/>
            </a:endParaRPr>
          </a:p>
          <a:p>
            <a:pPr>
              <a:lnSpc>
                <a:spcPct val="80000"/>
              </a:lnSpc>
              <a:buNone/>
            </a:pPr>
            <a:r>
              <a:rPr lang="en-US" sz="1400" b="1" dirty="0">
                <a:solidFill>
                  <a:schemeClr val="accent1"/>
                </a:solidFill>
                <a:effectLst/>
              </a:rPr>
              <a:t>For this maneuver try with and without pilot inputs:</a:t>
            </a:r>
          </a:p>
          <a:p>
            <a:pPr marL="738188" lvl="2" indent="-223838">
              <a:lnSpc>
                <a:spcPct val="80000"/>
              </a:lnSpc>
              <a:spcBef>
                <a:spcPts val="600"/>
              </a:spcBef>
            </a:pPr>
            <a:r>
              <a:rPr lang="en-US" sz="1400" b="1" dirty="0">
                <a:effectLst/>
              </a:rPr>
              <a:t>Increase power</a:t>
            </a:r>
          </a:p>
          <a:p>
            <a:pPr marL="738188" lvl="2" indent="-223838">
              <a:lnSpc>
                <a:spcPct val="80000"/>
              </a:lnSpc>
              <a:spcBef>
                <a:spcPts val="600"/>
              </a:spcBef>
            </a:pPr>
            <a:r>
              <a:rPr lang="en-US" sz="1400" b="1" dirty="0">
                <a:effectLst/>
              </a:rPr>
              <a:t>Decrease power </a:t>
            </a:r>
          </a:p>
          <a:p>
            <a:pPr marL="738188" lvl="2" indent="-223838">
              <a:lnSpc>
                <a:spcPct val="80000"/>
              </a:lnSpc>
              <a:spcBef>
                <a:spcPts val="600"/>
              </a:spcBef>
            </a:pPr>
            <a:r>
              <a:rPr lang="en-US" sz="1400" b="1" dirty="0">
                <a:effectLst/>
              </a:rPr>
              <a:t>Extend slats and flaps</a:t>
            </a:r>
          </a:p>
          <a:p>
            <a:pPr marL="738188" lvl="2" indent="-223838">
              <a:lnSpc>
                <a:spcPct val="80000"/>
              </a:lnSpc>
              <a:spcBef>
                <a:spcPts val="600"/>
              </a:spcBef>
            </a:pPr>
            <a:r>
              <a:rPr lang="en-US" sz="1400" b="1" dirty="0">
                <a:effectLst/>
              </a:rPr>
              <a:t>Retract slats and flaps</a:t>
            </a:r>
          </a:p>
          <a:p>
            <a:pPr marL="738188" lvl="2" indent="-223838">
              <a:lnSpc>
                <a:spcPct val="80000"/>
              </a:lnSpc>
              <a:spcBef>
                <a:spcPts val="600"/>
              </a:spcBef>
            </a:pPr>
            <a:r>
              <a:rPr lang="en-US" sz="1400" b="1" dirty="0">
                <a:effectLst/>
              </a:rPr>
              <a:t>Extend landing gear</a:t>
            </a:r>
          </a:p>
          <a:p>
            <a:pPr marL="738188" lvl="2" indent="-223838">
              <a:lnSpc>
                <a:spcPct val="80000"/>
              </a:lnSpc>
              <a:spcBef>
                <a:spcPts val="600"/>
              </a:spcBef>
            </a:pPr>
            <a:r>
              <a:rPr lang="en-US" sz="1400" b="1" dirty="0">
                <a:effectLst/>
              </a:rPr>
              <a:t>Retract landing gear</a:t>
            </a:r>
          </a:p>
          <a:p>
            <a:pPr marL="738188" lvl="2" indent="-223838">
              <a:lnSpc>
                <a:spcPct val="80000"/>
              </a:lnSpc>
              <a:spcBef>
                <a:spcPts val="600"/>
              </a:spcBef>
            </a:pPr>
            <a:r>
              <a:rPr lang="en-US" sz="1400" b="1" dirty="0">
                <a:effectLst/>
              </a:rPr>
              <a:t>Extend flight airbrakes</a:t>
            </a:r>
          </a:p>
          <a:p>
            <a:pPr marL="738188" lvl="2" indent="-223838">
              <a:lnSpc>
                <a:spcPct val="80000"/>
              </a:lnSpc>
              <a:spcBef>
                <a:spcPts val="600"/>
              </a:spcBef>
            </a:pPr>
            <a:r>
              <a:rPr lang="en-US" sz="1400" b="1" dirty="0">
                <a:effectLst/>
              </a:rPr>
              <a:t>Retract flight airbrakes</a:t>
            </a:r>
          </a:p>
          <a:p>
            <a:pPr marL="738188" lvl="2" indent="-223838">
              <a:lnSpc>
                <a:spcPct val="80000"/>
              </a:lnSpc>
              <a:buNone/>
            </a:pPr>
            <a:endParaRPr lang="en-US" sz="1400" b="1" dirty="0">
              <a:effectLst/>
            </a:endParaRPr>
          </a:p>
          <a:p>
            <a:pPr>
              <a:lnSpc>
                <a:spcPct val="80000"/>
              </a:lnSpc>
            </a:pPr>
            <a:r>
              <a:rPr lang="en-US" sz="1400" b="1" dirty="0">
                <a:effectLst/>
              </a:rPr>
              <a:t>Note aircraft reaction to changes</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6" name="Picture 2" descr="\\srv032cwd\Work_Area_032\_Courseware Development\Citation M2\Sim Briefings\Assets\HomeOFF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9326" y="4827050"/>
            <a:ext cx="304545" cy="304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4"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152674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0" y="0"/>
            <a:ext cx="9144000" cy="514350"/>
          </a:xfrm>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sz="2400" dirty="0">
                <a:effectLst>
                  <a:outerShdw blurRad="38100" dist="38100" dir="2700000" algn="tl">
                    <a:srgbClr val="000000">
                      <a:alpha val="43137"/>
                    </a:srgbClr>
                  </a:outerShdw>
                </a:effectLst>
              </a:rPr>
              <a:t>Ground Operations</a:t>
            </a: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grpSp>
        <p:nvGrpSpPr>
          <p:cNvPr id="2" name="Group 1"/>
          <p:cNvGrpSpPr/>
          <p:nvPr/>
        </p:nvGrpSpPr>
        <p:grpSpPr>
          <a:xfrm>
            <a:off x="1908483" y="4242404"/>
            <a:ext cx="5327035" cy="377191"/>
            <a:chOff x="1908483" y="4242404"/>
            <a:chExt cx="5327035" cy="377191"/>
          </a:xfrm>
        </p:grpSpPr>
        <p:sp>
          <p:nvSpPr>
            <p:cNvPr id="21" name="AutoShape 53">
              <a:hlinkClick r:id="" action="ppaction://customshow?id=24&amp;return=true" highlightClick="1"/>
            </p:cNvPr>
            <p:cNvSpPr>
              <a:spLocks noChangeArrowheads="1"/>
            </p:cNvSpPr>
            <p:nvPr/>
          </p:nvSpPr>
          <p:spPr bwMode="auto">
            <a:xfrm>
              <a:off x="5679216" y="4242405"/>
              <a:ext cx="1556302" cy="37719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100" b="1" dirty="0">
                  <a:solidFill>
                    <a:srgbClr val="205392"/>
                  </a:solidFill>
                  <a:effectLst/>
                  <a:latin typeface="+mj-lt"/>
                </a:rPr>
                <a:t>Taxi Operations</a:t>
              </a:r>
            </a:p>
          </p:txBody>
        </p:sp>
        <p:sp>
          <p:nvSpPr>
            <p:cNvPr id="16" name="AutoShape 66">
              <a:hlinkClick r:id="" action="ppaction://customshow?id=23&amp;return=true" highlightClick="1"/>
            </p:cNvPr>
            <p:cNvSpPr>
              <a:spLocks noChangeArrowheads="1"/>
            </p:cNvSpPr>
            <p:nvPr/>
          </p:nvSpPr>
          <p:spPr bwMode="auto">
            <a:xfrm>
              <a:off x="3793850" y="4242405"/>
              <a:ext cx="1556302" cy="37719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100" b="1" dirty="0">
                  <a:solidFill>
                    <a:srgbClr val="205392"/>
                  </a:solidFill>
                  <a:effectLst/>
                  <a:latin typeface="+mj-lt"/>
                </a:rPr>
                <a:t>Abnormal Starts</a:t>
              </a:r>
            </a:p>
          </p:txBody>
        </p:sp>
        <p:sp>
          <p:nvSpPr>
            <p:cNvPr id="22" name="AutoShape 53">
              <a:hlinkClick r:id="" action="ppaction://customshow?id=22&amp;return=true" highlightClick="1"/>
            </p:cNvPr>
            <p:cNvSpPr>
              <a:spLocks noChangeArrowheads="1"/>
            </p:cNvSpPr>
            <p:nvPr/>
          </p:nvSpPr>
          <p:spPr bwMode="auto">
            <a:xfrm>
              <a:off x="1908483" y="4242404"/>
              <a:ext cx="1556302" cy="377190"/>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100" b="1" dirty="0">
                  <a:solidFill>
                    <a:srgbClr val="205392"/>
                  </a:solidFill>
                  <a:effectLst/>
                  <a:latin typeface="+mj-lt"/>
                </a:rPr>
                <a:t>Normal Start</a:t>
              </a:r>
            </a:p>
          </p:txBody>
        </p:sp>
      </p:grpSp>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288878437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Steep Turns</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buNone/>
            </a:pPr>
            <a:r>
              <a:rPr lang="en-US" sz="1600" b="1" dirty="0">
                <a:solidFill>
                  <a:schemeClr val="accent1"/>
                </a:solidFill>
                <a:effectLst/>
              </a:rPr>
              <a:t>Two turns:</a:t>
            </a:r>
          </a:p>
          <a:p>
            <a:pPr lvl="1">
              <a:lnSpc>
                <a:spcPct val="80000"/>
              </a:lnSpc>
              <a:spcBef>
                <a:spcPts val="600"/>
              </a:spcBef>
            </a:pPr>
            <a:r>
              <a:rPr lang="en-US" sz="1400" b="1" dirty="0">
                <a:effectLst/>
              </a:rPr>
              <a:t>At least 180</a:t>
            </a:r>
            <a:r>
              <a:rPr lang="en-US" sz="1400" b="1" dirty="0">
                <a:effectLst/>
                <a:cs typeface="Arial" charset="0"/>
              </a:rPr>
              <a:t>°</a:t>
            </a:r>
            <a:r>
              <a:rPr lang="en-US" sz="1400" b="1" dirty="0">
                <a:effectLst/>
              </a:rPr>
              <a:t> of turn</a:t>
            </a:r>
          </a:p>
          <a:p>
            <a:pPr lvl="1">
              <a:lnSpc>
                <a:spcPct val="80000"/>
              </a:lnSpc>
              <a:spcBef>
                <a:spcPts val="600"/>
              </a:spcBef>
            </a:pPr>
            <a:r>
              <a:rPr lang="en-US" sz="1400" b="1" dirty="0">
                <a:effectLst/>
              </a:rPr>
              <a:t>45</a:t>
            </a:r>
            <a:r>
              <a:rPr lang="en-US" sz="1400" b="1" dirty="0">
                <a:effectLst/>
                <a:cs typeface="Arial" charset="0"/>
              </a:rPr>
              <a:t>°</a:t>
            </a:r>
            <a:r>
              <a:rPr lang="en-US" sz="1400" b="1" dirty="0">
                <a:effectLst/>
              </a:rPr>
              <a:t> of bank</a:t>
            </a:r>
          </a:p>
          <a:p>
            <a:pPr lvl="1">
              <a:lnSpc>
                <a:spcPct val="80000"/>
              </a:lnSpc>
              <a:spcBef>
                <a:spcPts val="600"/>
              </a:spcBef>
            </a:pPr>
            <a:r>
              <a:rPr lang="en-US" sz="1400" b="1" dirty="0">
                <a:effectLst/>
              </a:rPr>
              <a:t>250 knots</a:t>
            </a:r>
          </a:p>
          <a:p>
            <a:pPr lvl="1">
              <a:lnSpc>
                <a:spcPct val="80000"/>
              </a:lnSpc>
              <a:spcBef>
                <a:spcPts val="600"/>
              </a:spcBef>
            </a:pPr>
            <a:r>
              <a:rPr lang="en-US" sz="1400" b="1" dirty="0">
                <a:effectLst/>
              </a:rPr>
              <a:t>Thrust approximately 80 to 85% N</a:t>
            </a:r>
            <a:r>
              <a:rPr lang="en-US" sz="1400" b="1" baseline="-25000" dirty="0">
                <a:effectLst/>
              </a:rPr>
              <a:t>1</a:t>
            </a:r>
          </a:p>
          <a:p>
            <a:pPr lvl="1">
              <a:lnSpc>
                <a:spcPct val="80000"/>
              </a:lnSpc>
              <a:spcBef>
                <a:spcPts val="600"/>
              </a:spcBef>
            </a:pPr>
            <a:r>
              <a:rPr lang="en-US" sz="1400" b="1" dirty="0">
                <a:effectLst/>
              </a:rPr>
              <a:t>Pitch approximately 2</a:t>
            </a:r>
            <a:r>
              <a:rPr lang="en-US" sz="1400" b="1" dirty="0">
                <a:effectLst/>
                <a:cs typeface="Arial" charset="0"/>
              </a:rPr>
              <a:t>½°</a:t>
            </a:r>
            <a:r>
              <a:rPr lang="en-US" sz="1400" b="1" baseline="30000" dirty="0">
                <a:effectLst/>
              </a:rPr>
              <a:t> </a:t>
            </a:r>
            <a:r>
              <a:rPr lang="en-US" sz="1400" b="1" dirty="0">
                <a:effectLst/>
              </a:rPr>
              <a:t>nose up</a:t>
            </a:r>
          </a:p>
          <a:p>
            <a:pPr lvl="1">
              <a:lnSpc>
                <a:spcPct val="80000"/>
              </a:lnSpc>
              <a:spcBef>
                <a:spcPts val="600"/>
              </a:spcBef>
            </a:pPr>
            <a:r>
              <a:rPr lang="en-US" sz="1400" b="1" dirty="0">
                <a:effectLst/>
              </a:rPr>
              <a:t>Roll out 10</a:t>
            </a:r>
            <a:r>
              <a:rPr lang="en-US" sz="1400" b="1" dirty="0">
                <a:effectLst/>
                <a:cs typeface="Arial" charset="0"/>
              </a:rPr>
              <a:t>°</a:t>
            </a:r>
            <a:r>
              <a:rPr lang="en-US" sz="1400" b="1" dirty="0">
                <a:effectLst/>
              </a:rPr>
              <a:t> prior to desired heading</a:t>
            </a:r>
          </a:p>
          <a:p>
            <a:pPr lvl="1">
              <a:lnSpc>
                <a:spcPct val="80000"/>
              </a:lnSpc>
              <a:spcBef>
                <a:spcPts val="600"/>
              </a:spcBef>
            </a:pPr>
            <a:r>
              <a:rPr lang="en-US" sz="1400" b="1" dirty="0">
                <a:effectLst/>
              </a:rPr>
              <a:t>Transition directly to opposite direction turn</a:t>
            </a:r>
          </a:p>
          <a:p>
            <a:pPr>
              <a:lnSpc>
                <a:spcPct val="80000"/>
              </a:lnSpc>
            </a:pPr>
            <a:endParaRPr lang="en-US" sz="1400" b="1" dirty="0">
              <a:effectLst/>
            </a:endParaRPr>
          </a:p>
          <a:p>
            <a:pPr>
              <a:lnSpc>
                <a:spcPct val="80000"/>
              </a:lnSpc>
              <a:buNone/>
            </a:pPr>
            <a:r>
              <a:rPr lang="en-US" sz="1600" b="1" dirty="0">
                <a:solidFill>
                  <a:schemeClr val="accent1"/>
                </a:solidFill>
                <a:effectLst/>
              </a:rPr>
              <a:t>Acceptable performance:</a:t>
            </a:r>
          </a:p>
          <a:p>
            <a:pPr lvl="1">
              <a:lnSpc>
                <a:spcPct val="80000"/>
              </a:lnSpc>
              <a:spcBef>
                <a:spcPts val="600"/>
              </a:spcBef>
            </a:pPr>
            <a:r>
              <a:rPr lang="en-US" sz="1400" b="1" dirty="0">
                <a:effectLst/>
              </a:rPr>
              <a:t>Altitude </a:t>
            </a:r>
            <a:r>
              <a:rPr lang="en-US" sz="1400" b="1" dirty="0">
                <a:effectLst/>
                <a:cs typeface="Arial" charset="0"/>
              </a:rPr>
              <a:t>± 100 feet</a:t>
            </a:r>
          </a:p>
          <a:p>
            <a:pPr lvl="1">
              <a:lnSpc>
                <a:spcPct val="80000"/>
              </a:lnSpc>
              <a:spcBef>
                <a:spcPts val="600"/>
              </a:spcBef>
            </a:pPr>
            <a:r>
              <a:rPr lang="en-US" sz="1400" b="1" dirty="0">
                <a:effectLst/>
                <a:cs typeface="Arial" charset="0"/>
              </a:rPr>
              <a:t>Airspeed ± 10 knots</a:t>
            </a:r>
          </a:p>
          <a:p>
            <a:pPr lvl="1">
              <a:lnSpc>
                <a:spcPct val="80000"/>
              </a:lnSpc>
              <a:spcBef>
                <a:spcPts val="600"/>
              </a:spcBef>
            </a:pPr>
            <a:r>
              <a:rPr lang="en-US" sz="1400" b="1" dirty="0">
                <a:effectLst/>
                <a:cs typeface="Arial" charset="0"/>
              </a:rPr>
              <a:t>Heading ± 5°</a:t>
            </a:r>
          </a:p>
          <a:p>
            <a:pPr lvl="1">
              <a:lnSpc>
                <a:spcPct val="80000"/>
              </a:lnSpc>
              <a:spcBef>
                <a:spcPts val="600"/>
              </a:spcBef>
            </a:pPr>
            <a:r>
              <a:rPr lang="en-US" sz="1400" b="1" dirty="0">
                <a:effectLst/>
                <a:cs typeface="Arial" charset="0"/>
              </a:rPr>
              <a:t>Bank angle ± 5°</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3266702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5257"/>
            <a:ext cx="9144000" cy="514349"/>
          </a:xfrm>
        </p:spPr>
        <p:txBody>
          <a:bodyPr/>
          <a:lstStyle/>
          <a:p>
            <a:r>
              <a:rPr lang="en-US" sz="1600" dirty="0"/>
              <a:t>Stall Recovery: Clean Configuration </a:t>
            </a:r>
            <a:br>
              <a:rPr lang="en-US" sz="1600" dirty="0"/>
            </a:br>
            <a:r>
              <a:rPr lang="en-US" sz="1600" dirty="0"/>
              <a:t>Approach to Stall with Only Idle Thrust (Demo)</a:t>
            </a:r>
            <a:br>
              <a:rPr lang="en-US" sz="1600" dirty="0"/>
            </a:br>
            <a:endParaRPr lang="en-US" sz="1600" dirty="0"/>
          </a:p>
        </p:txBody>
      </p:sp>
      <p:sp>
        <p:nvSpPr>
          <p:cNvPr id="4" name="Rectangle 10"/>
          <p:cNvSpPr txBox="1">
            <a:spLocks/>
          </p:cNvSpPr>
          <p:nvPr/>
        </p:nvSpPr>
        <p:spPr>
          <a:xfrm>
            <a:off x="457200" y="73152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solidFill>
                  <a:schemeClr val="accent1"/>
                </a:solidFill>
                <a:effectLst/>
              </a:rPr>
              <a:t>Beginning the maneuver:</a:t>
            </a:r>
          </a:p>
          <a:p>
            <a:pPr lvl="1">
              <a:lnSpc>
                <a:spcPct val="80000"/>
              </a:lnSpc>
            </a:pPr>
            <a:r>
              <a:rPr lang="en-US" sz="1400" b="1" dirty="0">
                <a:effectLst/>
              </a:rPr>
              <a:t>Thrust – idle</a:t>
            </a:r>
          </a:p>
          <a:p>
            <a:pPr lvl="1">
              <a:lnSpc>
                <a:spcPct val="80000"/>
              </a:lnSpc>
            </a:pPr>
            <a:r>
              <a:rPr lang="en-US" sz="1400" b="1" dirty="0">
                <a:effectLst/>
              </a:rPr>
              <a:t>Flaps – 0°</a:t>
            </a:r>
          </a:p>
          <a:p>
            <a:pPr lvl="1">
              <a:lnSpc>
                <a:spcPct val="80000"/>
              </a:lnSpc>
            </a:pPr>
            <a:r>
              <a:rPr lang="en-US" sz="1400" b="1" dirty="0">
                <a:effectLst/>
              </a:rPr>
              <a:t>Gear – up</a:t>
            </a:r>
            <a:endParaRPr lang="en-US" sz="1400" b="1" dirty="0">
              <a:effectLst/>
              <a:cs typeface="Arial" charset="0"/>
            </a:endParaRPr>
          </a:p>
          <a:p>
            <a:pPr lvl="1">
              <a:lnSpc>
                <a:spcPct val="80000"/>
              </a:lnSpc>
            </a:pPr>
            <a:r>
              <a:rPr lang="en-US" sz="1400" b="1" dirty="0">
                <a:effectLst/>
              </a:rPr>
              <a:t>Autopilot – off or on</a:t>
            </a:r>
          </a:p>
          <a:p>
            <a:pPr lvl="1">
              <a:lnSpc>
                <a:spcPct val="80000"/>
              </a:lnSpc>
            </a:pPr>
            <a:r>
              <a:rPr lang="en-US" sz="1400" b="1" dirty="0">
                <a:effectLst/>
                <a:cs typeface="Arial" charset="0"/>
              </a:rPr>
              <a:t>Stall buffet</a:t>
            </a:r>
          </a:p>
          <a:p>
            <a:pPr>
              <a:lnSpc>
                <a:spcPct val="80000"/>
              </a:lnSpc>
            </a:pPr>
            <a:r>
              <a:rPr lang="en-US" sz="1400" b="1" dirty="0">
                <a:solidFill>
                  <a:schemeClr val="accent1"/>
                </a:solidFill>
                <a:effectLst/>
              </a:rPr>
              <a:t>Recovery:</a:t>
            </a:r>
          </a:p>
          <a:p>
            <a:pPr lvl="1">
              <a:lnSpc>
                <a:spcPct val="80000"/>
              </a:lnSpc>
            </a:pPr>
            <a:r>
              <a:rPr lang="en-US" sz="1400" b="1" dirty="0">
                <a:effectLst/>
              </a:rPr>
              <a:t>Autopilot – ensure disengaged</a:t>
            </a:r>
          </a:p>
          <a:p>
            <a:pPr lvl="1">
              <a:lnSpc>
                <a:spcPct val="80000"/>
              </a:lnSpc>
            </a:pPr>
            <a:r>
              <a:rPr lang="en-US" sz="1400" b="1" dirty="0">
                <a:effectLst/>
              </a:rPr>
              <a:t>Pitch angle – lower to reduce angle of attack</a:t>
            </a:r>
          </a:p>
          <a:p>
            <a:pPr lvl="1">
              <a:lnSpc>
                <a:spcPct val="80000"/>
              </a:lnSpc>
            </a:pPr>
            <a:r>
              <a:rPr lang="en-US" sz="1400" b="1" dirty="0">
                <a:effectLst/>
              </a:rPr>
              <a:t>Bank angle – wings level</a:t>
            </a:r>
            <a:endParaRPr lang="en-US" sz="1400" b="1" dirty="0">
              <a:effectLst/>
              <a:cs typeface="Arial" charset="0"/>
            </a:endParaRPr>
          </a:p>
          <a:p>
            <a:pPr lvl="1">
              <a:lnSpc>
                <a:spcPct val="80000"/>
              </a:lnSpc>
            </a:pPr>
            <a:r>
              <a:rPr lang="en-US" sz="1400" b="1" dirty="0">
                <a:effectLst/>
                <a:cs typeface="Arial" charset="0"/>
              </a:rPr>
              <a:t>Flight airbrakes – ensure retracted</a:t>
            </a:r>
          </a:p>
          <a:p>
            <a:pPr lvl="1">
              <a:lnSpc>
                <a:spcPct val="80000"/>
              </a:lnSpc>
              <a:buNone/>
            </a:pPr>
            <a:r>
              <a:rPr lang="en-US" sz="1400" b="1" i="1" dirty="0">
                <a:solidFill>
                  <a:schemeClr val="accent1"/>
                </a:solidFill>
                <a:effectLst/>
                <a:cs typeface="Arial" charset="0"/>
              </a:rPr>
              <a:t>After demonstrating recovery solely by lowering the nose to reduce AOA</a:t>
            </a:r>
            <a:r>
              <a:rPr lang="en-US" sz="1400" b="1" i="1" dirty="0">
                <a:effectLst/>
                <a:cs typeface="Arial" charset="0"/>
              </a:rPr>
              <a:t>:</a:t>
            </a:r>
          </a:p>
          <a:p>
            <a:pPr lvl="1">
              <a:lnSpc>
                <a:spcPct val="80000"/>
              </a:lnSpc>
            </a:pPr>
            <a:r>
              <a:rPr lang="en-US" sz="1400" b="1" dirty="0">
                <a:effectLst/>
                <a:cs typeface="Arial" charset="0"/>
              </a:rPr>
              <a:t>Thrust lever – max thrust</a:t>
            </a:r>
          </a:p>
          <a:p>
            <a:pPr lvl="1">
              <a:lnSpc>
                <a:spcPct val="80000"/>
              </a:lnSpc>
              <a:buNone/>
            </a:pPr>
            <a:r>
              <a:rPr lang="en-US" sz="1400" b="1" i="1" dirty="0">
                <a:solidFill>
                  <a:schemeClr val="accent1"/>
                </a:solidFill>
                <a:effectLst/>
                <a:cs typeface="Arial" charset="0"/>
              </a:rPr>
              <a:t>After airspeed increasing and no stall buffet:</a:t>
            </a:r>
          </a:p>
          <a:p>
            <a:pPr lvl="1">
              <a:lnSpc>
                <a:spcPct val="80000"/>
              </a:lnSpc>
            </a:pPr>
            <a:r>
              <a:rPr lang="en-US" sz="1400" b="1" dirty="0">
                <a:effectLst/>
                <a:cs typeface="Arial" charset="0"/>
              </a:rPr>
              <a:t>Pitch attitude – adjust to return to desired flight path</a:t>
            </a:r>
          </a:p>
          <a:p>
            <a:pPr>
              <a:lnSpc>
                <a:spcPct val="80000"/>
              </a:lnSpc>
            </a:pPr>
            <a:r>
              <a:rPr lang="en-US" sz="1400" b="1" dirty="0">
                <a:solidFill>
                  <a:schemeClr val="accent1"/>
                </a:solidFill>
                <a:effectLst/>
                <a:cs typeface="Arial" charset="0"/>
              </a:rPr>
              <a:t>Completion of maneuver:</a:t>
            </a:r>
          </a:p>
          <a:p>
            <a:pPr lvl="1">
              <a:lnSpc>
                <a:spcPct val="80000"/>
              </a:lnSpc>
            </a:pPr>
            <a:r>
              <a:rPr lang="en-US" sz="1400" b="1" dirty="0">
                <a:effectLst/>
                <a:cs typeface="Arial" charset="0"/>
              </a:rPr>
              <a:t>Return to assigned altitude and airspeed</a:t>
            </a:r>
            <a:endParaRPr lang="en-US" sz="1400" b="1" dirty="0">
              <a:effectLst/>
            </a:endParaRP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1737662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5257"/>
            <a:ext cx="9144000" cy="514349"/>
          </a:xfrm>
        </p:spPr>
        <p:txBody>
          <a:bodyPr/>
          <a:lstStyle/>
          <a:p>
            <a:r>
              <a:rPr lang="en-US" sz="1600" dirty="0"/>
              <a:t>Stall Recovery: Clean Configuration</a:t>
            </a:r>
            <a:br>
              <a:rPr lang="en-US" sz="1600" dirty="0"/>
            </a:br>
            <a:r>
              <a:rPr lang="en-US" sz="1600" dirty="0"/>
              <a:t>En-route Stall with Idle Thrust &amp; Autopilot On</a:t>
            </a:r>
            <a:br>
              <a:rPr lang="en-US" sz="1600" dirty="0"/>
            </a:br>
            <a:endParaRPr lang="en-US" sz="1600" dirty="0"/>
          </a:p>
        </p:txBody>
      </p:sp>
      <p:sp>
        <p:nvSpPr>
          <p:cNvPr id="4" name="Rectangle 10"/>
          <p:cNvSpPr txBox="1">
            <a:spLocks/>
          </p:cNvSpPr>
          <p:nvPr/>
        </p:nvSpPr>
        <p:spPr>
          <a:xfrm>
            <a:off x="457200" y="73152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solidFill>
                  <a:schemeClr val="accent1"/>
                </a:solidFill>
                <a:effectLst/>
              </a:rPr>
              <a:t>Beginning the maneuver:</a:t>
            </a:r>
          </a:p>
          <a:p>
            <a:pPr lvl="1">
              <a:lnSpc>
                <a:spcPct val="80000"/>
              </a:lnSpc>
            </a:pPr>
            <a:r>
              <a:rPr lang="en-US" sz="1400" b="1" dirty="0">
                <a:effectLst/>
              </a:rPr>
              <a:t>Thrust – idle</a:t>
            </a:r>
          </a:p>
          <a:p>
            <a:pPr lvl="1">
              <a:lnSpc>
                <a:spcPct val="80000"/>
              </a:lnSpc>
            </a:pPr>
            <a:r>
              <a:rPr lang="en-US" sz="1400" b="1" dirty="0">
                <a:effectLst/>
              </a:rPr>
              <a:t>Flaps – 0°</a:t>
            </a:r>
          </a:p>
          <a:p>
            <a:pPr lvl="1">
              <a:lnSpc>
                <a:spcPct val="80000"/>
              </a:lnSpc>
            </a:pPr>
            <a:r>
              <a:rPr lang="en-US" sz="1400" b="1" dirty="0">
                <a:effectLst/>
              </a:rPr>
              <a:t>Gear – up</a:t>
            </a:r>
            <a:endParaRPr lang="en-US" sz="1400" b="1" dirty="0">
              <a:effectLst/>
              <a:cs typeface="Arial" charset="0"/>
            </a:endParaRPr>
          </a:p>
          <a:p>
            <a:pPr lvl="1">
              <a:lnSpc>
                <a:spcPct val="80000"/>
              </a:lnSpc>
            </a:pPr>
            <a:r>
              <a:rPr lang="en-US" sz="1400" b="1" dirty="0">
                <a:effectLst/>
              </a:rPr>
              <a:t>Autopilot – off or on</a:t>
            </a:r>
          </a:p>
          <a:p>
            <a:pPr lvl="1">
              <a:lnSpc>
                <a:spcPct val="80000"/>
              </a:lnSpc>
            </a:pPr>
            <a:r>
              <a:rPr lang="en-US" sz="1400" b="1" dirty="0">
                <a:effectLst/>
                <a:cs typeface="Arial" charset="0"/>
              </a:rPr>
              <a:t>Stall buffet</a:t>
            </a:r>
          </a:p>
          <a:p>
            <a:pPr>
              <a:lnSpc>
                <a:spcPct val="80000"/>
              </a:lnSpc>
            </a:pPr>
            <a:r>
              <a:rPr lang="en-US" sz="1400" b="1" dirty="0">
                <a:solidFill>
                  <a:schemeClr val="accent1"/>
                </a:solidFill>
                <a:effectLst/>
              </a:rPr>
              <a:t>Recovery:</a:t>
            </a:r>
          </a:p>
          <a:p>
            <a:pPr lvl="1">
              <a:lnSpc>
                <a:spcPct val="80000"/>
              </a:lnSpc>
            </a:pPr>
            <a:r>
              <a:rPr lang="en-US" sz="1400" b="1" dirty="0">
                <a:effectLst/>
              </a:rPr>
              <a:t>Autopilot – ensure disengaged</a:t>
            </a:r>
          </a:p>
          <a:p>
            <a:pPr lvl="1">
              <a:lnSpc>
                <a:spcPct val="80000"/>
              </a:lnSpc>
            </a:pPr>
            <a:r>
              <a:rPr lang="en-US" sz="1400" b="1" dirty="0">
                <a:effectLst/>
              </a:rPr>
              <a:t>Pitch angle – lower to reduce angle of attack</a:t>
            </a:r>
          </a:p>
          <a:p>
            <a:pPr lvl="1">
              <a:lnSpc>
                <a:spcPct val="80000"/>
              </a:lnSpc>
            </a:pPr>
            <a:r>
              <a:rPr lang="en-US" sz="1400" b="1" dirty="0">
                <a:effectLst/>
              </a:rPr>
              <a:t>Bank angle – wings level</a:t>
            </a:r>
          </a:p>
          <a:p>
            <a:pPr lvl="1">
              <a:lnSpc>
                <a:spcPct val="80000"/>
              </a:lnSpc>
            </a:pPr>
            <a:r>
              <a:rPr lang="en-US" sz="1400" b="1" dirty="0">
                <a:effectLst/>
                <a:cs typeface="Arial" charset="0"/>
              </a:rPr>
              <a:t>Thrust lever – max thrust</a:t>
            </a:r>
          </a:p>
          <a:p>
            <a:pPr lvl="1">
              <a:lnSpc>
                <a:spcPct val="80000"/>
              </a:lnSpc>
            </a:pPr>
            <a:r>
              <a:rPr lang="en-US" sz="1400" b="1" dirty="0">
                <a:effectLst/>
                <a:cs typeface="Arial" charset="0"/>
              </a:rPr>
              <a:t>Flight airbrakes – ensure retracted</a:t>
            </a:r>
          </a:p>
          <a:p>
            <a:pPr lvl="1">
              <a:lnSpc>
                <a:spcPct val="80000"/>
              </a:lnSpc>
              <a:buNone/>
            </a:pPr>
            <a:r>
              <a:rPr lang="en-US" sz="1400" b="1" i="1" dirty="0">
                <a:solidFill>
                  <a:schemeClr val="accent1"/>
                </a:solidFill>
                <a:effectLst/>
                <a:cs typeface="Arial" charset="0"/>
              </a:rPr>
              <a:t>After airspeed increasing and no stall buffet:</a:t>
            </a:r>
          </a:p>
          <a:p>
            <a:pPr lvl="1">
              <a:lnSpc>
                <a:spcPct val="80000"/>
              </a:lnSpc>
            </a:pPr>
            <a:r>
              <a:rPr lang="en-US" sz="1400" b="1" dirty="0">
                <a:effectLst/>
                <a:cs typeface="Arial" charset="0"/>
              </a:rPr>
              <a:t>Pitch attitude – adjust to return to desired flight path</a:t>
            </a:r>
          </a:p>
          <a:p>
            <a:pPr>
              <a:lnSpc>
                <a:spcPct val="80000"/>
              </a:lnSpc>
            </a:pPr>
            <a:r>
              <a:rPr lang="en-US" sz="1400" b="1" dirty="0">
                <a:solidFill>
                  <a:schemeClr val="accent1"/>
                </a:solidFill>
                <a:effectLst/>
                <a:cs typeface="Arial" charset="0"/>
              </a:rPr>
              <a:t>Completion of maneuver:</a:t>
            </a:r>
          </a:p>
          <a:p>
            <a:pPr lvl="1">
              <a:lnSpc>
                <a:spcPct val="80000"/>
              </a:lnSpc>
            </a:pPr>
            <a:r>
              <a:rPr lang="en-US" sz="1400" b="1" dirty="0">
                <a:effectLst/>
                <a:cs typeface="Arial" charset="0"/>
              </a:rPr>
              <a:t>Return to assigned altitude and airspeed</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1" name="Picture 10">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3581275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Clean Configuration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643" y="706370"/>
            <a:ext cx="6362713" cy="3730760"/>
          </a:xfrm>
          <a:prstGeom prst="rect">
            <a:avLst/>
          </a:prstGeom>
          <a:effectLst>
            <a:outerShdw blurRad="50800" dist="38100" dir="2700000" algn="tl" rotWithShape="0">
              <a:prstClr val="black">
                <a:alpha val="40000"/>
              </a:prstClr>
            </a:outerShdw>
          </a:effectLst>
        </p:spPr>
      </p:pic>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2691458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Takeoff with Partial Flaps</a:t>
            </a:r>
          </a:p>
        </p:txBody>
      </p:sp>
      <p:sp>
        <p:nvSpPr>
          <p:cNvPr id="4" name="Rectangle 10"/>
          <p:cNvSpPr txBox="1">
            <a:spLocks/>
          </p:cNvSpPr>
          <p:nvPr/>
        </p:nvSpPr>
        <p:spPr>
          <a:xfrm>
            <a:off x="457200" y="709935"/>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solidFill>
                  <a:schemeClr val="accent1"/>
                </a:solidFill>
                <a:effectLst/>
              </a:rPr>
              <a:t>Beginning the maneuver:</a:t>
            </a:r>
          </a:p>
          <a:p>
            <a:pPr lvl="1">
              <a:lnSpc>
                <a:spcPct val="80000"/>
              </a:lnSpc>
            </a:pPr>
            <a:r>
              <a:rPr lang="en-US" sz="1300" b="1" dirty="0">
                <a:effectLst/>
              </a:rPr>
              <a:t>Flaps – 12°</a:t>
            </a:r>
          </a:p>
          <a:p>
            <a:pPr lvl="1">
              <a:lnSpc>
                <a:spcPct val="80000"/>
              </a:lnSpc>
            </a:pPr>
            <a:r>
              <a:rPr lang="en-US" sz="1300" b="1" dirty="0">
                <a:effectLst/>
              </a:rPr>
              <a:t>Gear – up</a:t>
            </a:r>
            <a:endParaRPr lang="en-US" sz="1300" b="1" dirty="0">
              <a:effectLst/>
              <a:cs typeface="Arial" charset="0"/>
            </a:endParaRPr>
          </a:p>
          <a:p>
            <a:pPr lvl="1">
              <a:lnSpc>
                <a:spcPct val="80000"/>
              </a:lnSpc>
            </a:pPr>
            <a:r>
              <a:rPr lang="en-US" sz="1300" b="1" dirty="0">
                <a:effectLst/>
              </a:rPr>
              <a:t>Autopilot – on or off</a:t>
            </a:r>
          </a:p>
          <a:p>
            <a:pPr lvl="1">
              <a:lnSpc>
                <a:spcPct val="80000"/>
              </a:lnSpc>
            </a:pPr>
            <a:r>
              <a:rPr lang="en-US" sz="1300" b="1" dirty="0">
                <a:effectLst/>
              </a:rPr>
              <a:t>Climbing turn at 15° to 30° bank</a:t>
            </a:r>
          </a:p>
          <a:p>
            <a:pPr lvl="1">
              <a:lnSpc>
                <a:spcPct val="80000"/>
              </a:lnSpc>
            </a:pPr>
            <a:r>
              <a:rPr lang="en-US" sz="1300" b="1" dirty="0">
                <a:effectLst/>
              </a:rPr>
              <a:t>Thrust – 55% to 60%</a:t>
            </a:r>
          </a:p>
          <a:p>
            <a:pPr lvl="1">
              <a:lnSpc>
                <a:spcPct val="80000"/>
              </a:lnSpc>
            </a:pPr>
            <a:r>
              <a:rPr lang="en-US" sz="1300" b="1" dirty="0">
                <a:effectLst/>
                <a:cs typeface="Arial" charset="0"/>
              </a:rPr>
              <a:t>Stall buffet</a:t>
            </a:r>
            <a:endParaRPr lang="en-US" sz="1300" b="1" dirty="0">
              <a:effectLst/>
            </a:endParaRPr>
          </a:p>
          <a:p>
            <a:pPr>
              <a:lnSpc>
                <a:spcPct val="80000"/>
              </a:lnSpc>
            </a:pPr>
            <a:r>
              <a:rPr lang="en-US" sz="1400" b="1" dirty="0">
                <a:solidFill>
                  <a:schemeClr val="accent1"/>
                </a:solidFill>
                <a:effectLst/>
              </a:rPr>
              <a:t>Recovery:</a:t>
            </a:r>
          </a:p>
          <a:p>
            <a:pPr lvl="1">
              <a:lnSpc>
                <a:spcPct val="80000"/>
              </a:lnSpc>
            </a:pPr>
            <a:r>
              <a:rPr lang="en-US" sz="1300" b="1" dirty="0">
                <a:effectLst/>
              </a:rPr>
              <a:t>Autopilot – ensure disengaged</a:t>
            </a:r>
          </a:p>
          <a:p>
            <a:pPr lvl="1">
              <a:lnSpc>
                <a:spcPct val="80000"/>
              </a:lnSpc>
            </a:pPr>
            <a:r>
              <a:rPr lang="en-US" sz="1300" b="1" dirty="0">
                <a:effectLst/>
              </a:rPr>
              <a:t>Bank angle – wings level</a:t>
            </a:r>
            <a:endParaRPr lang="en-US" sz="1300" b="1" dirty="0">
              <a:effectLst/>
              <a:cs typeface="Arial" charset="0"/>
            </a:endParaRPr>
          </a:p>
          <a:p>
            <a:pPr lvl="1">
              <a:lnSpc>
                <a:spcPct val="80000"/>
              </a:lnSpc>
            </a:pPr>
            <a:r>
              <a:rPr lang="en-US" sz="1300" b="1" dirty="0">
                <a:effectLst/>
              </a:rPr>
              <a:t>Pitch angle – lower to reduce angle of attack</a:t>
            </a:r>
          </a:p>
          <a:p>
            <a:pPr lvl="1">
              <a:lnSpc>
                <a:spcPct val="80000"/>
              </a:lnSpc>
            </a:pPr>
            <a:r>
              <a:rPr lang="en-US" sz="1300" b="1" dirty="0">
                <a:effectLst/>
                <a:cs typeface="Arial" charset="0"/>
              </a:rPr>
              <a:t>Thrust lever – max thrust</a:t>
            </a:r>
          </a:p>
          <a:p>
            <a:pPr lvl="1">
              <a:lnSpc>
                <a:spcPct val="80000"/>
              </a:lnSpc>
            </a:pPr>
            <a:r>
              <a:rPr lang="en-US" sz="1300" b="1" dirty="0">
                <a:effectLst/>
                <a:cs typeface="Arial" charset="0"/>
              </a:rPr>
              <a:t>Flight airbrakes – ensure retracted</a:t>
            </a:r>
          </a:p>
          <a:p>
            <a:pPr lvl="1">
              <a:lnSpc>
                <a:spcPct val="80000"/>
              </a:lnSpc>
              <a:buNone/>
            </a:pPr>
            <a:r>
              <a:rPr lang="en-US" sz="1300" b="1" i="1" dirty="0">
                <a:solidFill>
                  <a:schemeClr val="accent1"/>
                </a:solidFill>
                <a:effectLst/>
                <a:cs typeface="Arial" charset="0"/>
              </a:rPr>
              <a:t>After airspeed increasing and no stall buffet:</a:t>
            </a:r>
          </a:p>
          <a:p>
            <a:pPr lvl="1">
              <a:lnSpc>
                <a:spcPct val="80000"/>
              </a:lnSpc>
            </a:pPr>
            <a:r>
              <a:rPr lang="en-US" sz="1300" b="1" dirty="0">
                <a:effectLst/>
                <a:cs typeface="Arial" charset="0"/>
              </a:rPr>
              <a:t>Pitch attitude – adjust to return to desired flight path</a:t>
            </a:r>
          </a:p>
          <a:p>
            <a:pPr>
              <a:lnSpc>
                <a:spcPct val="80000"/>
              </a:lnSpc>
            </a:pPr>
            <a:r>
              <a:rPr lang="en-US" sz="1400" b="1" dirty="0">
                <a:solidFill>
                  <a:schemeClr val="accent1"/>
                </a:solidFill>
                <a:effectLst/>
                <a:cs typeface="Arial" charset="0"/>
              </a:rPr>
              <a:t>Completion of maneuver:</a:t>
            </a:r>
          </a:p>
          <a:p>
            <a:pPr lvl="1">
              <a:lnSpc>
                <a:spcPct val="80000"/>
              </a:lnSpc>
            </a:pPr>
            <a:r>
              <a:rPr lang="en-US" sz="1300" b="1" dirty="0">
                <a:effectLst/>
                <a:cs typeface="Arial" charset="0"/>
              </a:rPr>
              <a:t>Return to assigned altitude/heading/airspeed/departure procedure</a:t>
            </a:r>
          </a:p>
          <a:p>
            <a:pPr lvl="1">
              <a:lnSpc>
                <a:spcPct val="80000"/>
              </a:lnSpc>
            </a:pPr>
            <a:r>
              <a:rPr lang="en-US" sz="1300" b="1" dirty="0">
                <a:effectLst/>
                <a:cs typeface="Arial" charset="0"/>
              </a:rPr>
              <a:t>Initiate flap retraction at a minimum airspeed of V</a:t>
            </a:r>
            <a:r>
              <a:rPr lang="en-US" sz="1300" b="1" baseline="-25000" dirty="0">
                <a:effectLst/>
                <a:cs typeface="Arial" charset="0"/>
              </a:rPr>
              <a:t>2 </a:t>
            </a:r>
            <a:r>
              <a:rPr lang="en-US" sz="1300" b="1" dirty="0">
                <a:effectLst/>
                <a:cs typeface="Arial" charset="0"/>
              </a:rPr>
              <a:t>+10 knots</a:t>
            </a:r>
            <a:endParaRPr lang="en-US" sz="1300" b="1" dirty="0">
              <a:effectLst/>
            </a:endParaRP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404575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Takeoff with Partial Flaps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357" y="726436"/>
            <a:ext cx="6252985" cy="3931928"/>
          </a:xfrm>
          <a:prstGeom prst="rect">
            <a:avLst/>
          </a:prstGeom>
          <a:effectLst>
            <a:outerShdw blurRad="50800" dist="38100" dir="2700000" algn="tl" rotWithShape="0">
              <a:prstClr val="black">
                <a:alpha val="40000"/>
              </a:prstClr>
            </a:outerShdw>
          </a:effectLst>
        </p:spPr>
      </p:pic>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1522121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Landing Configuration</a:t>
            </a:r>
          </a:p>
        </p:txBody>
      </p:sp>
      <p:sp>
        <p:nvSpPr>
          <p:cNvPr id="4" name="Rectangle 10"/>
          <p:cNvSpPr txBox="1">
            <a:spLocks/>
          </p:cNvSpPr>
          <p:nvPr/>
        </p:nvSpPr>
        <p:spPr>
          <a:xfrm>
            <a:off x="457200" y="640085"/>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solidFill>
                  <a:schemeClr val="accent1"/>
                </a:solidFill>
                <a:effectLst/>
              </a:rPr>
              <a:t>Beginning the maneuver:</a:t>
            </a:r>
          </a:p>
          <a:p>
            <a:pPr lvl="1">
              <a:lnSpc>
                <a:spcPct val="80000"/>
              </a:lnSpc>
            </a:pPr>
            <a:r>
              <a:rPr lang="en-US" sz="1300" b="1" dirty="0">
                <a:effectLst/>
              </a:rPr>
              <a:t>Established on precision approach, fully configured inside FAF:</a:t>
            </a:r>
          </a:p>
          <a:p>
            <a:pPr lvl="2">
              <a:lnSpc>
                <a:spcPct val="80000"/>
              </a:lnSpc>
            </a:pPr>
            <a:r>
              <a:rPr lang="en-US" sz="1300" b="1" dirty="0">
                <a:effectLst/>
              </a:rPr>
              <a:t>Gear – down</a:t>
            </a:r>
            <a:endParaRPr lang="en-US" sz="1300" b="1" dirty="0">
              <a:effectLst/>
              <a:cs typeface="Arial" charset="0"/>
            </a:endParaRPr>
          </a:p>
          <a:p>
            <a:pPr lvl="2">
              <a:lnSpc>
                <a:spcPct val="80000"/>
              </a:lnSpc>
            </a:pPr>
            <a:r>
              <a:rPr lang="en-US" sz="1300" b="1" dirty="0">
                <a:effectLst/>
              </a:rPr>
              <a:t>Flaps – 40°</a:t>
            </a:r>
          </a:p>
          <a:p>
            <a:pPr lvl="2">
              <a:lnSpc>
                <a:spcPct val="80000"/>
              </a:lnSpc>
            </a:pPr>
            <a:r>
              <a:rPr lang="en-US" sz="1300" b="1" dirty="0">
                <a:effectLst/>
                <a:cs typeface="Arial" charset="0"/>
              </a:rPr>
              <a:t>Autopilot engaged, LOC and GS captured</a:t>
            </a:r>
          </a:p>
          <a:p>
            <a:pPr lvl="1">
              <a:lnSpc>
                <a:spcPct val="80000"/>
              </a:lnSpc>
            </a:pPr>
            <a:r>
              <a:rPr lang="en-US" sz="1300" b="1" dirty="0">
                <a:effectLst/>
                <a:cs typeface="Arial" charset="0"/>
              </a:rPr>
              <a:t>When below 1000 AGL, reduce thrust to less than what would </a:t>
            </a:r>
            <a:br>
              <a:rPr lang="en-US" sz="1300" b="1" dirty="0">
                <a:effectLst/>
                <a:cs typeface="Arial" charset="0"/>
              </a:rPr>
            </a:br>
            <a:r>
              <a:rPr lang="en-US" sz="1300" b="1" dirty="0">
                <a:effectLst/>
                <a:cs typeface="Arial" charset="0"/>
              </a:rPr>
              <a:t>be required to maintain V</a:t>
            </a:r>
            <a:r>
              <a:rPr lang="en-US" sz="1300" b="1" baseline="-25000" dirty="0">
                <a:effectLst/>
                <a:cs typeface="Arial" charset="0"/>
              </a:rPr>
              <a:t>REF</a:t>
            </a:r>
            <a:r>
              <a:rPr lang="en-US" sz="1300" b="1" dirty="0">
                <a:effectLst/>
                <a:cs typeface="Arial" charset="0"/>
              </a:rPr>
              <a:t> (for example, set 55% N</a:t>
            </a:r>
            <a:r>
              <a:rPr lang="en-US" sz="1300" b="1" baseline="-25000" dirty="0">
                <a:effectLst/>
                <a:cs typeface="Arial" charset="0"/>
              </a:rPr>
              <a:t>1</a:t>
            </a:r>
            <a:r>
              <a:rPr lang="en-US" sz="1300" b="1" dirty="0">
                <a:effectLst/>
                <a:cs typeface="Arial" charset="0"/>
              </a:rPr>
              <a:t>)</a:t>
            </a:r>
          </a:p>
          <a:p>
            <a:pPr>
              <a:lnSpc>
                <a:spcPct val="80000"/>
              </a:lnSpc>
            </a:pPr>
            <a:r>
              <a:rPr lang="en-US" sz="1400" b="1" dirty="0">
                <a:solidFill>
                  <a:schemeClr val="accent1"/>
                </a:solidFill>
                <a:effectLst/>
              </a:rPr>
              <a:t>Recovery:</a:t>
            </a:r>
          </a:p>
          <a:p>
            <a:pPr lvl="1">
              <a:lnSpc>
                <a:spcPct val="80000"/>
              </a:lnSpc>
            </a:pPr>
            <a:r>
              <a:rPr lang="en-US" sz="1300" b="1" dirty="0">
                <a:effectLst/>
              </a:rPr>
              <a:t>Autopilot – ensure disengaged</a:t>
            </a:r>
          </a:p>
          <a:p>
            <a:pPr lvl="1">
              <a:lnSpc>
                <a:spcPct val="80000"/>
              </a:lnSpc>
            </a:pPr>
            <a:r>
              <a:rPr lang="en-US" sz="1300" b="1" dirty="0">
                <a:effectLst/>
              </a:rPr>
              <a:t>Pitch angle – lower to reduce angle of attack</a:t>
            </a:r>
          </a:p>
          <a:p>
            <a:pPr lvl="1">
              <a:lnSpc>
                <a:spcPct val="80000"/>
              </a:lnSpc>
            </a:pPr>
            <a:r>
              <a:rPr lang="en-US" sz="1300" b="1" dirty="0">
                <a:effectLst/>
              </a:rPr>
              <a:t>Bank angle – wings level</a:t>
            </a:r>
            <a:endParaRPr lang="en-US" sz="1300" b="1" dirty="0">
              <a:effectLst/>
              <a:cs typeface="Arial" charset="0"/>
            </a:endParaRPr>
          </a:p>
          <a:p>
            <a:pPr lvl="1">
              <a:lnSpc>
                <a:spcPct val="80000"/>
              </a:lnSpc>
            </a:pPr>
            <a:r>
              <a:rPr lang="en-US" sz="1300" b="1" dirty="0">
                <a:effectLst/>
                <a:cs typeface="Arial" charset="0"/>
              </a:rPr>
              <a:t>Thrust lever – max thrust</a:t>
            </a:r>
          </a:p>
          <a:p>
            <a:pPr lvl="1">
              <a:lnSpc>
                <a:spcPct val="80000"/>
              </a:lnSpc>
            </a:pPr>
            <a:r>
              <a:rPr lang="en-US" sz="1300" b="1" dirty="0">
                <a:effectLst/>
                <a:cs typeface="Arial" charset="0"/>
              </a:rPr>
              <a:t>Flight airbrakes – ensure retracted</a:t>
            </a:r>
          </a:p>
          <a:p>
            <a:pPr lvl="1">
              <a:lnSpc>
                <a:spcPct val="80000"/>
              </a:lnSpc>
            </a:pPr>
            <a:r>
              <a:rPr lang="en-US" sz="1300" b="1" dirty="0">
                <a:effectLst/>
                <a:cs typeface="Arial" charset="0"/>
              </a:rPr>
              <a:t>Flaps – 20°</a:t>
            </a:r>
          </a:p>
          <a:p>
            <a:pPr lvl="1">
              <a:lnSpc>
                <a:spcPct val="80000"/>
              </a:lnSpc>
              <a:buNone/>
            </a:pPr>
            <a:r>
              <a:rPr lang="en-US" sz="1300" b="1" i="1" dirty="0">
                <a:solidFill>
                  <a:schemeClr val="accent1"/>
                </a:solidFill>
                <a:effectLst/>
                <a:cs typeface="Arial" charset="0"/>
              </a:rPr>
              <a:t>As engines accelerate and no stall buffet:</a:t>
            </a:r>
          </a:p>
          <a:p>
            <a:pPr lvl="1">
              <a:lnSpc>
                <a:spcPct val="80000"/>
              </a:lnSpc>
            </a:pPr>
            <a:r>
              <a:rPr lang="en-US" sz="1300" b="1" dirty="0">
                <a:effectLst/>
                <a:cs typeface="Arial" charset="0"/>
              </a:rPr>
              <a:t>Pitch for positive rate of climb then retract gear</a:t>
            </a:r>
          </a:p>
          <a:p>
            <a:pPr>
              <a:lnSpc>
                <a:spcPct val="80000"/>
              </a:lnSpc>
            </a:pPr>
            <a:r>
              <a:rPr lang="en-US" sz="1400" b="1" dirty="0">
                <a:solidFill>
                  <a:schemeClr val="accent1"/>
                </a:solidFill>
                <a:effectLst/>
                <a:cs typeface="Arial" charset="0"/>
              </a:rPr>
              <a:t>Completion of maneuver:</a:t>
            </a:r>
          </a:p>
          <a:p>
            <a:pPr lvl="1">
              <a:lnSpc>
                <a:spcPct val="80000"/>
              </a:lnSpc>
            </a:pPr>
            <a:r>
              <a:rPr lang="en-US" sz="1300" b="1" dirty="0">
                <a:effectLst/>
                <a:cs typeface="Arial" charset="0"/>
              </a:rPr>
              <a:t>Initiate missed approach procedure and advise ATC</a:t>
            </a:r>
          </a:p>
          <a:p>
            <a:pPr lvl="1">
              <a:lnSpc>
                <a:spcPct val="80000"/>
              </a:lnSpc>
            </a:pPr>
            <a:r>
              <a:rPr lang="en-US" sz="1300" b="1" dirty="0">
                <a:effectLst/>
                <a:cs typeface="Arial" charset="0"/>
              </a:rPr>
              <a:t>Initiate flap retraction with a minimum airspeed of V</a:t>
            </a:r>
            <a:r>
              <a:rPr lang="en-US" sz="1300" b="1" baseline="-25000" dirty="0">
                <a:effectLst/>
                <a:cs typeface="Arial" charset="0"/>
              </a:rPr>
              <a:t>2 </a:t>
            </a:r>
            <a:r>
              <a:rPr lang="en-US" sz="1300" b="1" dirty="0">
                <a:effectLst/>
                <a:cs typeface="Arial" charset="0"/>
              </a:rPr>
              <a:t>+10 knots</a:t>
            </a: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extLst>
      <p:ext uri="{BB962C8B-B14F-4D97-AF65-F5344CB8AC3E}">
        <p14:creationId xmlns:p14="http://schemas.microsoft.com/office/powerpoint/2010/main" val="4120664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Landing Configuration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865" y="726182"/>
            <a:ext cx="6239269" cy="3767336"/>
          </a:xfrm>
          <a:prstGeom prst="rect">
            <a:avLst/>
          </a:prstGeom>
          <a:effectLst>
            <a:outerShdw blurRad="50800" dist="38100" dir="2700000" algn="tl" rotWithShape="0">
              <a:prstClr val="black">
                <a:alpha val="40000"/>
              </a:prstClr>
            </a:outerShdw>
          </a:effectLst>
        </p:spPr>
      </p:pic>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2322881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Stall Recovery: High Altitude</a:t>
            </a:r>
          </a:p>
        </p:txBody>
      </p:sp>
      <p:sp>
        <p:nvSpPr>
          <p:cNvPr id="4" name="Rectangle 10"/>
          <p:cNvSpPr txBox="1">
            <a:spLocks/>
          </p:cNvSpPr>
          <p:nvPr/>
        </p:nvSpPr>
        <p:spPr>
          <a:xfrm>
            <a:off x="457200" y="716285"/>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dirty="0">
                <a:solidFill>
                  <a:schemeClr val="accent1"/>
                </a:solidFill>
                <a:effectLst/>
              </a:rPr>
              <a:t>Beginning the maneuver:</a:t>
            </a:r>
          </a:p>
          <a:p>
            <a:pPr lvl="1">
              <a:lnSpc>
                <a:spcPct val="80000"/>
              </a:lnSpc>
            </a:pPr>
            <a:r>
              <a:rPr lang="en-US" sz="1300" b="1" dirty="0">
                <a:effectLst/>
              </a:rPr>
              <a:t>Altitude – near max operating for weight and temperature conditions</a:t>
            </a:r>
          </a:p>
          <a:p>
            <a:pPr lvl="1">
              <a:lnSpc>
                <a:spcPct val="80000"/>
              </a:lnSpc>
            </a:pPr>
            <a:r>
              <a:rPr lang="en-US" sz="1300" b="1" dirty="0">
                <a:effectLst/>
              </a:rPr>
              <a:t>Thrust – as necessary, establish climb</a:t>
            </a:r>
          </a:p>
          <a:p>
            <a:pPr lvl="1">
              <a:lnSpc>
                <a:spcPct val="80000"/>
              </a:lnSpc>
            </a:pPr>
            <a:r>
              <a:rPr lang="en-US" sz="1300" b="1" dirty="0">
                <a:effectLst/>
              </a:rPr>
              <a:t>Flaps – 0°</a:t>
            </a:r>
          </a:p>
          <a:p>
            <a:pPr lvl="1">
              <a:lnSpc>
                <a:spcPct val="80000"/>
              </a:lnSpc>
            </a:pPr>
            <a:r>
              <a:rPr lang="en-US" sz="1300" b="1" dirty="0">
                <a:effectLst/>
              </a:rPr>
              <a:t>Gear – up</a:t>
            </a:r>
            <a:endParaRPr lang="en-US" sz="1300" b="1" dirty="0">
              <a:effectLst/>
              <a:cs typeface="Arial" charset="0"/>
            </a:endParaRPr>
          </a:p>
          <a:p>
            <a:pPr lvl="1">
              <a:lnSpc>
                <a:spcPct val="80000"/>
              </a:lnSpc>
            </a:pPr>
            <a:r>
              <a:rPr lang="en-US" sz="1300" b="1" dirty="0">
                <a:effectLst/>
              </a:rPr>
              <a:t>Autopilot – on</a:t>
            </a:r>
          </a:p>
          <a:p>
            <a:pPr lvl="1">
              <a:lnSpc>
                <a:spcPct val="80000"/>
              </a:lnSpc>
            </a:pPr>
            <a:r>
              <a:rPr lang="en-US" sz="1300" b="1" dirty="0">
                <a:effectLst/>
                <a:cs typeface="Arial" charset="0"/>
              </a:rPr>
              <a:t>Stall buffet</a:t>
            </a:r>
          </a:p>
          <a:p>
            <a:pPr>
              <a:lnSpc>
                <a:spcPct val="80000"/>
              </a:lnSpc>
            </a:pPr>
            <a:r>
              <a:rPr lang="en-US" sz="1400" b="1" dirty="0">
                <a:solidFill>
                  <a:schemeClr val="accent1"/>
                </a:solidFill>
                <a:effectLst/>
              </a:rPr>
              <a:t>Recovery:</a:t>
            </a:r>
          </a:p>
          <a:p>
            <a:pPr lvl="1">
              <a:lnSpc>
                <a:spcPct val="80000"/>
              </a:lnSpc>
            </a:pPr>
            <a:r>
              <a:rPr lang="en-US" sz="1300" b="1" dirty="0">
                <a:effectLst/>
              </a:rPr>
              <a:t>Autopilot – ensure disengaged</a:t>
            </a:r>
          </a:p>
          <a:p>
            <a:pPr lvl="1">
              <a:lnSpc>
                <a:spcPct val="80000"/>
              </a:lnSpc>
            </a:pPr>
            <a:r>
              <a:rPr lang="en-US" sz="1300" b="1" dirty="0">
                <a:effectLst/>
              </a:rPr>
              <a:t>Pitch angle – lower to reduce angle of attack, pitch down as </a:t>
            </a:r>
            <a:br>
              <a:rPr lang="en-US" sz="1300" b="1" dirty="0">
                <a:effectLst/>
              </a:rPr>
            </a:br>
            <a:r>
              <a:rPr lang="en-US" sz="1300" b="1" dirty="0">
                <a:effectLst/>
              </a:rPr>
              <a:t>necessary to sacrifice altitude for airspeed</a:t>
            </a:r>
          </a:p>
          <a:p>
            <a:pPr lvl="1">
              <a:lnSpc>
                <a:spcPct val="80000"/>
              </a:lnSpc>
            </a:pPr>
            <a:r>
              <a:rPr lang="en-US" sz="1300" b="1" dirty="0">
                <a:effectLst/>
              </a:rPr>
              <a:t>Bank angle – wings level</a:t>
            </a:r>
            <a:endParaRPr lang="en-US" sz="1300" b="1" dirty="0">
              <a:effectLst/>
              <a:cs typeface="Arial" charset="0"/>
            </a:endParaRPr>
          </a:p>
          <a:p>
            <a:pPr lvl="1">
              <a:lnSpc>
                <a:spcPct val="80000"/>
              </a:lnSpc>
            </a:pPr>
            <a:r>
              <a:rPr lang="en-US" sz="1300" b="1" dirty="0">
                <a:effectLst/>
                <a:cs typeface="Arial" charset="0"/>
              </a:rPr>
              <a:t>Thrust lever – max thrust (observe limitations)</a:t>
            </a:r>
          </a:p>
          <a:p>
            <a:pPr lvl="1">
              <a:lnSpc>
                <a:spcPct val="80000"/>
              </a:lnSpc>
            </a:pPr>
            <a:r>
              <a:rPr lang="en-US" sz="1300" b="1" dirty="0">
                <a:effectLst/>
                <a:cs typeface="Arial" charset="0"/>
              </a:rPr>
              <a:t>Flight airbrakes – ensure retracted</a:t>
            </a:r>
          </a:p>
          <a:p>
            <a:pPr lvl="1">
              <a:lnSpc>
                <a:spcPct val="80000"/>
              </a:lnSpc>
              <a:buNone/>
            </a:pPr>
            <a:r>
              <a:rPr lang="en-US" sz="1300" b="1" i="1" dirty="0">
                <a:solidFill>
                  <a:schemeClr val="accent1"/>
                </a:solidFill>
                <a:effectLst/>
                <a:cs typeface="Arial" charset="0"/>
              </a:rPr>
              <a:t>After airspeed increasing to normal cruise speed and no stall buffet:</a:t>
            </a:r>
          </a:p>
          <a:p>
            <a:pPr lvl="1">
              <a:lnSpc>
                <a:spcPct val="80000"/>
              </a:lnSpc>
            </a:pPr>
            <a:r>
              <a:rPr lang="en-US" sz="1300" b="1" dirty="0">
                <a:effectLst/>
                <a:cs typeface="Arial" charset="0"/>
              </a:rPr>
              <a:t>Pitch attitude – adjust to return to desired flight path</a:t>
            </a:r>
          </a:p>
          <a:p>
            <a:pPr>
              <a:lnSpc>
                <a:spcPct val="80000"/>
              </a:lnSpc>
            </a:pPr>
            <a:r>
              <a:rPr lang="en-US" sz="1400" b="1" dirty="0">
                <a:solidFill>
                  <a:schemeClr val="accent1"/>
                </a:solidFill>
                <a:effectLst/>
                <a:cs typeface="Arial" charset="0"/>
              </a:rPr>
              <a:t>Completion of maneuver:</a:t>
            </a:r>
          </a:p>
          <a:p>
            <a:pPr lvl="1">
              <a:lnSpc>
                <a:spcPct val="80000"/>
              </a:lnSpc>
            </a:pPr>
            <a:r>
              <a:rPr lang="en-US" sz="1300" b="1" dirty="0">
                <a:effectLst/>
                <a:cs typeface="Arial" charset="0"/>
              </a:rPr>
              <a:t>Establish level flight at normal cruise speed at a safe altitude</a:t>
            </a:r>
            <a:endParaRPr lang="en-US" sz="1300" b="1" dirty="0">
              <a:effectLst/>
            </a:endParaRPr>
          </a:p>
        </p:txBody>
      </p:sp>
      <p:pic>
        <p:nvPicPr>
          <p:cNvPr id="9" name="Picture 8">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3642524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Recovery from Unusual Attitudes</a:t>
            </a:r>
          </a:p>
        </p:txBody>
      </p:sp>
      <p:sp>
        <p:nvSpPr>
          <p:cNvPr id="4" name="Rectangle 10"/>
          <p:cNvSpPr txBox="1">
            <a:spLocks/>
          </p:cNvSpPr>
          <p:nvPr/>
        </p:nvSpPr>
        <p:spPr>
          <a:xfrm>
            <a:off x="457200" y="722635"/>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Nose high:</a:t>
            </a:r>
          </a:p>
          <a:p>
            <a:pPr lvl="1"/>
            <a:r>
              <a:rPr lang="en-US" sz="1400" b="1" dirty="0">
                <a:effectLst/>
              </a:rPr>
              <a:t>Max thrust</a:t>
            </a:r>
          </a:p>
          <a:p>
            <a:pPr lvl="1"/>
            <a:r>
              <a:rPr lang="en-US" sz="1400" b="1" dirty="0">
                <a:effectLst/>
              </a:rPr>
              <a:t>Bank 60</a:t>
            </a:r>
            <a:r>
              <a:rPr lang="en-US" sz="1400" b="1" dirty="0">
                <a:effectLst/>
                <a:cs typeface="Arial" charset="0"/>
              </a:rPr>
              <a:t>° to 90° in the shortest direction</a:t>
            </a:r>
          </a:p>
          <a:p>
            <a:pPr lvl="1"/>
            <a:r>
              <a:rPr lang="en-US" sz="1400" b="1" dirty="0">
                <a:effectLst/>
                <a:cs typeface="Arial" charset="0"/>
              </a:rPr>
              <a:t>Maintain bank until the nose approaches the horizon</a:t>
            </a:r>
          </a:p>
          <a:p>
            <a:pPr lvl="1"/>
            <a:r>
              <a:rPr lang="en-US" sz="1400" b="1" dirty="0">
                <a:effectLst/>
                <a:cs typeface="Arial" charset="0"/>
              </a:rPr>
              <a:t>Roll wings level</a:t>
            </a:r>
          </a:p>
          <a:p>
            <a:pPr lvl="1"/>
            <a:r>
              <a:rPr lang="en-US" sz="1400" b="1" dirty="0">
                <a:effectLst/>
                <a:cs typeface="Arial" charset="0"/>
              </a:rPr>
              <a:t>Allow airspeed to build to safe speed</a:t>
            </a:r>
          </a:p>
          <a:p>
            <a:pPr lvl="1"/>
            <a:endParaRPr lang="en-US" sz="1400" b="1" dirty="0">
              <a:effectLst/>
              <a:cs typeface="Arial" charset="0"/>
            </a:endParaRPr>
          </a:p>
          <a:p>
            <a:pPr>
              <a:buNone/>
            </a:pPr>
            <a:r>
              <a:rPr lang="en-US" sz="1600" b="1" dirty="0">
                <a:solidFill>
                  <a:schemeClr val="accent1"/>
                </a:solidFill>
                <a:effectLst/>
                <a:cs typeface="Arial" charset="0"/>
              </a:rPr>
              <a:t>Nose low:</a:t>
            </a:r>
          </a:p>
          <a:p>
            <a:pPr lvl="1"/>
            <a:r>
              <a:rPr lang="en-US" sz="1400" b="1" dirty="0">
                <a:effectLst/>
                <a:cs typeface="Arial" charset="0"/>
              </a:rPr>
              <a:t>Reduce thrust to idle</a:t>
            </a:r>
          </a:p>
          <a:p>
            <a:pPr lvl="1"/>
            <a:r>
              <a:rPr lang="en-US" sz="1400" b="1" dirty="0">
                <a:effectLst/>
                <a:cs typeface="Arial" charset="0"/>
              </a:rPr>
              <a:t>Roll wings shortest direction to level</a:t>
            </a:r>
          </a:p>
          <a:p>
            <a:pPr lvl="1"/>
            <a:r>
              <a:rPr lang="en-US" sz="1400" b="1" dirty="0">
                <a:effectLst/>
                <a:cs typeface="Arial" charset="0"/>
              </a:rPr>
              <a:t>Deploy flight airbrakes (delay until less than 90° of bank)</a:t>
            </a:r>
          </a:p>
          <a:p>
            <a:pPr lvl="1"/>
            <a:r>
              <a:rPr lang="en-US" sz="1400" b="1" dirty="0">
                <a:effectLst/>
                <a:cs typeface="Arial" charset="0"/>
              </a:rPr>
              <a:t>Raise nose to the horizon</a:t>
            </a:r>
          </a:p>
          <a:p>
            <a:pPr lvl="1"/>
            <a:r>
              <a:rPr lang="en-US" sz="1400" b="1" dirty="0">
                <a:effectLst/>
                <a:cs typeface="Arial" charset="0"/>
              </a:rPr>
              <a:t>Retract flight airbrakes</a:t>
            </a:r>
          </a:p>
          <a:p>
            <a:pPr lvl="1"/>
            <a:r>
              <a:rPr lang="en-US" sz="1400" b="1" dirty="0">
                <a:effectLst/>
                <a:cs typeface="Arial" charset="0"/>
              </a:rPr>
              <a:t>Establish a safe airspeed</a:t>
            </a:r>
            <a:endParaRPr lang="en-US" sz="1400" b="1" dirty="0">
              <a:effectLst/>
            </a:endParaRP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341800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0" y="0"/>
            <a:ext cx="9144000" cy="514350"/>
          </a:xfrm>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sz="2400" dirty="0">
                <a:effectLst>
                  <a:outerShdw blurRad="38100" dist="38100" dir="2700000" algn="tl">
                    <a:srgbClr val="000000">
                      <a:alpha val="43137"/>
                    </a:srgbClr>
                  </a:outerShdw>
                </a:effectLst>
              </a:rPr>
              <a:t>Takeoffs</a:t>
            </a: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21" name="AutoShape 53">
            <a:hlinkClick r:id="" action="ppaction://customshow?id=9&amp;return=true" highlightClick="1"/>
          </p:cNvPr>
          <p:cNvSpPr>
            <a:spLocks noChangeArrowheads="1"/>
          </p:cNvSpPr>
          <p:nvPr/>
        </p:nvSpPr>
        <p:spPr bwMode="auto">
          <a:xfrm>
            <a:off x="5789938"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err="1">
                <a:solidFill>
                  <a:srgbClr val="205392"/>
                </a:solidFill>
                <a:effectLst/>
              </a:rPr>
              <a:t>Windshear</a:t>
            </a:r>
            <a:r>
              <a:rPr lang="en-US" sz="1100" b="1" dirty="0">
                <a:solidFill>
                  <a:srgbClr val="205392"/>
                </a:solidFill>
                <a:effectLst/>
              </a:rPr>
              <a:t> </a:t>
            </a:r>
            <a:br>
              <a:rPr lang="en-US" sz="1100" b="1" dirty="0">
                <a:solidFill>
                  <a:srgbClr val="205392"/>
                </a:solidFill>
                <a:effectLst/>
              </a:rPr>
            </a:br>
            <a:r>
              <a:rPr lang="en-US" sz="1100" b="1" dirty="0">
                <a:solidFill>
                  <a:srgbClr val="205392"/>
                </a:solidFill>
                <a:effectLst/>
              </a:rPr>
              <a:t>During Takeoff</a:t>
            </a:r>
          </a:p>
        </p:txBody>
      </p:sp>
      <p:sp>
        <p:nvSpPr>
          <p:cNvPr id="16" name="AutoShape 66">
            <a:hlinkClick r:id="" action="ppaction://customshow?id=6&amp;return=true" highlightClick="1"/>
          </p:cNvPr>
          <p:cNvSpPr>
            <a:spLocks noChangeArrowheads="1"/>
          </p:cNvSpPr>
          <p:nvPr/>
        </p:nvSpPr>
        <p:spPr bwMode="auto">
          <a:xfrm>
            <a:off x="3716034"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Engine Failure </a:t>
            </a:r>
            <a:br>
              <a:rPr lang="en-US" sz="1100" b="1" dirty="0">
                <a:solidFill>
                  <a:srgbClr val="205392"/>
                </a:solidFill>
                <a:effectLst/>
              </a:rPr>
            </a:br>
            <a:r>
              <a:rPr lang="en-US" sz="1100" b="1" dirty="0">
                <a:solidFill>
                  <a:srgbClr val="205392"/>
                </a:solidFill>
                <a:effectLst/>
              </a:rPr>
              <a:t>During Takeoff </a:t>
            </a:r>
          </a:p>
        </p:txBody>
      </p:sp>
      <p:sp>
        <p:nvSpPr>
          <p:cNvPr id="22" name="AutoShape 53">
            <a:hlinkClick r:id="" action="ppaction://customshow?id=7&amp;return=true" highlightClick="1"/>
          </p:cNvPr>
          <p:cNvSpPr>
            <a:spLocks noChangeArrowheads="1"/>
          </p:cNvSpPr>
          <p:nvPr/>
        </p:nvSpPr>
        <p:spPr bwMode="auto">
          <a:xfrm>
            <a:off x="1642131" y="422354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Rejected Takeoff</a:t>
            </a:r>
            <a:r>
              <a:rPr lang="en-US" sz="1200" b="1" dirty="0">
                <a:solidFill>
                  <a:srgbClr val="205392"/>
                </a:solidFill>
                <a:effectLst/>
              </a:rPr>
              <a:t> </a:t>
            </a:r>
          </a:p>
        </p:txBody>
      </p:sp>
      <p:sp>
        <p:nvSpPr>
          <p:cNvPr id="10" name="AutoShape 53">
            <a:hlinkClick r:id="" action="ppaction://customshow?id=26&amp;return=true" highlightClick="1"/>
          </p:cNvPr>
          <p:cNvSpPr>
            <a:spLocks noChangeArrowheads="1"/>
          </p:cNvSpPr>
          <p:nvPr/>
        </p:nvSpPr>
        <p:spPr bwMode="auto">
          <a:xfrm>
            <a:off x="5792115" y="367708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Normal Takeoff </a:t>
            </a:r>
            <a:br>
              <a:rPr lang="en-US" sz="1100" b="1" dirty="0">
                <a:solidFill>
                  <a:srgbClr val="205392"/>
                </a:solidFill>
                <a:effectLst/>
              </a:rPr>
            </a:br>
            <a:r>
              <a:rPr lang="en-US" sz="1100" b="1" dirty="0">
                <a:solidFill>
                  <a:srgbClr val="205392"/>
                </a:solidFill>
                <a:effectLst/>
              </a:rPr>
              <a:t>&amp; Climb</a:t>
            </a:r>
          </a:p>
        </p:txBody>
      </p:sp>
      <p:sp>
        <p:nvSpPr>
          <p:cNvPr id="11" name="AutoShape 66">
            <a:hlinkClick r:id="" action="ppaction://customshow?id=55&amp;return=true" highlightClick="1"/>
          </p:cNvPr>
          <p:cNvSpPr>
            <a:spLocks noChangeArrowheads="1"/>
          </p:cNvSpPr>
          <p:nvPr/>
        </p:nvSpPr>
        <p:spPr bwMode="auto">
          <a:xfrm>
            <a:off x="3718211" y="367708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Standard Takeoff </a:t>
            </a:r>
          </a:p>
          <a:p>
            <a:pPr algn="ctr">
              <a:lnSpc>
                <a:spcPts val="1200"/>
              </a:lnSpc>
              <a:defRPr/>
            </a:pPr>
            <a:r>
              <a:rPr lang="en-US" sz="1100" b="1" dirty="0">
                <a:solidFill>
                  <a:srgbClr val="205392"/>
                </a:solidFill>
                <a:effectLst/>
              </a:rPr>
              <a:t>Procedure</a:t>
            </a:r>
          </a:p>
        </p:txBody>
      </p:sp>
      <p:sp>
        <p:nvSpPr>
          <p:cNvPr id="12" name="AutoShape 53">
            <a:hlinkClick r:id="" action="ppaction://customshow?id=25&amp;return=true" highlightClick="1"/>
          </p:cNvPr>
          <p:cNvSpPr>
            <a:spLocks noChangeArrowheads="1"/>
          </p:cNvSpPr>
          <p:nvPr/>
        </p:nvSpPr>
        <p:spPr bwMode="auto">
          <a:xfrm>
            <a:off x="1644308" y="367708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Standard Takeoff </a:t>
            </a:r>
          </a:p>
          <a:p>
            <a:pPr algn="ctr">
              <a:lnSpc>
                <a:spcPts val="1200"/>
              </a:lnSpc>
              <a:defRPr/>
            </a:pPr>
            <a:r>
              <a:rPr lang="en-US" sz="1100" b="1" dirty="0">
                <a:solidFill>
                  <a:srgbClr val="205392"/>
                </a:solidFill>
                <a:effectLst/>
                <a:latin typeface="+mj-lt"/>
              </a:rPr>
              <a:t>Briefing</a:t>
            </a:r>
          </a:p>
        </p:txBody>
      </p:sp>
      <p:pic>
        <p:nvPicPr>
          <p:cNvPr id="25" name="Picture 2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414881949"/>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Precision Approach</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buNone/>
            </a:pPr>
            <a:r>
              <a:rPr lang="en-US" sz="1600" b="1" dirty="0">
                <a:solidFill>
                  <a:schemeClr val="accent1"/>
                </a:solidFill>
                <a:effectLst/>
              </a:rPr>
              <a:t>Outside IAF:</a:t>
            </a:r>
          </a:p>
          <a:p>
            <a:pPr lvl="2">
              <a:lnSpc>
                <a:spcPct val="80000"/>
              </a:lnSpc>
            </a:pPr>
            <a:r>
              <a:rPr lang="en-US" sz="1400" b="1" dirty="0">
                <a:effectLst/>
              </a:rPr>
              <a:t>Set approximately 60% N</a:t>
            </a:r>
            <a:r>
              <a:rPr lang="en-US" sz="1400" b="1" baseline="-25000" dirty="0">
                <a:effectLst/>
              </a:rPr>
              <a:t>1</a:t>
            </a:r>
            <a:r>
              <a:rPr lang="en-US" sz="1400" b="1" dirty="0">
                <a:effectLst/>
              </a:rPr>
              <a:t>, adjust as necessary</a:t>
            </a:r>
          </a:p>
          <a:p>
            <a:pPr lvl="2">
              <a:lnSpc>
                <a:spcPct val="80000"/>
              </a:lnSpc>
            </a:pPr>
            <a:r>
              <a:rPr lang="en-US" sz="1400" b="1" dirty="0">
                <a:effectLst/>
              </a:rPr>
              <a:t>Slats down</a:t>
            </a:r>
          </a:p>
          <a:p>
            <a:pPr lvl="2">
              <a:lnSpc>
                <a:spcPct val="80000"/>
              </a:lnSpc>
            </a:pPr>
            <a:r>
              <a:rPr lang="en-US" sz="1400" b="1" dirty="0">
                <a:effectLst/>
              </a:rPr>
              <a:t>Airspeed 180 knots</a:t>
            </a:r>
          </a:p>
          <a:p>
            <a:pPr lvl="2">
              <a:lnSpc>
                <a:spcPct val="80000"/>
              </a:lnSpc>
            </a:pPr>
            <a:r>
              <a:rPr lang="en-US" sz="1400" b="1" dirty="0">
                <a:effectLst/>
              </a:rPr>
              <a:t>Complete descent and approach checks</a:t>
            </a:r>
          </a:p>
          <a:p>
            <a:pPr marL="338138" lvl="1" indent="-223838">
              <a:lnSpc>
                <a:spcPct val="80000"/>
              </a:lnSpc>
            </a:pPr>
            <a:endParaRPr lang="en-US" sz="1400" b="1" dirty="0">
              <a:effectLst/>
            </a:endParaRPr>
          </a:p>
          <a:p>
            <a:pPr>
              <a:lnSpc>
                <a:spcPct val="80000"/>
              </a:lnSpc>
              <a:buNone/>
            </a:pPr>
            <a:r>
              <a:rPr lang="en-US" sz="1600" b="1" dirty="0">
                <a:solidFill>
                  <a:schemeClr val="accent1"/>
                </a:solidFill>
                <a:effectLst/>
              </a:rPr>
              <a:t>Procedure turn outbound or base:</a:t>
            </a:r>
          </a:p>
          <a:p>
            <a:pPr lvl="2">
              <a:lnSpc>
                <a:spcPct val="80000"/>
              </a:lnSpc>
            </a:pPr>
            <a:r>
              <a:rPr lang="en-US" sz="1400" b="1" dirty="0">
                <a:effectLst/>
              </a:rPr>
              <a:t>Flaps 12</a:t>
            </a:r>
            <a:r>
              <a:rPr lang="en-US" sz="1400" b="1" dirty="0">
                <a:effectLst/>
                <a:cs typeface="Arial" charset="0"/>
              </a:rPr>
              <a:t>°</a:t>
            </a:r>
          </a:p>
          <a:p>
            <a:pPr lvl="2">
              <a:lnSpc>
                <a:spcPct val="80000"/>
              </a:lnSpc>
            </a:pPr>
            <a:r>
              <a:rPr lang="en-US" sz="1400" b="1" dirty="0">
                <a:effectLst/>
                <a:cs typeface="Arial" charset="0"/>
              </a:rPr>
              <a:t>Speed 160 knots (V</a:t>
            </a:r>
            <a:r>
              <a:rPr lang="en-US" sz="1400" b="1" baseline="-25000" dirty="0">
                <a:effectLst/>
                <a:cs typeface="Arial" charset="0"/>
              </a:rPr>
              <a:t>REF </a:t>
            </a:r>
            <a:r>
              <a:rPr lang="en-US" sz="1400" b="1" dirty="0">
                <a:effectLst/>
                <a:cs typeface="Arial" charset="0"/>
              </a:rPr>
              <a:t>+30 knots)</a:t>
            </a:r>
          </a:p>
          <a:p>
            <a:pPr lvl="2">
              <a:lnSpc>
                <a:spcPct val="80000"/>
              </a:lnSpc>
            </a:pPr>
            <a:r>
              <a:rPr lang="en-US" sz="1400" b="1" dirty="0">
                <a:effectLst/>
                <a:cs typeface="Arial" charset="0"/>
              </a:rPr>
              <a:t>Facility tuned and identified</a:t>
            </a:r>
          </a:p>
          <a:p>
            <a:pPr marL="338138" lvl="1" indent="-223838">
              <a:lnSpc>
                <a:spcPct val="80000"/>
              </a:lnSpc>
            </a:pPr>
            <a:endParaRPr lang="en-US" sz="1400" b="1" dirty="0">
              <a:effectLst/>
              <a:cs typeface="Arial" charset="0"/>
            </a:endParaRPr>
          </a:p>
          <a:p>
            <a:pPr>
              <a:lnSpc>
                <a:spcPct val="80000"/>
              </a:lnSpc>
              <a:buNone/>
            </a:pPr>
            <a:r>
              <a:rPr lang="en-US" sz="1600" b="1" dirty="0">
                <a:solidFill>
                  <a:schemeClr val="accent1"/>
                </a:solidFill>
                <a:effectLst/>
                <a:cs typeface="Arial" charset="0"/>
              </a:rPr>
              <a:t>Localizer intercept:</a:t>
            </a:r>
          </a:p>
          <a:p>
            <a:pPr lvl="2">
              <a:lnSpc>
                <a:spcPct val="80000"/>
              </a:lnSpc>
            </a:pPr>
            <a:r>
              <a:rPr lang="en-US" sz="1400" b="1" dirty="0">
                <a:effectLst/>
                <a:cs typeface="Arial" charset="0"/>
              </a:rPr>
              <a:t>Flaps 20° (V</a:t>
            </a:r>
            <a:r>
              <a:rPr lang="en-US" sz="1400" b="1" baseline="-25000" dirty="0">
                <a:effectLst/>
                <a:cs typeface="Arial" charset="0"/>
              </a:rPr>
              <a:t>REF </a:t>
            </a:r>
            <a:r>
              <a:rPr lang="en-US" sz="1400" b="1" dirty="0">
                <a:effectLst/>
                <a:cs typeface="Arial" charset="0"/>
              </a:rPr>
              <a:t>+20 knots) </a:t>
            </a:r>
            <a:endParaRPr lang="en-US" sz="1400" b="1" dirty="0">
              <a:effectLst/>
            </a:endParaRP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027719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Precision Approach</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Approaching the final approach fix:</a:t>
            </a:r>
          </a:p>
          <a:p>
            <a:pPr marL="738188" lvl="2" indent="-223838"/>
            <a:r>
              <a:rPr lang="en-US" sz="1400" b="1" dirty="0">
                <a:effectLst/>
              </a:rPr>
              <a:t>One dot below glide slope:  gear down, before landing checklist </a:t>
            </a:r>
          </a:p>
          <a:p>
            <a:pPr marL="338138" lvl="1" indent="-223838"/>
            <a:endParaRPr lang="en-US" sz="1400" b="1" dirty="0">
              <a:effectLst/>
            </a:endParaRPr>
          </a:p>
          <a:p>
            <a:pPr>
              <a:buNone/>
            </a:pPr>
            <a:r>
              <a:rPr lang="en-US" sz="1600" b="1" dirty="0">
                <a:solidFill>
                  <a:schemeClr val="accent1"/>
                </a:solidFill>
                <a:effectLst/>
              </a:rPr>
              <a:t>Final approach fix:</a:t>
            </a:r>
          </a:p>
          <a:p>
            <a:pPr marL="738188" lvl="2" indent="-223838"/>
            <a:r>
              <a:rPr lang="en-US" sz="1400" b="1" dirty="0">
                <a:effectLst/>
              </a:rPr>
              <a:t>Glideslope intercept:  flaps 40</a:t>
            </a:r>
            <a:r>
              <a:rPr lang="en-US" sz="1400" b="1" dirty="0">
                <a:effectLst/>
                <a:cs typeface="Arial" charset="0"/>
              </a:rPr>
              <a:t>°</a:t>
            </a:r>
          </a:p>
          <a:p>
            <a:pPr marL="738188" lvl="2" indent="-223838"/>
            <a:r>
              <a:rPr lang="en-US" sz="1400" b="1" dirty="0">
                <a:effectLst/>
                <a:cs typeface="Arial" charset="0"/>
              </a:rPr>
              <a:t>Allow airspeed to gradually reduce to (V</a:t>
            </a:r>
            <a:r>
              <a:rPr lang="en-US" sz="1400" b="1" baseline="-25000" dirty="0">
                <a:effectLst/>
                <a:cs typeface="Arial" charset="0"/>
              </a:rPr>
              <a:t>REF </a:t>
            </a:r>
            <a:r>
              <a:rPr lang="en-US" sz="1400" b="1" dirty="0">
                <a:effectLst/>
                <a:cs typeface="Arial" charset="0"/>
              </a:rPr>
              <a:t>+½ gust)</a:t>
            </a:r>
          </a:p>
          <a:p>
            <a:pPr marL="338138" lvl="1" indent="-223838">
              <a:buNone/>
            </a:pPr>
            <a:endParaRPr lang="en-US" sz="1400" b="1" dirty="0">
              <a:effectLst/>
              <a:cs typeface="Arial" charset="0"/>
            </a:endParaRPr>
          </a:p>
          <a:p>
            <a:pPr>
              <a:buNone/>
            </a:pPr>
            <a:r>
              <a:rPr lang="en-US" sz="1600" b="1" dirty="0">
                <a:solidFill>
                  <a:schemeClr val="accent1"/>
                </a:solidFill>
                <a:effectLst/>
                <a:cs typeface="Arial" charset="0"/>
              </a:rPr>
              <a:t>Landing assured:</a:t>
            </a:r>
          </a:p>
          <a:p>
            <a:pPr marL="738188" lvl="2" indent="-223838"/>
            <a:r>
              <a:rPr lang="en-US" sz="1400" b="1" dirty="0">
                <a:effectLst/>
                <a:cs typeface="Arial" charset="0"/>
              </a:rPr>
              <a:t>Flaps 40° (V</a:t>
            </a:r>
            <a:r>
              <a:rPr lang="en-US" sz="1400" b="1" baseline="-25000" dirty="0">
                <a:effectLst/>
                <a:cs typeface="Arial" charset="0"/>
              </a:rPr>
              <a:t>REF </a:t>
            </a:r>
            <a:r>
              <a:rPr lang="en-US" sz="1400" b="1" dirty="0">
                <a:effectLst/>
                <a:cs typeface="Arial" charset="0"/>
              </a:rPr>
              <a:t>+½ gust)</a:t>
            </a:r>
          </a:p>
          <a:p>
            <a:pPr marL="738188" lvl="2" indent="-223838"/>
            <a:r>
              <a:rPr lang="en-US" sz="1400" b="1" dirty="0">
                <a:effectLst/>
                <a:cs typeface="Arial" charset="0"/>
              </a:rPr>
              <a:t>Autopilot and Yaw Damp disengaged</a:t>
            </a:r>
          </a:p>
        </p:txBody>
      </p:sp>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9" name="Picture 18">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20" name="Picture 1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spTree>
    <p:extLst>
      <p:ext uri="{BB962C8B-B14F-4D97-AF65-F5344CB8AC3E}">
        <p14:creationId xmlns:p14="http://schemas.microsoft.com/office/powerpoint/2010/main" val="2568252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Precision Approach</a:t>
            </a:r>
          </a:p>
        </p:txBody>
      </p:sp>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8" name="Picture 1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0" name="Picture 1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4273" y="749808"/>
            <a:ext cx="4786127" cy="40913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9264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Normal Landing</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150000"/>
              </a:lnSpc>
              <a:spcBef>
                <a:spcPts val="400"/>
              </a:spcBef>
            </a:pPr>
            <a:r>
              <a:rPr lang="en-US" sz="1400" b="1" dirty="0">
                <a:effectLst/>
              </a:rPr>
              <a:t>Maintain a constant rate of descent</a:t>
            </a:r>
          </a:p>
          <a:p>
            <a:pPr>
              <a:lnSpc>
                <a:spcPct val="150000"/>
              </a:lnSpc>
              <a:spcBef>
                <a:spcPts val="400"/>
              </a:spcBef>
            </a:pPr>
            <a:r>
              <a:rPr lang="en-US" sz="1400" b="1" dirty="0">
                <a:effectLst/>
              </a:rPr>
              <a:t>Reduce power to idle before touchdown (at 50 feet)</a:t>
            </a:r>
          </a:p>
          <a:p>
            <a:pPr>
              <a:lnSpc>
                <a:spcPct val="150000"/>
              </a:lnSpc>
              <a:spcBef>
                <a:spcPts val="400"/>
              </a:spcBef>
            </a:pPr>
            <a:r>
              <a:rPr lang="en-US" sz="1400" b="1" dirty="0">
                <a:effectLst/>
              </a:rPr>
              <a:t>Trim may be used during flare</a:t>
            </a:r>
          </a:p>
          <a:p>
            <a:pPr>
              <a:lnSpc>
                <a:spcPct val="150000"/>
              </a:lnSpc>
              <a:spcBef>
                <a:spcPts val="400"/>
              </a:spcBef>
            </a:pPr>
            <a:r>
              <a:rPr lang="en-US" sz="1400" b="1" dirty="0">
                <a:effectLst/>
              </a:rPr>
              <a:t>Lower the nose wheel to the runway before elevator control is lost</a:t>
            </a:r>
          </a:p>
          <a:p>
            <a:pPr>
              <a:lnSpc>
                <a:spcPct val="150000"/>
              </a:lnSpc>
              <a:spcBef>
                <a:spcPts val="400"/>
              </a:spcBef>
            </a:pPr>
            <a:r>
              <a:rPr lang="en-US" sz="1400" b="1" dirty="0">
                <a:effectLst/>
              </a:rPr>
              <a:t>Use thrust reverse to idle deploy (or more if required)</a:t>
            </a:r>
          </a:p>
          <a:p>
            <a:pPr>
              <a:lnSpc>
                <a:spcPct val="150000"/>
              </a:lnSpc>
              <a:spcBef>
                <a:spcPts val="400"/>
              </a:spcBef>
            </a:pPr>
            <a:r>
              <a:rPr lang="en-US" sz="1400" b="1" dirty="0">
                <a:effectLst/>
              </a:rPr>
              <a:t>Brake as necessary </a:t>
            </a:r>
          </a:p>
          <a:p>
            <a:pPr>
              <a:lnSpc>
                <a:spcPct val="150000"/>
              </a:lnSpc>
              <a:spcBef>
                <a:spcPts val="400"/>
              </a:spcBef>
            </a:pPr>
            <a:r>
              <a:rPr lang="en-US" sz="1400" b="1" dirty="0">
                <a:effectLst/>
              </a:rPr>
              <a:t>At 80 knots, the left seat pilot controls nose wheel steering</a:t>
            </a:r>
          </a:p>
          <a:p>
            <a:pPr>
              <a:lnSpc>
                <a:spcPct val="150000"/>
              </a:lnSpc>
              <a:spcBef>
                <a:spcPts val="400"/>
              </a:spcBef>
            </a:pPr>
            <a:r>
              <a:rPr lang="en-US" sz="1400" b="1" dirty="0">
                <a:effectLst/>
              </a:rPr>
              <a:t>Pilot with yoke holds wind correction</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590327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Landing: Declared Distances</a:t>
            </a:r>
          </a:p>
        </p:txBody>
      </p:sp>
      <p:sp>
        <p:nvSpPr>
          <p:cNvPr id="4" name="Rectangle 10"/>
          <p:cNvSpPr txBox="1">
            <a:spLocks/>
          </p:cNvSpPr>
          <p:nvPr/>
        </p:nvSpPr>
        <p:spPr>
          <a:xfrm>
            <a:off x="917666" y="868680"/>
            <a:ext cx="7308668"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400" b="1" dirty="0">
                <a:effectLst/>
              </a:rPr>
              <a:t>Landing Distance Available should be considered for all landing runway planning.  </a:t>
            </a:r>
            <a:br>
              <a:rPr lang="en-US" sz="1400" b="1" dirty="0">
                <a:effectLst/>
              </a:rPr>
            </a:br>
            <a:r>
              <a:rPr lang="en-US" sz="1400" b="1" dirty="0">
                <a:effectLst/>
              </a:rPr>
              <a:t>LDA may be less than total runway length due to displaced thresholds.</a:t>
            </a:r>
          </a:p>
        </p:txBody>
      </p:sp>
      <p:pic>
        <p:nvPicPr>
          <p:cNvPr id="5" name="Picture 2" descr="C:\Users\p00011300\Desktop\Briefing Slides Update 2016\declared-distances.gif"/>
          <p:cNvPicPr>
            <a:picLocks noChangeAspect="1" noChangeArrowheads="1"/>
          </p:cNvPicPr>
          <p:nvPr/>
        </p:nvPicPr>
        <p:blipFill rotWithShape="1">
          <a:blip r:embed="rId2">
            <a:extLst>
              <a:ext uri="{28A0092B-C50C-407E-A947-70E740481C1C}">
                <a14:useLocalDpi xmlns:a14="http://schemas.microsoft.com/office/drawing/2010/main" val="0"/>
              </a:ext>
            </a:extLst>
          </a:blip>
          <a:srcRect l="2252" t="2133" r="1528" b="2380"/>
          <a:stretch/>
        </p:blipFill>
        <p:spPr bwMode="auto">
          <a:xfrm>
            <a:off x="1965960" y="1587137"/>
            <a:ext cx="5212081" cy="27040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previous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8" name="Picture 1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903861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Missed Approach</a:t>
            </a:r>
          </a:p>
        </p:txBody>
      </p:sp>
      <p:sp>
        <p:nvSpPr>
          <p:cNvPr id="4" name="Rectangle 10"/>
          <p:cNvSpPr txBox="1">
            <a:spLocks/>
          </p:cNvSpPr>
          <p:nvPr/>
        </p:nvSpPr>
        <p:spPr>
          <a:xfrm>
            <a:off x="457200" y="76073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Go-around:</a:t>
            </a:r>
          </a:p>
          <a:p>
            <a:pPr lvl="1"/>
            <a:r>
              <a:rPr lang="en-US" sz="1400" b="1" i="1" u="sng" dirty="0">
                <a:effectLst/>
              </a:rPr>
              <a:t>Immediately and simultaneously</a:t>
            </a:r>
            <a:r>
              <a:rPr lang="en-US" sz="1400" b="1" dirty="0">
                <a:effectLst/>
              </a:rPr>
              <a:t> </a:t>
            </a:r>
          </a:p>
          <a:p>
            <a:pPr lvl="2"/>
            <a:r>
              <a:rPr lang="en-US" sz="1400" b="1" dirty="0">
                <a:effectLst/>
              </a:rPr>
              <a:t>Select go-around mode on flight director </a:t>
            </a:r>
          </a:p>
          <a:p>
            <a:pPr lvl="2"/>
            <a:r>
              <a:rPr lang="en-US" sz="1400" b="1" dirty="0">
                <a:effectLst/>
              </a:rPr>
              <a:t>Pitch to command bars, maintain</a:t>
            </a:r>
            <a:r>
              <a:rPr lang="en-US" sz="1400" b="1" dirty="0">
                <a:effectLst/>
                <a:cs typeface="Arial" charset="0"/>
              </a:rPr>
              <a:t> V</a:t>
            </a:r>
            <a:r>
              <a:rPr lang="en-US" sz="1400" b="1" baseline="-25000" dirty="0">
                <a:effectLst/>
                <a:cs typeface="Arial" charset="0"/>
              </a:rPr>
              <a:t>REF</a:t>
            </a:r>
            <a:r>
              <a:rPr lang="en-US" sz="1400" b="1" dirty="0">
                <a:effectLst/>
              </a:rPr>
              <a:t> minimum</a:t>
            </a:r>
          </a:p>
          <a:p>
            <a:pPr lvl="2"/>
            <a:r>
              <a:rPr lang="en-US" sz="1400" b="1" dirty="0">
                <a:effectLst/>
              </a:rPr>
              <a:t>Thrust to max (stop descent)</a:t>
            </a:r>
          </a:p>
          <a:p>
            <a:pPr lvl="1"/>
            <a:r>
              <a:rPr lang="en-US" sz="1400" b="1" dirty="0">
                <a:effectLst/>
              </a:rPr>
              <a:t>Establish climb V</a:t>
            </a:r>
            <a:r>
              <a:rPr lang="en-US" sz="1400" b="1" baseline="-25000" dirty="0">
                <a:effectLst/>
              </a:rPr>
              <a:t>LC </a:t>
            </a:r>
            <a:r>
              <a:rPr lang="en-US" sz="1400" b="1" dirty="0">
                <a:effectLst/>
              </a:rPr>
              <a:t>(around </a:t>
            </a:r>
            <a:r>
              <a:rPr lang="en-US" sz="1400" b="1" dirty="0">
                <a:effectLst/>
                <a:cs typeface="Arial" charset="0"/>
              </a:rPr>
              <a:t>V</a:t>
            </a:r>
            <a:r>
              <a:rPr lang="en-US" sz="1400" b="1" baseline="-25000" dirty="0">
                <a:effectLst/>
                <a:cs typeface="Arial" charset="0"/>
              </a:rPr>
              <a:t>REF</a:t>
            </a:r>
            <a:r>
              <a:rPr lang="en-US" sz="1400" b="1" dirty="0">
                <a:effectLst/>
                <a:cs typeface="Arial" charset="0"/>
              </a:rPr>
              <a:t>)</a:t>
            </a:r>
            <a:endParaRPr lang="en-US" sz="1400" b="1" dirty="0">
              <a:effectLst/>
            </a:endParaRPr>
          </a:p>
          <a:p>
            <a:pPr lvl="1"/>
            <a:r>
              <a:rPr lang="en-US" sz="1400" b="1" dirty="0">
                <a:effectLst/>
              </a:rPr>
              <a:t>Flaps 20</a:t>
            </a:r>
            <a:r>
              <a:rPr lang="en-US" sz="1400" b="1" dirty="0">
                <a:effectLst/>
                <a:cs typeface="Arial" charset="0"/>
              </a:rPr>
              <a:t>°</a:t>
            </a:r>
          </a:p>
          <a:p>
            <a:pPr lvl="1"/>
            <a:r>
              <a:rPr lang="en-US" sz="1400" b="1" dirty="0">
                <a:effectLst/>
              </a:rPr>
              <a:t>Positive rate – gear up</a:t>
            </a:r>
          </a:p>
          <a:p>
            <a:pPr lvl="1"/>
            <a:r>
              <a:rPr lang="en-US" sz="1400" b="1" dirty="0">
                <a:effectLst/>
              </a:rPr>
              <a:t>Flaps 12</a:t>
            </a:r>
          </a:p>
          <a:p>
            <a:pPr>
              <a:lnSpc>
                <a:spcPct val="80000"/>
              </a:lnSpc>
            </a:pPr>
            <a:r>
              <a:rPr lang="en-US" sz="1600" b="1" dirty="0">
                <a:solidFill>
                  <a:schemeClr val="accent1"/>
                </a:solidFill>
                <a:effectLst/>
              </a:rPr>
              <a:t>Climb:</a:t>
            </a:r>
          </a:p>
          <a:p>
            <a:pPr lvl="1">
              <a:lnSpc>
                <a:spcPct val="80000"/>
              </a:lnSpc>
            </a:pPr>
            <a:r>
              <a:rPr lang="en-US" sz="1400" b="1" dirty="0">
                <a:effectLst/>
                <a:cs typeface="Arial" charset="0"/>
              </a:rPr>
              <a:t>At 400 feet AGL (minimum) and V</a:t>
            </a:r>
            <a:r>
              <a:rPr lang="en-US" sz="1400" b="1" baseline="-25000" dirty="0">
                <a:effectLst/>
                <a:cs typeface="Arial" charset="0"/>
              </a:rPr>
              <a:t>REF </a:t>
            </a:r>
            <a:r>
              <a:rPr lang="en-US" sz="1400" b="1" dirty="0">
                <a:effectLst/>
                <a:cs typeface="Arial" charset="0"/>
              </a:rPr>
              <a:t>+10 knots: flaps up</a:t>
            </a:r>
          </a:p>
          <a:p>
            <a:pPr lvl="1">
              <a:lnSpc>
                <a:spcPct val="80000"/>
              </a:lnSpc>
            </a:pPr>
            <a:r>
              <a:rPr lang="en-US" sz="1400" b="1" dirty="0">
                <a:effectLst/>
                <a:cs typeface="Arial" charset="0"/>
              </a:rPr>
              <a:t>Select appropriate flight director mode (HDG, NAV)</a:t>
            </a:r>
          </a:p>
          <a:p>
            <a:pPr lvl="1">
              <a:lnSpc>
                <a:spcPct val="80000"/>
              </a:lnSpc>
            </a:pPr>
            <a:r>
              <a:rPr lang="en-US" sz="1400" b="1" dirty="0">
                <a:effectLst/>
              </a:rPr>
              <a:t>Initiate missed approach procedure and advise ATC</a:t>
            </a:r>
            <a:endParaRPr lang="en-US" sz="1400" b="1" dirty="0">
              <a:effectLst/>
              <a:cs typeface="Arial" charset="0"/>
            </a:endParaRPr>
          </a:p>
          <a:p>
            <a:pPr lvl="1">
              <a:lnSpc>
                <a:spcPct val="80000"/>
              </a:lnSpc>
            </a:pPr>
            <a:r>
              <a:rPr lang="en-US" sz="1400" b="1" dirty="0">
                <a:effectLst/>
                <a:cs typeface="Arial" charset="0"/>
              </a:rPr>
              <a:t>Accelerate to V</a:t>
            </a:r>
            <a:r>
              <a:rPr lang="en-US" sz="1400" b="1" baseline="-25000" dirty="0">
                <a:effectLst/>
                <a:cs typeface="Arial" charset="0"/>
              </a:rPr>
              <a:t>FS </a:t>
            </a:r>
            <a:r>
              <a:rPr lang="en-US" sz="1400" b="1" dirty="0">
                <a:effectLst/>
                <a:cs typeface="Arial" charset="0"/>
              </a:rPr>
              <a:t> / V</a:t>
            </a:r>
            <a:r>
              <a:rPr lang="en-US" sz="1400" b="1" baseline="-25000" dirty="0">
                <a:effectLst/>
                <a:cs typeface="Arial" charset="0"/>
              </a:rPr>
              <a:t>APP</a:t>
            </a:r>
            <a:r>
              <a:rPr lang="en-US" sz="1400" b="1" dirty="0">
                <a:effectLst/>
                <a:cs typeface="Arial" charset="0"/>
              </a:rPr>
              <a:t> then slats up</a:t>
            </a:r>
            <a:endParaRPr lang="en-US" sz="1400" b="1" baseline="-25000" dirty="0">
              <a:effectLst/>
              <a:cs typeface="Arial" charset="0"/>
            </a:endParaRPr>
          </a:p>
          <a:p>
            <a:r>
              <a:rPr lang="en-US" sz="1600" b="1" dirty="0">
                <a:solidFill>
                  <a:schemeClr val="accent1"/>
                </a:solidFill>
                <a:effectLst/>
                <a:cs typeface="Arial" charset="0"/>
              </a:rPr>
              <a:t>Complete missed approach checklist</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916279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Missed Approach</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5" name="Picture 14">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7" name="Picture 1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884" y="821237"/>
            <a:ext cx="6774230" cy="36915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2942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Outside IAF:</a:t>
            </a:r>
          </a:p>
          <a:p>
            <a:pPr lvl="1"/>
            <a:r>
              <a:rPr lang="en-US" sz="1400" b="1" dirty="0">
                <a:effectLst/>
              </a:rPr>
              <a:t>Airspeed 180 knots</a:t>
            </a:r>
          </a:p>
          <a:p>
            <a:pPr lvl="1"/>
            <a:r>
              <a:rPr lang="en-US" sz="1400" b="1" dirty="0">
                <a:effectLst/>
              </a:rPr>
              <a:t>Complete descent and approach checks</a:t>
            </a:r>
          </a:p>
          <a:p>
            <a:pPr lvl="1"/>
            <a:endParaRPr lang="en-US" sz="1400" b="1" dirty="0">
              <a:effectLst/>
            </a:endParaRPr>
          </a:p>
          <a:p>
            <a:r>
              <a:rPr lang="en-US" sz="1600" b="1" dirty="0">
                <a:solidFill>
                  <a:schemeClr val="accent1"/>
                </a:solidFill>
                <a:effectLst/>
              </a:rPr>
              <a:t>Procedure turn outbound or base:</a:t>
            </a:r>
          </a:p>
          <a:p>
            <a:pPr lvl="1"/>
            <a:r>
              <a:rPr lang="en-US" sz="1400" b="1" dirty="0">
                <a:effectLst/>
              </a:rPr>
              <a:t>Flaps 12</a:t>
            </a:r>
            <a:r>
              <a:rPr lang="en-US" sz="1400" b="1" dirty="0">
                <a:effectLst/>
                <a:cs typeface="Arial" charset="0"/>
              </a:rPr>
              <a:t>°</a:t>
            </a:r>
          </a:p>
          <a:p>
            <a:pPr lvl="1"/>
            <a:r>
              <a:rPr lang="en-US" sz="1400" b="1" dirty="0">
                <a:effectLst/>
                <a:cs typeface="Arial" charset="0"/>
              </a:rPr>
              <a:t>Speed 160 knots (V</a:t>
            </a:r>
            <a:r>
              <a:rPr lang="en-US" sz="1400" b="1" baseline="-25000" dirty="0">
                <a:effectLst/>
                <a:cs typeface="Arial" charset="0"/>
              </a:rPr>
              <a:t>REF</a:t>
            </a:r>
            <a:r>
              <a:rPr lang="en-US" sz="1400" b="1" dirty="0">
                <a:effectLst/>
                <a:cs typeface="Arial" charset="0"/>
              </a:rPr>
              <a:t> +30 knots)</a:t>
            </a:r>
          </a:p>
          <a:p>
            <a:pPr lvl="1"/>
            <a:r>
              <a:rPr lang="en-US" sz="1400" b="1" dirty="0">
                <a:effectLst/>
                <a:cs typeface="Arial" charset="0"/>
              </a:rPr>
              <a:t>Facility tuned and identified</a:t>
            </a:r>
          </a:p>
          <a:p>
            <a:pPr lvl="1"/>
            <a:endParaRPr lang="en-US" sz="1400" b="1" dirty="0">
              <a:effectLst/>
              <a:cs typeface="Arial" charset="0"/>
            </a:endParaRPr>
          </a:p>
          <a:p>
            <a:r>
              <a:rPr lang="en-US" sz="1600" b="1" dirty="0">
                <a:solidFill>
                  <a:schemeClr val="accent1"/>
                </a:solidFill>
                <a:effectLst/>
                <a:cs typeface="Arial" charset="0"/>
              </a:rPr>
              <a:t>Course intercept:</a:t>
            </a:r>
          </a:p>
          <a:p>
            <a:pPr lvl="1"/>
            <a:r>
              <a:rPr lang="en-US" sz="1400" b="1" dirty="0">
                <a:effectLst/>
                <a:cs typeface="Arial" charset="0"/>
              </a:rPr>
              <a:t>Flaps 20° (V</a:t>
            </a:r>
            <a:r>
              <a:rPr lang="en-US" sz="1400" b="1" baseline="-25000" dirty="0">
                <a:effectLst/>
                <a:cs typeface="Arial" charset="0"/>
              </a:rPr>
              <a:t>REF </a:t>
            </a:r>
            <a:r>
              <a:rPr lang="en-US" sz="1400" b="1" dirty="0">
                <a:effectLst/>
                <a:cs typeface="Arial" charset="0"/>
              </a:rPr>
              <a:t>+20 knots)</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184245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Approaching the final approach fix:</a:t>
            </a:r>
          </a:p>
          <a:p>
            <a:pPr lvl="1"/>
            <a:r>
              <a:rPr lang="en-US" sz="1400" b="1" dirty="0">
                <a:effectLst/>
              </a:rPr>
              <a:t>About 2 miles from FAF:  gear down, Before Landing checklist </a:t>
            </a:r>
          </a:p>
          <a:p>
            <a:pPr lvl="1"/>
            <a:endParaRPr lang="en-US" sz="1400" b="1" dirty="0">
              <a:effectLst/>
            </a:endParaRPr>
          </a:p>
          <a:p>
            <a:r>
              <a:rPr lang="en-US" sz="1600" b="1" dirty="0">
                <a:solidFill>
                  <a:schemeClr val="accent1"/>
                </a:solidFill>
                <a:effectLst/>
              </a:rPr>
              <a:t>Final approach fix:</a:t>
            </a:r>
          </a:p>
          <a:p>
            <a:pPr lvl="1"/>
            <a:r>
              <a:rPr lang="en-US" sz="1400" b="1" dirty="0">
                <a:effectLst/>
              </a:rPr>
              <a:t>Start clock (if a timed approach)</a:t>
            </a:r>
          </a:p>
          <a:p>
            <a:pPr lvl="1"/>
            <a:r>
              <a:rPr lang="en-US" sz="1400" b="1" dirty="0">
                <a:effectLst/>
              </a:rPr>
              <a:t>Descend to MDA</a:t>
            </a:r>
          </a:p>
          <a:p>
            <a:pPr lvl="1"/>
            <a:r>
              <a:rPr lang="en-US" sz="1400" b="1" dirty="0">
                <a:effectLst/>
              </a:rPr>
              <a:t>Flaps remain 20</a:t>
            </a:r>
            <a:r>
              <a:rPr lang="en-US" sz="1400" b="1" dirty="0">
                <a:effectLst/>
                <a:cs typeface="Arial" charset="0"/>
              </a:rPr>
              <a:t>°</a:t>
            </a:r>
          </a:p>
          <a:p>
            <a:pPr lvl="1"/>
            <a:r>
              <a:rPr lang="en-US" sz="1400" b="1" dirty="0">
                <a:effectLst/>
                <a:cs typeface="Arial" charset="0"/>
              </a:rPr>
              <a:t>V</a:t>
            </a:r>
            <a:r>
              <a:rPr lang="en-US" sz="1400" b="1" baseline="-25000" dirty="0">
                <a:effectLst/>
                <a:cs typeface="Arial" charset="0"/>
              </a:rPr>
              <a:t>REF </a:t>
            </a:r>
            <a:r>
              <a:rPr lang="en-US" sz="1400" b="1" dirty="0">
                <a:effectLst/>
                <a:cs typeface="Arial" charset="0"/>
              </a:rPr>
              <a:t>+10 knots =</a:t>
            </a:r>
            <a:r>
              <a:rPr lang="en-US" sz="1400" b="1" baseline="-25000" dirty="0">
                <a:effectLst/>
                <a:cs typeface="Arial" charset="0"/>
              </a:rPr>
              <a:t> </a:t>
            </a:r>
            <a:r>
              <a:rPr lang="en-US" sz="1400" b="1" dirty="0">
                <a:effectLst/>
                <a:cs typeface="Arial" charset="0"/>
              </a:rPr>
              <a:t> for straight in approach	</a:t>
            </a:r>
          </a:p>
          <a:p>
            <a:pPr lvl="1"/>
            <a:r>
              <a:rPr lang="en-US" sz="1400" b="1" dirty="0">
                <a:effectLst/>
                <a:cs typeface="Arial" charset="0"/>
              </a:rPr>
              <a:t>V</a:t>
            </a:r>
            <a:r>
              <a:rPr lang="en-US" sz="1400" b="1" baseline="-25000" dirty="0">
                <a:effectLst/>
                <a:cs typeface="Arial" charset="0"/>
              </a:rPr>
              <a:t>REF </a:t>
            </a:r>
            <a:r>
              <a:rPr lang="en-US" sz="1400" b="1" dirty="0">
                <a:effectLst/>
                <a:cs typeface="Arial" charset="0"/>
              </a:rPr>
              <a:t>+20 knots = for circling approach </a:t>
            </a:r>
          </a:p>
          <a:p>
            <a:pPr lvl="1">
              <a:buNone/>
            </a:pPr>
            <a:endParaRPr lang="en-US" sz="1400" b="1" dirty="0">
              <a:effectLst/>
              <a:cs typeface="Arial" charset="0"/>
            </a:endParaRPr>
          </a:p>
          <a:p>
            <a:r>
              <a:rPr lang="en-US" sz="1600" b="1" dirty="0">
                <a:solidFill>
                  <a:schemeClr val="accent1"/>
                </a:solidFill>
                <a:effectLst/>
                <a:cs typeface="Arial" charset="0"/>
              </a:rPr>
              <a:t>Landing assured:</a:t>
            </a:r>
          </a:p>
          <a:p>
            <a:pPr lvl="1"/>
            <a:r>
              <a:rPr lang="en-US" sz="1400" b="1" dirty="0">
                <a:effectLst/>
                <a:cs typeface="Arial" charset="0"/>
              </a:rPr>
              <a:t>If required, flaps 40° (V</a:t>
            </a:r>
            <a:r>
              <a:rPr lang="en-US" sz="1400" b="1" baseline="-25000" dirty="0">
                <a:effectLst/>
                <a:cs typeface="Arial" charset="0"/>
              </a:rPr>
              <a:t>REF </a:t>
            </a:r>
            <a:r>
              <a:rPr lang="en-US" sz="1400" b="1" dirty="0">
                <a:effectLst/>
                <a:cs typeface="Arial" charset="0"/>
              </a:rPr>
              <a:t>+½ gust)</a:t>
            </a:r>
          </a:p>
          <a:p>
            <a:pPr lvl="1"/>
            <a:r>
              <a:rPr lang="en-US" sz="1400" b="1" dirty="0">
                <a:effectLst/>
                <a:cs typeface="Arial" charset="0"/>
              </a:rPr>
              <a:t>Complete before landing checklist</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5" name="Picture 14">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6" name="Picture 15">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168119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lvl="1" indent="-342900"/>
            <a:r>
              <a:rPr lang="en-US" sz="1400" b="1" dirty="0">
                <a:solidFill>
                  <a:schemeClr val="accent1"/>
                </a:solidFill>
                <a:effectLst/>
              </a:rPr>
              <a:t>Advisory Circular 120-108 recommends use of a Constant Descent Final Approach (CDFA) technique for all non-precision approaches:</a:t>
            </a:r>
          </a:p>
          <a:p>
            <a:pPr lvl="1">
              <a:spcBef>
                <a:spcPts val="1800"/>
              </a:spcBef>
            </a:pPr>
            <a:r>
              <a:rPr lang="en-US" sz="1200" b="1" dirty="0">
                <a:effectLst/>
              </a:rPr>
              <a:t>A stabilized approach is a key feature to a safe approach and landing. It means maintaining a stable approach speed, descent rate, vertical flightpath, and configuration to the landing touchdown point. </a:t>
            </a:r>
            <a:r>
              <a:rPr lang="en-US" sz="1200" b="1" dirty="0">
                <a:solidFill>
                  <a:schemeClr val="accent1"/>
                </a:solidFill>
                <a:effectLst/>
              </a:rPr>
              <a:t>Depart the FAF configured for landing and on the proper approach speed, power setting, and flightpath, </a:t>
            </a:r>
            <a:r>
              <a:rPr lang="en-US" sz="1200" b="1" dirty="0">
                <a:effectLst/>
              </a:rPr>
              <a:t>and at a rate of descent </a:t>
            </a:r>
            <a:r>
              <a:rPr lang="en-US" sz="1200" b="1" dirty="0">
                <a:solidFill>
                  <a:schemeClr val="accent1"/>
                </a:solidFill>
                <a:effectLst/>
              </a:rPr>
              <a:t>no greater than 1,000 FPM,</a:t>
            </a:r>
            <a:r>
              <a:rPr lang="en-US" sz="1200" b="1" dirty="0">
                <a:effectLst/>
              </a:rPr>
              <a:t> unless specifically briefed.</a:t>
            </a:r>
          </a:p>
          <a:p>
            <a:pPr lvl="1">
              <a:spcBef>
                <a:spcPts val="1800"/>
              </a:spcBef>
            </a:pPr>
            <a:r>
              <a:rPr lang="en-US" sz="1200" b="1" dirty="0">
                <a:effectLst/>
              </a:rPr>
              <a:t>CDFA is a technique for flying the final approach segment of an NPA as a continuous descent. </a:t>
            </a:r>
            <a:br>
              <a:rPr lang="en-US" sz="1200" b="1" dirty="0">
                <a:effectLst/>
              </a:rPr>
            </a:br>
            <a:r>
              <a:rPr lang="en-US" sz="1200" b="1" dirty="0">
                <a:effectLst/>
              </a:rPr>
              <a:t>The technique is consistent with stabilized approach procedures and has no level-off. A CDFA starts </a:t>
            </a:r>
            <a:br>
              <a:rPr lang="en-US" sz="1200" b="1" dirty="0">
                <a:effectLst/>
              </a:rPr>
            </a:br>
            <a:r>
              <a:rPr lang="en-US" sz="1200" b="1" dirty="0">
                <a:effectLst/>
              </a:rPr>
              <a:t>from an altitude/height at or above the FAF and proceeds to an altitude/height approximately 50 feet </a:t>
            </a:r>
            <a:br>
              <a:rPr lang="en-US" sz="1200" b="1" dirty="0">
                <a:effectLst/>
              </a:rPr>
            </a:br>
            <a:r>
              <a:rPr lang="en-US" sz="1200" b="1" dirty="0">
                <a:effectLst/>
              </a:rPr>
              <a:t>(15 meters) above the landing runway threshold or to a point where the flare maneuver should begin </a:t>
            </a:r>
            <a:br>
              <a:rPr lang="en-US" sz="1200" b="1" dirty="0">
                <a:effectLst/>
              </a:rPr>
            </a:br>
            <a:r>
              <a:rPr lang="en-US" sz="1200" b="1" dirty="0">
                <a:effectLst/>
              </a:rPr>
              <a:t>for the type of aircraft being flown.</a:t>
            </a:r>
          </a:p>
          <a:p>
            <a:pPr lvl="1">
              <a:spcBef>
                <a:spcPts val="1800"/>
              </a:spcBef>
            </a:pPr>
            <a:r>
              <a:rPr lang="en-US" sz="1200" b="1" dirty="0">
                <a:effectLst/>
              </a:rPr>
              <a:t>CDFA should be used in place of the practice commonly referred to as “dive and drive,” which can result in extended level flight as low as 250 feet above the ground and shallow or steep final approaches.</a:t>
            </a:r>
          </a:p>
          <a:p>
            <a:pPr lvl="1">
              <a:spcBef>
                <a:spcPts val="1800"/>
              </a:spcBef>
            </a:pPr>
            <a:r>
              <a:rPr lang="en-US" sz="1200" b="1" dirty="0">
                <a:effectLst/>
                <a:cs typeface="Arial" charset="0"/>
              </a:rPr>
              <a:t>See illustrations on the following slides…</a:t>
            </a:r>
          </a:p>
        </p:txBody>
      </p:sp>
      <p:pic>
        <p:nvPicPr>
          <p:cNvPr id="14" name="Picture 1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5" name="Picture 14">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6" name="Picture 15">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50683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0" y="0"/>
            <a:ext cx="9144000" cy="514350"/>
          </a:xfrm>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dirty="0"/>
              <a:t>Maneuvers</a:t>
            </a:r>
            <a:endParaRPr lang="en-US" sz="2400" dirty="0">
              <a:effectLst>
                <a:outerShdw blurRad="38100" dist="38100" dir="2700000" algn="tl">
                  <a:srgbClr val="000000">
                    <a:alpha val="43137"/>
                  </a:srgbClr>
                </a:outerShdw>
              </a:effectLst>
            </a:endParaRP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21" name="AutoShape 53">
            <a:hlinkClick r:id="" action="ppaction://noaction" highlightClick="1"/>
          </p:cNvPr>
          <p:cNvSpPr>
            <a:spLocks noChangeArrowheads="1"/>
          </p:cNvSpPr>
          <p:nvPr/>
        </p:nvSpPr>
        <p:spPr bwMode="auto">
          <a:xfrm>
            <a:off x="5789938" y="4223545"/>
            <a:ext cx="1711932" cy="414909"/>
          </a:xfrm>
          <a:prstGeom prst="roundRect">
            <a:avLst/>
          </a:prstGeom>
          <a:solidFill>
            <a:schemeClr val="bg1">
              <a:lumMod val="8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Mach Tuck</a:t>
            </a:r>
          </a:p>
          <a:p>
            <a:pPr algn="ctr">
              <a:lnSpc>
                <a:spcPts val="1200"/>
              </a:lnSpc>
              <a:defRPr/>
            </a:pPr>
            <a:r>
              <a:rPr lang="en-US" sz="1100" b="1" dirty="0">
                <a:solidFill>
                  <a:srgbClr val="205392"/>
                </a:solidFill>
                <a:effectLst/>
              </a:rPr>
              <a:t>Demonstration</a:t>
            </a:r>
          </a:p>
        </p:txBody>
      </p:sp>
      <p:sp>
        <p:nvSpPr>
          <p:cNvPr id="16" name="AutoShape 66">
            <a:hlinkClick r:id="" action="ppaction://noaction" highlightClick="1"/>
          </p:cNvPr>
          <p:cNvSpPr>
            <a:spLocks noChangeArrowheads="1"/>
          </p:cNvSpPr>
          <p:nvPr/>
        </p:nvSpPr>
        <p:spPr bwMode="auto">
          <a:xfrm>
            <a:off x="3716034"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Dutch Roll </a:t>
            </a:r>
            <a:br>
              <a:rPr lang="en-US" sz="1100" b="1" dirty="0">
                <a:solidFill>
                  <a:srgbClr val="205392"/>
                </a:solidFill>
                <a:effectLst/>
              </a:rPr>
            </a:br>
            <a:r>
              <a:rPr lang="en-US" sz="1100" b="1" dirty="0">
                <a:solidFill>
                  <a:srgbClr val="205392"/>
                </a:solidFill>
                <a:effectLst/>
              </a:rPr>
              <a:t>Demonstration </a:t>
            </a:r>
          </a:p>
        </p:txBody>
      </p:sp>
      <p:sp>
        <p:nvSpPr>
          <p:cNvPr id="22" name="AutoShape 53">
            <a:hlinkClick r:id="" action="ppaction://customshow?id=30&amp;return=true" highlightClick="1"/>
          </p:cNvPr>
          <p:cNvSpPr>
            <a:spLocks noChangeArrowheads="1"/>
          </p:cNvSpPr>
          <p:nvPr/>
        </p:nvSpPr>
        <p:spPr bwMode="auto">
          <a:xfrm>
            <a:off x="1642131" y="422354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Unusual Attitude</a:t>
            </a:r>
          </a:p>
          <a:p>
            <a:pPr algn="ctr">
              <a:lnSpc>
                <a:spcPts val="1200"/>
              </a:lnSpc>
              <a:defRPr/>
            </a:pPr>
            <a:r>
              <a:rPr lang="en-US" sz="1100" b="1" dirty="0">
                <a:solidFill>
                  <a:srgbClr val="205392"/>
                </a:solidFill>
                <a:effectLst/>
              </a:rPr>
              <a:t>Recovery </a:t>
            </a:r>
          </a:p>
        </p:txBody>
      </p:sp>
      <p:sp>
        <p:nvSpPr>
          <p:cNvPr id="10" name="AutoShape 53">
            <a:hlinkClick r:id="" action="ppaction://customshow?id=29&amp;return=true" highlightClick="1"/>
          </p:cNvPr>
          <p:cNvSpPr>
            <a:spLocks noChangeArrowheads="1"/>
          </p:cNvSpPr>
          <p:nvPr/>
        </p:nvSpPr>
        <p:spPr bwMode="auto">
          <a:xfrm>
            <a:off x="5789938" y="368688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Stall Recovery:</a:t>
            </a:r>
          </a:p>
          <a:p>
            <a:pPr algn="ctr">
              <a:lnSpc>
                <a:spcPts val="1200"/>
              </a:lnSpc>
              <a:defRPr/>
            </a:pPr>
            <a:r>
              <a:rPr lang="en-US" sz="1100" b="1" dirty="0">
                <a:solidFill>
                  <a:srgbClr val="205392"/>
                </a:solidFill>
                <a:effectLst/>
              </a:rPr>
              <a:t>High Altitude</a:t>
            </a:r>
          </a:p>
        </p:txBody>
      </p:sp>
      <p:sp>
        <p:nvSpPr>
          <p:cNvPr id="11" name="AutoShape 66">
            <a:hlinkClick r:id="" action="ppaction://customshow?id=19&amp;return=true" highlightClick="1"/>
          </p:cNvPr>
          <p:cNvSpPr>
            <a:spLocks noChangeArrowheads="1"/>
          </p:cNvSpPr>
          <p:nvPr/>
        </p:nvSpPr>
        <p:spPr bwMode="auto">
          <a:xfrm>
            <a:off x="3716034" y="368688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Approach to Stall: </a:t>
            </a:r>
            <a:br>
              <a:rPr lang="en-US" sz="1100" b="1" dirty="0">
                <a:solidFill>
                  <a:srgbClr val="205392"/>
                </a:solidFill>
                <a:effectLst/>
              </a:rPr>
            </a:br>
            <a:r>
              <a:rPr lang="en-US" sz="1100" b="1" dirty="0">
                <a:solidFill>
                  <a:srgbClr val="205392"/>
                </a:solidFill>
                <a:effectLst/>
              </a:rPr>
              <a:t>Landing Configuration</a:t>
            </a:r>
          </a:p>
        </p:txBody>
      </p:sp>
      <p:sp>
        <p:nvSpPr>
          <p:cNvPr id="12" name="AutoShape 53">
            <a:hlinkClick r:id="" action="ppaction://customshow?id=18&amp;return=true" highlightClick="1"/>
          </p:cNvPr>
          <p:cNvSpPr>
            <a:spLocks noChangeArrowheads="1"/>
          </p:cNvSpPr>
          <p:nvPr/>
        </p:nvSpPr>
        <p:spPr bwMode="auto">
          <a:xfrm>
            <a:off x="1642131" y="368688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050" b="1" dirty="0">
                <a:solidFill>
                  <a:srgbClr val="205392"/>
                </a:solidFill>
                <a:effectLst/>
              </a:rPr>
              <a:t>Approach to Stall: </a:t>
            </a:r>
            <a:br>
              <a:rPr lang="en-US" sz="1050" b="1" dirty="0">
                <a:solidFill>
                  <a:srgbClr val="205392"/>
                </a:solidFill>
                <a:effectLst/>
              </a:rPr>
            </a:br>
            <a:r>
              <a:rPr lang="en-US" sz="1050" b="1" dirty="0">
                <a:solidFill>
                  <a:srgbClr val="205392"/>
                </a:solidFill>
                <a:effectLst/>
              </a:rPr>
              <a:t>Takeoff with Partial Flaps</a:t>
            </a:r>
          </a:p>
        </p:txBody>
      </p:sp>
      <p:sp>
        <p:nvSpPr>
          <p:cNvPr id="14" name="AutoShape 53">
            <a:hlinkClick r:id="" action="ppaction://customshow?id=4&amp;return=true" highlightClick="1"/>
          </p:cNvPr>
          <p:cNvSpPr>
            <a:spLocks noChangeArrowheads="1"/>
          </p:cNvSpPr>
          <p:nvPr/>
        </p:nvSpPr>
        <p:spPr bwMode="auto">
          <a:xfrm>
            <a:off x="5789938" y="315022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Approach to Stall: </a:t>
            </a:r>
            <a:br>
              <a:rPr lang="en-US" sz="1100" b="1" dirty="0">
                <a:solidFill>
                  <a:srgbClr val="205392"/>
                </a:solidFill>
                <a:effectLst/>
              </a:rPr>
            </a:br>
            <a:r>
              <a:rPr lang="en-US" sz="1100" b="1" dirty="0">
                <a:solidFill>
                  <a:srgbClr val="205392"/>
                </a:solidFill>
                <a:effectLst/>
              </a:rPr>
              <a:t>Clean Configuration</a:t>
            </a:r>
          </a:p>
        </p:txBody>
      </p:sp>
      <p:sp>
        <p:nvSpPr>
          <p:cNvPr id="15" name="AutoShape 66">
            <a:hlinkClick r:id="" action="ppaction://customshow?id=28&amp;return=true" highlightClick="1"/>
          </p:cNvPr>
          <p:cNvSpPr>
            <a:spLocks noChangeArrowheads="1"/>
          </p:cNvSpPr>
          <p:nvPr/>
        </p:nvSpPr>
        <p:spPr bwMode="auto">
          <a:xfrm>
            <a:off x="3716034" y="315022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Steep Turns</a:t>
            </a:r>
          </a:p>
        </p:txBody>
      </p:sp>
      <p:sp>
        <p:nvSpPr>
          <p:cNvPr id="17" name="AutoShape 53">
            <a:hlinkClick r:id="" action="ppaction://customshow?id=27&amp;return=true" highlightClick="1"/>
          </p:cNvPr>
          <p:cNvSpPr>
            <a:spLocks noChangeArrowheads="1"/>
          </p:cNvSpPr>
          <p:nvPr/>
        </p:nvSpPr>
        <p:spPr bwMode="auto">
          <a:xfrm>
            <a:off x="1642131" y="315022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Pitch Change </a:t>
            </a:r>
            <a:br>
              <a:rPr lang="en-US" sz="1100" b="1" dirty="0">
                <a:solidFill>
                  <a:srgbClr val="205392"/>
                </a:solidFill>
                <a:effectLst/>
                <a:latin typeface="+mj-lt"/>
              </a:rPr>
            </a:br>
            <a:r>
              <a:rPr lang="en-US" sz="1100" b="1" dirty="0">
                <a:solidFill>
                  <a:srgbClr val="205392"/>
                </a:solidFill>
                <a:effectLst/>
                <a:latin typeface="+mj-lt"/>
              </a:rPr>
              <a:t>Characteristics</a:t>
            </a:r>
          </a:p>
        </p:txBody>
      </p:sp>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2184340771"/>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sp>
        <p:nvSpPr>
          <p:cNvPr id="4" name="Rectangle 10"/>
          <p:cNvSpPr txBox="1">
            <a:spLocks/>
          </p:cNvSpPr>
          <p:nvPr/>
        </p:nvSpPr>
        <p:spPr>
          <a:xfrm>
            <a:off x="457200" y="757285"/>
            <a:ext cx="8229600" cy="594360"/>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pPr>
            <a:r>
              <a:rPr lang="en-US" sz="1400" b="1" dirty="0">
                <a:effectLst/>
              </a:rPr>
              <a:t>The following figures show both NACO and Jeppesen examples of the VOR 22L </a:t>
            </a:r>
            <a:br>
              <a:rPr lang="en-US" sz="1400" b="1" dirty="0">
                <a:effectLst/>
              </a:rPr>
            </a:br>
            <a:r>
              <a:rPr lang="en-US" sz="1400" b="1" dirty="0">
                <a:effectLst/>
              </a:rPr>
              <a:t>approach at KJFK comparing “dive and drive” (red) and CDFA (yellow) flightpaths:</a:t>
            </a:r>
          </a:p>
        </p:txBody>
      </p:sp>
      <p:pic>
        <p:nvPicPr>
          <p:cNvPr id="5" name="Picture 3" descr="C:\Users\p00011300\Desktop\Briefing Slides Update 2016\CDFA Images\CDFA.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145" y="1457712"/>
            <a:ext cx="2313713" cy="14102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C:\Users\p00011300\Desktop\Briefing Slides Update 2016\CDFA Images\CDFA.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826" y="1457712"/>
            <a:ext cx="2573232" cy="1350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C:\Users\p00011300\Desktop\Briefing Slides Update 2016\CDFA Images\CDFA.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5826" y="3137534"/>
            <a:ext cx="2536330" cy="13264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6" descr="C:\Users\p00011300\Desktop\Briefing Slides Update 2016\CDFA Images\CDFA.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0145" y="3137534"/>
            <a:ext cx="2318029" cy="14102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85827" y="2863442"/>
            <a:ext cx="2573232" cy="246221"/>
          </a:xfrm>
          <a:prstGeom prst="rect">
            <a:avLst/>
          </a:prstGeom>
          <a:noFill/>
        </p:spPr>
        <p:txBody>
          <a:bodyPr wrap="square" rtlCol="0">
            <a:spAutoFit/>
          </a:bodyPr>
          <a:lstStyle/>
          <a:p>
            <a:pPr algn="ctr"/>
            <a:r>
              <a:rPr lang="en-US" sz="1000" b="1" dirty="0">
                <a:solidFill>
                  <a:schemeClr val="accent1"/>
                </a:solidFill>
                <a:effectLst/>
                <a:latin typeface="+mn-lt"/>
              </a:rPr>
              <a:t>NACO Examples</a:t>
            </a:r>
          </a:p>
        </p:txBody>
      </p:sp>
      <p:sp>
        <p:nvSpPr>
          <p:cNvPr id="10" name="TextBox 9"/>
          <p:cNvSpPr txBox="1"/>
          <p:nvPr/>
        </p:nvSpPr>
        <p:spPr>
          <a:xfrm>
            <a:off x="4840146" y="2863442"/>
            <a:ext cx="2313712" cy="246221"/>
          </a:xfrm>
          <a:prstGeom prst="rect">
            <a:avLst/>
          </a:prstGeom>
          <a:noFill/>
        </p:spPr>
        <p:txBody>
          <a:bodyPr wrap="square" rtlCol="0">
            <a:spAutoFit/>
          </a:bodyPr>
          <a:lstStyle/>
          <a:p>
            <a:pPr algn="ctr"/>
            <a:r>
              <a:rPr lang="en-US" sz="1000" b="1" dirty="0">
                <a:solidFill>
                  <a:schemeClr val="accent1"/>
                </a:solidFill>
                <a:effectLst/>
                <a:latin typeface="+mn-lt"/>
              </a:rPr>
              <a:t>Jeppesen Examples</a:t>
            </a:r>
          </a:p>
        </p:txBody>
      </p:sp>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21" name="Picture 20">
            <a:hlinkClick r:id="" action="ppaction://hlinkshowjump?jump=previous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2" name="Picture 21">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438683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sp>
        <p:nvSpPr>
          <p:cNvPr id="4" name="Rectangle 10"/>
          <p:cNvSpPr txBox="1">
            <a:spLocks/>
          </p:cNvSpPr>
          <p:nvPr/>
        </p:nvSpPr>
        <p:spPr>
          <a:xfrm>
            <a:off x="813163" y="744585"/>
            <a:ext cx="7517674" cy="594360"/>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1800"/>
              </a:spcBef>
              <a:buNone/>
            </a:pPr>
            <a:r>
              <a:rPr lang="en-US" sz="1200" b="1" dirty="0">
                <a:effectLst/>
              </a:rPr>
              <a:t>Note that this approach has a published descent angle of 3.14º.  Use a table provided by the chart publisher to determine the required vertical speed in FPM, and include this as part of the approach briefing. If no angle is stated, it should be 3º.  </a:t>
            </a:r>
          </a:p>
          <a:p>
            <a:pPr marL="0" indent="0">
              <a:spcBef>
                <a:spcPts val="1800"/>
              </a:spcBef>
              <a:buNone/>
            </a:pPr>
            <a:r>
              <a:rPr lang="en-US" sz="1200" b="1" dirty="0">
                <a:effectLst/>
              </a:rPr>
              <a:t>On NACO charts, this is in the front matter of each chart book (paper), or in the </a:t>
            </a:r>
            <a:r>
              <a:rPr lang="en-US" sz="1200" b="1" i="1" dirty="0">
                <a:effectLst/>
              </a:rPr>
              <a:t>Digital Terminal Procedures Supplemental</a:t>
            </a:r>
            <a:r>
              <a:rPr lang="en-US" sz="1200" b="1" dirty="0">
                <a:effectLst/>
              </a:rPr>
              <a:t> (electronic).  On Jeppesen charts, a table with only the descent angle for that approach is shown on the approach chart itself.  Check your groundspeed (GPS/FMS/DME) once established on the approach outside the FAF to ensure you choose an appropriate descent rate.</a:t>
            </a:r>
          </a:p>
        </p:txBody>
      </p:sp>
      <p:grpSp>
        <p:nvGrpSpPr>
          <p:cNvPr id="15" name="Group 14"/>
          <p:cNvGrpSpPr/>
          <p:nvPr/>
        </p:nvGrpSpPr>
        <p:grpSpPr>
          <a:xfrm>
            <a:off x="1510120" y="2327997"/>
            <a:ext cx="6123760" cy="2141865"/>
            <a:chOff x="1092677" y="2327997"/>
            <a:chExt cx="6123760" cy="2141865"/>
          </a:xfrm>
          <a:effectLst>
            <a:outerShdw blurRad="50800" dist="38100" dir="2700000" algn="tl" rotWithShape="0">
              <a:prstClr val="black">
                <a:alpha val="40000"/>
              </a:prstClr>
            </a:outerShdw>
          </a:effectLst>
        </p:grpSpPr>
        <p:pic>
          <p:nvPicPr>
            <p:cNvPr id="11" name="Picture 2" descr="C:\Users\p00011300\Desktop\Briefing Slides Update 2016\CDFA Images\CDFA.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677" y="2327997"/>
              <a:ext cx="2855819" cy="2141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p00011300\Desktop\Briefing Slides Update 2016\CDFA Images\CDFA.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6552" y="2327997"/>
              <a:ext cx="3069885" cy="186635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4365939" y="4232851"/>
            <a:ext cx="825867"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b="1" dirty="0">
                <a:solidFill>
                  <a:schemeClr val="accent1"/>
                </a:solidFill>
                <a:effectLst/>
                <a:latin typeface="+mn-lt"/>
                <a:sym typeface="Wingdings" panose="05000000000000000000" pitchFamily="2" charset="2"/>
              </a:rPr>
              <a:t>← NACO</a:t>
            </a:r>
            <a:endParaRPr lang="en-US" sz="1200" b="1" dirty="0">
              <a:solidFill>
                <a:schemeClr val="accent1"/>
              </a:solidFill>
              <a:effectLst/>
              <a:latin typeface="+mn-lt"/>
            </a:endParaRPr>
          </a:p>
        </p:txBody>
      </p:sp>
      <p:sp>
        <p:nvSpPr>
          <p:cNvPr id="14" name="TextBox 13"/>
          <p:cNvSpPr txBox="1"/>
          <p:nvPr/>
        </p:nvSpPr>
        <p:spPr>
          <a:xfrm>
            <a:off x="6737490" y="4192863"/>
            <a:ext cx="1013419"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b="1" dirty="0">
                <a:solidFill>
                  <a:schemeClr val="accent1"/>
                </a:solidFill>
                <a:effectLst/>
                <a:latin typeface="+mn-lt"/>
                <a:sym typeface="Wingdings" panose="05000000000000000000" pitchFamily="2" charset="2"/>
              </a:rPr>
              <a:t>↑ Jeppesen</a:t>
            </a:r>
            <a:endParaRPr lang="en-US" sz="1200" b="1" dirty="0">
              <a:solidFill>
                <a:schemeClr val="accent1"/>
              </a:solidFill>
              <a:effectLst/>
              <a:latin typeface="+mn-lt"/>
            </a:endParaRPr>
          </a:p>
        </p:txBody>
      </p:sp>
      <p:pic>
        <p:nvPicPr>
          <p:cNvPr id="23" name="Picture 2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24" name="Picture 23">
            <a:hlinkClick r:id="" action="ppaction://hlinkshowjump?jump=previous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5" name="Picture 24">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26" name="Picture 2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818852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Non-Precision Approach</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6919" y="703640"/>
            <a:ext cx="4888560" cy="41299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7178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Rejected Landing</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Go-around:</a:t>
            </a:r>
          </a:p>
          <a:p>
            <a:pPr lvl="1"/>
            <a:r>
              <a:rPr lang="en-US" sz="1400" b="1" i="1" u="sng" dirty="0">
                <a:effectLst/>
              </a:rPr>
              <a:t>Immediately and simultaneously</a:t>
            </a:r>
            <a:r>
              <a:rPr lang="en-US" sz="1400" b="1" dirty="0">
                <a:effectLst/>
              </a:rPr>
              <a:t> </a:t>
            </a:r>
          </a:p>
          <a:p>
            <a:pPr lvl="2"/>
            <a:r>
              <a:rPr lang="en-US" sz="1400" b="1" dirty="0">
                <a:effectLst/>
              </a:rPr>
              <a:t>Select go-around mode on flight director </a:t>
            </a:r>
          </a:p>
          <a:p>
            <a:pPr lvl="2"/>
            <a:r>
              <a:rPr lang="en-US" sz="1400" b="1" dirty="0">
                <a:effectLst/>
              </a:rPr>
              <a:t>Pitch to command bars, maintain</a:t>
            </a:r>
            <a:r>
              <a:rPr lang="en-US" sz="1400" b="1" dirty="0">
                <a:effectLst/>
                <a:cs typeface="Arial" charset="0"/>
              </a:rPr>
              <a:t> V</a:t>
            </a:r>
            <a:r>
              <a:rPr lang="en-US" sz="1400" b="1" baseline="-25000" dirty="0">
                <a:effectLst/>
                <a:cs typeface="Arial" charset="0"/>
              </a:rPr>
              <a:t>REF</a:t>
            </a:r>
            <a:r>
              <a:rPr lang="en-US" sz="1400" b="1" dirty="0">
                <a:effectLst/>
              </a:rPr>
              <a:t> minimum</a:t>
            </a:r>
          </a:p>
          <a:p>
            <a:pPr lvl="2"/>
            <a:r>
              <a:rPr lang="en-US" sz="1400" b="1" dirty="0">
                <a:effectLst/>
              </a:rPr>
              <a:t>Thrust to max (stop descent)</a:t>
            </a:r>
          </a:p>
          <a:p>
            <a:pPr lvl="1"/>
            <a:r>
              <a:rPr lang="en-US" sz="1400" b="1" dirty="0">
                <a:effectLst/>
              </a:rPr>
              <a:t>Establish climb V</a:t>
            </a:r>
            <a:r>
              <a:rPr lang="en-US" sz="1400" b="1" baseline="-25000" dirty="0">
                <a:effectLst/>
              </a:rPr>
              <a:t>LC </a:t>
            </a:r>
            <a:r>
              <a:rPr lang="en-US" sz="1400" b="1" dirty="0">
                <a:effectLst/>
              </a:rPr>
              <a:t>(around </a:t>
            </a:r>
            <a:r>
              <a:rPr lang="en-US" sz="1400" b="1" dirty="0">
                <a:effectLst/>
                <a:cs typeface="Arial" charset="0"/>
              </a:rPr>
              <a:t>V</a:t>
            </a:r>
            <a:r>
              <a:rPr lang="en-US" sz="1400" b="1" baseline="-25000" dirty="0">
                <a:effectLst/>
                <a:cs typeface="Arial" charset="0"/>
              </a:rPr>
              <a:t>REF</a:t>
            </a:r>
            <a:r>
              <a:rPr lang="en-US" sz="1400" b="1" dirty="0">
                <a:effectLst/>
                <a:cs typeface="Arial" charset="0"/>
              </a:rPr>
              <a:t>)</a:t>
            </a:r>
            <a:endParaRPr lang="en-US" sz="1400" b="1" dirty="0">
              <a:effectLst/>
            </a:endParaRPr>
          </a:p>
          <a:p>
            <a:pPr lvl="1"/>
            <a:r>
              <a:rPr lang="en-US" sz="1400" b="1" dirty="0">
                <a:effectLst/>
              </a:rPr>
              <a:t>Flaps 20</a:t>
            </a:r>
            <a:r>
              <a:rPr lang="en-US" sz="1400" b="1" dirty="0">
                <a:effectLst/>
                <a:cs typeface="Arial" charset="0"/>
              </a:rPr>
              <a:t>°</a:t>
            </a:r>
          </a:p>
          <a:p>
            <a:pPr lvl="1"/>
            <a:r>
              <a:rPr lang="en-US" sz="1400" b="1" dirty="0">
                <a:effectLst/>
              </a:rPr>
              <a:t>Positive rate – gear up</a:t>
            </a:r>
          </a:p>
          <a:p>
            <a:pPr lvl="1"/>
            <a:r>
              <a:rPr lang="en-US" sz="1400" b="1" dirty="0">
                <a:effectLst/>
              </a:rPr>
              <a:t>Flaps 12</a:t>
            </a:r>
          </a:p>
          <a:p>
            <a:pPr>
              <a:lnSpc>
                <a:spcPct val="80000"/>
              </a:lnSpc>
            </a:pPr>
            <a:r>
              <a:rPr lang="en-US" sz="1600" b="1" dirty="0">
                <a:solidFill>
                  <a:schemeClr val="accent1"/>
                </a:solidFill>
                <a:effectLst/>
              </a:rPr>
              <a:t>Climb:</a:t>
            </a:r>
          </a:p>
          <a:p>
            <a:pPr lvl="1">
              <a:lnSpc>
                <a:spcPct val="80000"/>
              </a:lnSpc>
            </a:pPr>
            <a:r>
              <a:rPr lang="en-US" sz="1400" b="1" dirty="0">
                <a:effectLst/>
                <a:cs typeface="Arial" charset="0"/>
              </a:rPr>
              <a:t>At 400 feet AGL (minimum) and V</a:t>
            </a:r>
            <a:r>
              <a:rPr lang="en-US" sz="1400" b="1" baseline="-25000" dirty="0">
                <a:effectLst/>
                <a:cs typeface="Arial" charset="0"/>
              </a:rPr>
              <a:t>REF </a:t>
            </a:r>
            <a:r>
              <a:rPr lang="en-US" sz="1400" b="1" dirty="0">
                <a:effectLst/>
                <a:cs typeface="Arial" charset="0"/>
              </a:rPr>
              <a:t>+10 knots: flaps up</a:t>
            </a:r>
          </a:p>
          <a:p>
            <a:pPr lvl="1">
              <a:lnSpc>
                <a:spcPct val="80000"/>
              </a:lnSpc>
            </a:pPr>
            <a:r>
              <a:rPr lang="en-US" sz="1400" b="1" dirty="0">
                <a:effectLst/>
                <a:cs typeface="Arial" charset="0"/>
              </a:rPr>
              <a:t>Select appropriate flight director mode (HDG, NAV)</a:t>
            </a:r>
          </a:p>
          <a:p>
            <a:pPr lvl="1">
              <a:lnSpc>
                <a:spcPct val="80000"/>
              </a:lnSpc>
            </a:pPr>
            <a:r>
              <a:rPr lang="en-US" sz="1400" b="1" dirty="0">
                <a:effectLst/>
              </a:rPr>
              <a:t>Initiate missed approach procedure and advise ATC</a:t>
            </a:r>
            <a:endParaRPr lang="en-US" sz="1400" b="1" dirty="0">
              <a:effectLst/>
              <a:cs typeface="Arial" charset="0"/>
            </a:endParaRPr>
          </a:p>
          <a:p>
            <a:pPr lvl="1">
              <a:lnSpc>
                <a:spcPct val="80000"/>
              </a:lnSpc>
            </a:pPr>
            <a:r>
              <a:rPr lang="en-US" sz="1400" b="1" dirty="0">
                <a:effectLst/>
                <a:cs typeface="Arial" charset="0"/>
              </a:rPr>
              <a:t>Accelerate to V</a:t>
            </a:r>
            <a:r>
              <a:rPr lang="en-US" sz="1400" b="1" baseline="-25000" dirty="0">
                <a:effectLst/>
                <a:cs typeface="Arial" charset="0"/>
              </a:rPr>
              <a:t>FS </a:t>
            </a:r>
            <a:r>
              <a:rPr lang="en-US" sz="1400" b="1" dirty="0">
                <a:effectLst/>
                <a:cs typeface="Arial" charset="0"/>
              </a:rPr>
              <a:t> / V</a:t>
            </a:r>
            <a:r>
              <a:rPr lang="en-US" sz="1400" b="1" baseline="-25000" dirty="0">
                <a:effectLst/>
                <a:cs typeface="Arial" charset="0"/>
              </a:rPr>
              <a:t>APP</a:t>
            </a:r>
            <a:r>
              <a:rPr lang="en-US" sz="1400" b="1" dirty="0">
                <a:effectLst/>
                <a:cs typeface="Arial" charset="0"/>
              </a:rPr>
              <a:t> then slats up.</a:t>
            </a:r>
            <a:endParaRPr lang="en-US" sz="1400" b="1" baseline="-25000" dirty="0">
              <a:effectLst/>
              <a:cs typeface="Arial" charset="0"/>
            </a:endParaRPr>
          </a:p>
          <a:p>
            <a:r>
              <a:rPr lang="en-US" sz="1600" b="1" dirty="0">
                <a:solidFill>
                  <a:schemeClr val="accent1"/>
                </a:solidFill>
                <a:effectLst/>
                <a:cs typeface="Arial" charset="0"/>
              </a:rPr>
              <a:t>Complete missed approach checklist</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857681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Precision Approach – One Engine Inoperative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600" b="1" dirty="0">
                <a:solidFill>
                  <a:schemeClr val="accent1"/>
                </a:solidFill>
                <a:effectLst/>
              </a:rPr>
              <a:t>Outside IAF:</a:t>
            </a:r>
          </a:p>
          <a:p>
            <a:pPr lvl="1">
              <a:lnSpc>
                <a:spcPct val="80000"/>
              </a:lnSpc>
            </a:pPr>
            <a:r>
              <a:rPr lang="en-US" sz="1400" b="1" dirty="0">
                <a:effectLst/>
              </a:rPr>
              <a:t>Airspeed 180 knots</a:t>
            </a:r>
          </a:p>
          <a:p>
            <a:pPr lvl="1">
              <a:lnSpc>
                <a:spcPct val="80000"/>
              </a:lnSpc>
            </a:pPr>
            <a:r>
              <a:rPr lang="en-US" sz="1400" b="1" dirty="0">
                <a:effectLst/>
              </a:rPr>
              <a:t>Complete descent and approach checks</a:t>
            </a:r>
          </a:p>
          <a:p>
            <a:pPr lvl="1">
              <a:lnSpc>
                <a:spcPct val="80000"/>
              </a:lnSpc>
            </a:pPr>
            <a:endParaRPr lang="en-US" sz="1400" b="1" dirty="0">
              <a:effectLst/>
            </a:endParaRPr>
          </a:p>
          <a:p>
            <a:pPr>
              <a:lnSpc>
                <a:spcPct val="80000"/>
              </a:lnSpc>
            </a:pPr>
            <a:r>
              <a:rPr lang="en-US" sz="1600" b="1" dirty="0">
                <a:solidFill>
                  <a:schemeClr val="accent1"/>
                </a:solidFill>
                <a:effectLst/>
              </a:rPr>
              <a:t>Procedure turn outbound or base:</a:t>
            </a:r>
          </a:p>
          <a:p>
            <a:pPr lvl="1">
              <a:lnSpc>
                <a:spcPct val="80000"/>
              </a:lnSpc>
            </a:pPr>
            <a:r>
              <a:rPr lang="en-US" sz="1400" b="1" dirty="0">
                <a:effectLst/>
              </a:rPr>
              <a:t>Flaps 12</a:t>
            </a:r>
            <a:r>
              <a:rPr lang="en-US" sz="1400" b="1" dirty="0">
                <a:effectLst/>
                <a:cs typeface="Arial" charset="0"/>
              </a:rPr>
              <a:t>°</a:t>
            </a:r>
          </a:p>
          <a:p>
            <a:pPr lvl="1">
              <a:lnSpc>
                <a:spcPct val="80000"/>
              </a:lnSpc>
            </a:pPr>
            <a:r>
              <a:rPr lang="en-US" sz="1400" b="1" dirty="0">
                <a:effectLst/>
                <a:cs typeface="Arial" charset="0"/>
              </a:rPr>
              <a:t>Speed 160 knots (V</a:t>
            </a:r>
            <a:r>
              <a:rPr lang="en-US" sz="1400" b="1" baseline="-25000" dirty="0">
                <a:effectLst/>
                <a:cs typeface="Arial" charset="0"/>
              </a:rPr>
              <a:t>REF </a:t>
            </a:r>
            <a:r>
              <a:rPr lang="en-US" sz="1400" b="1" dirty="0">
                <a:effectLst/>
                <a:cs typeface="Arial" charset="0"/>
              </a:rPr>
              <a:t>+30 knots)</a:t>
            </a:r>
          </a:p>
          <a:p>
            <a:pPr lvl="1">
              <a:lnSpc>
                <a:spcPct val="80000"/>
              </a:lnSpc>
            </a:pPr>
            <a:r>
              <a:rPr lang="en-US" sz="1400" b="1" dirty="0">
                <a:effectLst/>
                <a:cs typeface="Arial" charset="0"/>
              </a:rPr>
              <a:t>Facility tuned and identified</a:t>
            </a:r>
          </a:p>
          <a:p>
            <a:pPr lvl="1">
              <a:lnSpc>
                <a:spcPct val="80000"/>
              </a:lnSpc>
            </a:pPr>
            <a:endParaRPr lang="en-US" sz="1400" b="1" dirty="0">
              <a:effectLst/>
              <a:cs typeface="Arial" charset="0"/>
            </a:endParaRPr>
          </a:p>
          <a:p>
            <a:pPr>
              <a:lnSpc>
                <a:spcPct val="80000"/>
              </a:lnSpc>
            </a:pPr>
            <a:r>
              <a:rPr lang="en-US" sz="1600" b="1" dirty="0">
                <a:solidFill>
                  <a:schemeClr val="accent1"/>
                </a:solidFill>
                <a:effectLst/>
                <a:cs typeface="Arial" charset="0"/>
              </a:rPr>
              <a:t>Localizer intercept:</a:t>
            </a:r>
          </a:p>
          <a:p>
            <a:pPr lvl="1">
              <a:lnSpc>
                <a:spcPct val="80000"/>
              </a:lnSpc>
            </a:pPr>
            <a:r>
              <a:rPr lang="en-US" sz="1400" b="1" dirty="0">
                <a:effectLst/>
                <a:cs typeface="Arial" charset="0"/>
              </a:rPr>
              <a:t>Flaps 20° (V</a:t>
            </a:r>
            <a:r>
              <a:rPr lang="en-US" sz="1400" b="1" baseline="-25000" dirty="0">
                <a:effectLst/>
                <a:cs typeface="Arial" charset="0"/>
              </a:rPr>
              <a:t>REF </a:t>
            </a:r>
            <a:r>
              <a:rPr lang="en-US" sz="1400" b="1" dirty="0">
                <a:effectLst/>
                <a:cs typeface="Arial" charset="0"/>
              </a:rPr>
              <a:t>+20 knots) </a:t>
            </a: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429764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Precision Approach – One Engine Inoperative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600" b="1" dirty="0">
                <a:solidFill>
                  <a:schemeClr val="accent1"/>
                </a:solidFill>
                <a:effectLst/>
              </a:rPr>
              <a:t>Approaching the final approach fix:</a:t>
            </a:r>
          </a:p>
          <a:p>
            <a:pPr lvl="1">
              <a:lnSpc>
                <a:spcPct val="80000"/>
              </a:lnSpc>
            </a:pPr>
            <a:r>
              <a:rPr lang="en-US" sz="1400" b="1" dirty="0">
                <a:effectLst/>
              </a:rPr>
              <a:t>One dot below glide slope</a:t>
            </a:r>
          </a:p>
          <a:p>
            <a:pPr lvl="1">
              <a:lnSpc>
                <a:spcPct val="80000"/>
              </a:lnSpc>
            </a:pPr>
            <a:r>
              <a:rPr lang="en-US" sz="1400" b="1" dirty="0">
                <a:effectLst/>
              </a:rPr>
              <a:t>Gear down </a:t>
            </a:r>
          </a:p>
          <a:p>
            <a:pPr lvl="1">
              <a:lnSpc>
                <a:spcPct val="80000"/>
              </a:lnSpc>
            </a:pPr>
            <a:endParaRPr lang="en-US" sz="1400" b="1" dirty="0">
              <a:effectLst/>
            </a:endParaRPr>
          </a:p>
          <a:p>
            <a:pPr>
              <a:lnSpc>
                <a:spcPct val="80000"/>
              </a:lnSpc>
            </a:pPr>
            <a:r>
              <a:rPr lang="en-US" sz="1600" b="1" dirty="0">
                <a:solidFill>
                  <a:schemeClr val="accent1"/>
                </a:solidFill>
                <a:effectLst/>
              </a:rPr>
              <a:t>Final approach fix:</a:t>
            </a:r>
          </a:p>
          <a:p>
            <a:pPr lvl="1">
              <a:lnSpc>
                <a:spcPct val="80000"/>
              </a:lnSpc>
            </a:pPr>
            <a:r>
              <a:rPr lang="en-US" sz="1400" b="1" dirty="0">
                <a:effectLst/>
              </a:rPr>
              <a:t>Flaps remain 20</a:t>
            </a:r>
            <a:r>
              <a:rPr lang="en-US" sz="1400" b="1" dirty="0">
                <a:effectLst/>
                <a:cs typeface="Arial" charset="0"/>
              </a:rPr>
              <a:t>°</a:t>
            </a:r>
          </a:p>
          <a:p>
            <a:pPr lvl="1">
              <a:lnSpc>
                <a:spcPct val="80000"/>
              </a:lnSpc>
            </a:pPr>
            <a:r>
              <a:rPr lang="en-US" sz="1400" b="1" dirty="0">
                <a:effectLst/>
                <a:cs typeface="Arial" charset="0"/>
              </a:rPr>
              <a:t>If electing to land flaps 20° maintain  V</a:t>
            </a:r>
            <a:r>
              <a:rPr lang="en-US" sz="1400" b="1" baseline="-25000" dirty="0">
                <a:effectLst/>
                <a:cs typeface="Arial" charset="0"/>
              </a:rPr>
              <a:t>REF </a:t>
            </a:r>
            <a:r>
              <a:rPr lang="en-US" sz="1400" b="1" dirty="0">
                <a:effectLst/>
                <a:cs typeface="Arial" charset="0"/>
              </a:rPr>
              <a:t>+15 knots 	</a:t>
            </a:r>
          </a:p>
          <a:p>
            <a:pPr lvl="1">
              <a:lnSpc>
                <a:spcPct val="80000"/>
              </a:lnSpc>
            </a:pPr>
            <a:r>
              <a:rPr lang="en-US" sz="1400" b="1" dirty="0">
                <a:effectLst/>
                <a:cs typeface="Arial" charset="0"/>
              </a:rPr>
              <a:t>If electing to land flaps 40° maintain V</a:t>
            </a:r>
            <a:r>
              <a:rPr lang="en-US" sz="1400" b="1" baseline="-25000" dirty="0">
                <a:effectLst/>
                <a:cs typeface="Arial" charset="0"/>
              </a:rPr>
              <a:t>REF </a:t>
            </a:r>
            <a:r>
              <a:rPr lang="en-US" sz="1400" b="1" dirty="0">
                <a:effectLst/>
                <a:cs typeface="Arial" charset="0"/>
              </a:rPr>
              <a:t>+10 knots </a:t>
            </a:r>
          </a:p>
          <a:p>
            <a:pPr lvl="1">
              <a:lnSpc>
                <a:spcPct val="80000"/>
              </a:lnSpc>
              <a:buNone/>
            </a:pPr>
            <a:endParaRPr lang="en-US" sz="1600" b="1" dirty="0">
              <a:effectLst/>
              <a:cs typeface="Arial" charset="0"/>
            </a:endParaRPr>
          </a:p>
          <a:p>
            <a:pPr>
              <a:lnSpc>
                <a:spcPct val="80000"/>
              </a:lnSpc>
            </a:pPr>
            <a:r>
              <a:rPr lang="en-US" sz="1600" b="1" dirty="0">
                <a:solidFill>
                  <a:schemeClr val="accent1"/>
                </a:solidFill>
                <a:effectLst/>
                <a:cs typeface="Arial" charset="0"/>
              </a:rPr>
              <a:t>Landing assured:</a:t>
            </a:r>
          </a:p>
          <a:p>
            <a:pPr lvl="1">
              <a:lnSpc>
                <a:spcPct val="80000"/>
              </a:lnSpc>
            </a:pPr>
            <a:r>
              <a:rPr lang="en-US" sz="1400" b="1" dirty="0">
                <a:effectLst/>
                <a:cs typeface="Arial" charset="0"/>
              </a:rPr>
              <a:t>If required flaps 40° (V</a:t>
            </a:r>
            <a:r>
              <a:rPr lang="en-US" sz="1400" b="1" baseline="-25000" dirty="0">
                <a:effectLst/>
                <a:cs typeface="Arial" charset="0"/>
              </a:rPr>
              <a:t>REF </a:t>
            </a:r>
            <a:r>
              <a:rPr lang="en-US" sz="1400" b="1" dirty="0">
                <a:effectLst/>
                <a:cs typeface="Arial" charset="0"/>
              </a:rPr>
              <a:t>+½ gust)</a:t>
            </a:r>
          </a:p>
          <a:p>
            <a:pPr lvl="1">
              <a:lnSpc>
                <a:spcPct val="80000"/>
              </a:lnSpc>
            </a:pPr>
            <a:r>
              <a:rPr lang="en-US" sz="1400" b="1" dirty="0">
                <a:effectLst/>
                <a:cs typeface="Arial" charset="0"/>
              </a:rPr>
              <a:t>Complete before landing checklist  </a:t>
            </a: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300072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Missed Approach – One Engine Inoperative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600" b="1" dirty="0">
                <a:solidFill>
                  <a:schemeClr val="accent1"/>
                </a:solidFill>
                <a:effectLst/>
              </a:rPr>
              <a:t>Go-around:</a:t>
            </a:r>
          </a:p>
          <a:p>
            <a:pPr lvl="1"/>
            <a:r>
              <a:rPr lang="en-US" sz="1400" b="1" i="1" dirty="0">
                <a:solidFill>
                  <a:schemeClr val="accent1"/>
                </a:solidFill>
                <a:effectLst/>
              </a:rPr>
              <a:t>Immediately and simultaneously</a:t>
            </a:r>
            <a:r>
              <a:rPr lang="en-US" sz="1400" b="1" dirty="0">
                <a:effectLst/>
              </a:rPr>
              <a:t> </a:t>
            </a:r>
          </a:p>
          <a:p>
            <a:pPr lvl="2"/>
            <a:r>
              <a:rPr lang="en-US" sz="1400" b="1" dirty="0">
                <a:effectLst/>
              </a:rPr>
              <a:t>Select go-around mode on flight director </a:t>
            </a:r>
          </a:p>
          <a:p>
            <a:pPr lvl="2"/>
            <a:r>
              <a:rPr lang="en-US" sz="1400" b="1" dirty="0">
                <a:effectLst/>
              </a:rPr>
              <a:t>Pitch to command bars, maintain</a:t>
            </a:r>
            <a:r>
              <a:rPr lang="en-US" sz="1400" b="1" dirty="0">
                <a:effectLst/>
                <a:cs typeface="Arial" charset="0"/>
              </a:rPr>
              <a:t> V</a:t>
            </a:r>
            <a:r>
              <a:rPr lang="en-US" sz="1400" b="1" baseline="-25000" dirty="0">
                <a:effectLst/>
                <a:cs typeface="Arial" charset="0"/>
              </a:rPr>
              <a:t>REF</a:t>
            </a:r>
            <a:r>
              <a:rPr lang="en-US" sz="1400" b="1" dirty="0">
                <a:effectLst/>
              </a:rPr>
              <a:t> minimum</a:t>
            </a:r>
          </a:p>
          <a:p>
            <a:pPr lvl="2"/>
            <a:r>
              <a:rPr lang="en-US" sz="1400" b="1" dirty="0">
                <a:effectLst/>
              </a:rPr>
              <a:t>Thrust to max (stop descent)</a:t>
            </a:r>
          </a:p>
          <a:p>
            <a:pPr lvl="1"/>
            <a:r>
              <a:rPr lang="en-US" sz="1400" b="1" dirty="0">
                <a:effectLst/>
              </a:rPr>
              <a:t>Establish climb V</a:t>
            </a:r>
            <a:r>
              <a:rPr lang="en-US" sz="1400" b="1" baseline="-25000" dirty="0">
                <a:effectLst/>
              </a:rPr>
              <a:t>LC </a:t>
            </a:r>
            <a:r>
              <a:rPr lang="en-US" sz="1400" b="1" dirty="0">
                <a:effectLst/>
              </a:rPr>
              <a:t>(around </a:t>
            </a:r>
            <a:r>
              <a:rPr lang="en-US" sz="1400" b="1" dirty="0">
                <a:effectLst/>
                <a:cs typeface="Arial" charset="0"/>
              </a:rPr>
              <a:t>V</a:t>
            </a:r>
            <a:r>
              <a:rPr lang="en-US" sz="1400" b="1" baseline="-25000" dirty="0">
                <a:effectLst/>
                <a:cs typeface="Arial" charset="0"/>
              </a:rPr>
              <a:t>REF</a:t>
            </a:r>
            <a:r>
              <a:rPr lang="en-US" sz="1400" b="1" dirty="0">
                <a:effectLst/>
                <a:cs typeface="Arial" charset="0"/>
              </a:rPr>
              <a:t>)</a:t>
            </a:r>
            <a:endParaRPr lang="en-US" sz="1400" b="1" dirty="0">
              <a:effectLst/>
            </a:endParaRPr>
          </a:p>
          <a:p>
            <a:pPr lvl="1"/>
            <a:r>
              <a:rPr lang="en-US" sz="1400" b="1" dirty="0">
                <a:effectLst/>
              </a:rPr>
              <a:t>Flaps 20</a:t>
            </a:r>
            <a:r>
              <a:rPr lang="en-US" sz="1400" b="1" dirty="0">
                <a:effectLst/>
                <a:cs typeface="Arial" charset="0"/>
              </a:rPr>
              <a:t>°</a:t>
            </a:r>
          </a:p>
          <a:p>
            <a:pPr lvl="1"/>
            <a:r>
              <a:rPr lang="en-US" sz="1400" b="1" dirty="0">
                <a:effectLst/>
              </a:rPr>
              <a:t>Positive rate – gear up</a:t>
            </a:r>
          </a:p>
          <a:p>
            <a:pPr lvl="1"/>
            <a:r>
              <a:rPr lang="en-US" sz="1400" b="1" dirty="0">
                <a:effectLst/>
              </a:rPr>
              <a:t>Flaps 12</a:t>
            </a:r>
          </a:p>
          <a:p>
            <a:pPr>
              <a:lnSpc>
                <a:spcPct val="80000"/>
              </a:lnSpc>
            </a:pPr>
            <a:r>
              <a:rPr lang="en-US" sz="1600" b="1" dirty="0">
                <a:solidFill>
                  <a:schemeClr val="accent1"/>
                </a:solidFill>
                <a:effectLst/>
              </a:rPr>
              <a:t>Climb:</a:t>
            </a:r>
          </a:p>
          <a:p>
            <a:pPr lvl="1">
              <a:lnSpc>
                <a:spcPct val="80000"/>
              </a:lnSpc>
            </a:pPr>
            <a:r>
              <a:rPr lang="en-US" sz="1400" b="1" dirty="0">
                <a:effectLst/>
                <a:cs typeface="Arial" charset="0"/>
              </a:rPr>
              <a:t>At 400 feet AGL (minimum) and V</a:t>
            </a:r>
            <a:r>
              <a:rPr lang="en-US" sz="1400" b="1" baseline="-25000" dirty="0">
                <a:effectLst/>
                <a:cs typeface="Arial" charset="0"/>
              </a:rPr>
              <a:t>REF </a:t>
            </a:r>
            <a:r>
              <a:rPr lang="en-US" sz="1400" b="1" dirty="0">
                <a:effectLst/>
                <a:cs typeface="Arial" charset="0"/>
              </a:rPr>
              <a:t>+10 knots: flaps up</a:t>
            </a:r>
          </a:p>
          <a:p>
            <a:pPr lvl="1">
              <a:lnSpc>
                <a:spcPct val="80000"/>
              </a:lnSpc>
            </a:pPr>
            <a:r>
              <a:rPr lang="en-US" sz="1400" b="1" dirty="0">
                <a:effectLst/>
                <a:cs typeface="Arial" charset="0"/>
              </a:rPr>
              <a:t>Select appropriate flight director mode (HDG, NAV)</a:t>
            </a:r>
          </a:p>
          <a:p>
            <a:pPr lvl="1">
              <a:lnSpc>
                <a:spcPct val="80000"/>
              </a:lnSpc>
            </a:pPr>
            <a:r>
              <a:rPr lang="en-US" sz="1400" b="1" dirty="0">
                <a:effectLst/>
              </a:rPr>
              <a:t>Initiate missed approach procedure and advise ATC</a:t>
            </a:r>
            <a:endParaRPr lang="en-US" sz="1400" b="1" dirty="0">
              <a:effectLst/>
              <a:cs typeface="Arial" charset="0"/>
            </a:endParaRPr>
          </a:p>
          <a:p>
            <a:pPr lvl="1">
              <a:lnSpc>
                <a:spcPct val="80000"/>
              </a:lnSpc>
            </a:pPr>
            <a:r>
              <a:rPr lang="en-US" sz="1400" b="1" dirty="0">
                <a:effectLst/>
                <a:cs typeface="Arial" charset="0"/>
              </a:rPr>
              <a:t>Accelerate to V</a:t>
            </a:r>
            <a:r>
              <a:rPr lang="en-US" sz="1400" b="1" baseline="-25000" dirty="0">
                <a:effectLst/>
                <a:cs typeface="Arial" charset="0"/>
              </a:rPr>
              <a:t>FS </a:t>
            </a:r>
            <a:r>
              <a:rPr lang="en-US" sz="1400" b="1" dirty="0">
                <a:effectLst/>
                <a:cs typeface="Arial" charset="0"/>
              </a:rPr>
              <a:t> / V</a:t>
            </a:r>
            <a:r>
              <a:rPr lang="en-US" sz="1400" b="1" baseline="-25000" dirty="0">
                <a:effectLst/>
                <a:cs typeface="Arial" charset="0"/>
              </a:rPr>
              <a:t>APP  </a:t>
            </a:r>
            <a:r>
              <a:rPr lang="en-US" sz="1400" b="1" dirty="0">
                <a:effectLst/>
                <a:cs typeface="Arial" charset="0"/>
              </a:rPr>
              <a:t>then slats up</a:t>
            </a:r>
            <a:endParaRPr lang="en-US" sz="1400" b="1" baseline="-25000" dirty="0">
              <a:effectLst/>
              <a:cs typeface="Arial" charset="0"/>
            </a:endParaRPr>
          </a:p>
          <a:p>
            <a:r>
              <a:rPr lang="en-US" sz="1600" b="1" dirty="0">
                <a:solidFill>
                  <a:schemeClr val="accent1"/>
                </a:solidFill>
                <a:effectLst/>
                <a:cs typeface="Arial" charset="0"/>
              </a:rPr>
              <a:t>Complete missed approach checklist</a:t>
            </a:r>
          </a:p>
          <a:p>
            <a:pPr marL="257169" lvl="1" indent="0">
              <a:lnSpc>
                <a:spcPct val="80000"/>
              </a:lnSpc>
              <a:buNone/>
            </a:pP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974567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Circling Approach</a:t>
            </a:r>
          </a:p>
        </p:txBody>
      </p:sp>
      <p:sp>
        <p:nvSpPr>
          <p:cNvPr id="4" name="Rectangle 10"/>
          <p:cNvSpPr txBox="1">
            <a:spLocks/>
          </p:cNvSpPr>
          <p:nvPr/>
        </p:nvSpPr>
        <p:spPr>
          <a:xfrm>
            <a:off x="457200" y="6273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600" b="1" dirty="0">
                <a:solidFill>
                  <a:schemeClr val="accent1"/>
                </a:solidFill>
                <a:effectLst/>
              </a:rPr>
              <a:t>Category for circling:</a:t>
            </a:r>
          </a:p>
          <a:p>
            <a:pPr lvl="1">
              <a:lnSpc>
                <a:spcPct val="80000"/>
              </a:lnSpc>
            </a:pPr>
            <a:r>
              <a:rPr lang="en-US" sz="1300" b="1" dirty="0">
                <a:effectLst/>
              </a:rPr>
              <a:t>Protected airspace (see table on next slide)</a:t>
            </a:r>
          </a:p>
          <a:p>
            <a:pPr lvl="1">
              <a:lnSpc>
                <a:spcPct val="80000"/>
              </a:lnSpc>
            </a:pPr>
            <a:r>
              <a:rPr lang="en-US" sz="1300" b="1" dirty="0">
                <a:effectLst/>
              </a:rPr>
              <a:t>The approach category is </a:t>
            </a:r>
            <a:r>
              <a:rPr lang="en-US" sz="1300" b="1" dirty="0">
                <a:solidFill>
                  <a:schemeClr val="accent1"/>
                </a:solidFill>
                <a:effectLst/>
              </a:rPr>
              <a:t>always</a:t>
            </a:r>
            <a:r>
              <a:rPr lang="en-US" sz="1300" b="1" dirty="0">
                <a:effectLst/>
              </a:rPr>
              <a:t> based on V</a:t>
            </a:r>
            <a:r>
              <a:rPr lang="en-US" sz="1300" b="1" baseline="-25000" dirty="0">
                <a:effectLst/>
              </a:rPr>
              <a:t>REF</a:t>
            </a:r>
            <a:r>
              <a:rPr lang="en-US" sz="1300" b="1" dirty="0">
                <a:effectLst/>
              </a:rPr>
              <a:t> at </a:t>
            </a:r>
            <a:r>
              <a:rPr lang="en-US" sz="1300" b="1" dirty="0">
                <a:solidFill>
                  <a:schemeClr val="accent1"/>
                </a:solidFill>
                <a:effectLst/>
              </a:rPr>
              <a:t>maximum certified landing weight</a:t>
            </a:r>
            <a:r>
              <a:rPr lang="en-US" sz="1300" b="1" dirty="0">
                <a:effectLst/>
              </a:rPr>
              <a:t>  </a:t>
            </a:r>
          </a:p>
          <a:p>
            <a:pPr lvl="1">
              <a:lnSpc>
                <a:spcPct val="100000"/>
              </a:lnSpc>
            </a:pPr>
            <a:r>
              <a:rPr lang="en-US" sz="1300" b="1" dirty="0">
                <a:effectLst/>
              </a:rPr>
              <a:t>It is </a:t>
            </a:r>
            <a:r>
              <a:rPr lang="en-US" sz="1300" b="1" dirty="0">
                <a:solidFill>
                  <a:schemeClr val="accent1"/>
                </a:solidFill>
                <a:effectLst/>
              </a:rPr>
              <a:t>never</a:t>
            </a:r>
            <a:r>
              <a:rPr lang="en-US" sz="1300" b="1" dirty="0">
                <a:effectLst/>
              </a:rPr>
              <a:t> permissible to use a </a:t>
            </a:r>
            <a:r>
              <a:rPr lang="en-US" sz="1300" b="1" dirty="0">
                <a:solidFill>
                  <a:schemeClr val="accent1"/>
                </a:solidFill>
                <a:effectLst/>
              </a:rPr>
              <a:t>lower</a:t>
            </a:r>
            <a:r>
              <a:rPr lang="en-US" sz="1300" b="1" dirty="0">
                <a:effectLst/>
              </a:rPr>
              <a:t> approach category based on the </a:t>
            </a:r>
            <a:br>
              <a:rPr lang="en-US" sz="1300" b="1" dirty="0">
                <a:effectLst/>
              </a:rPr>
            </a:br>
            <a:r>
              <a:rPr lang="en-US" sz="1300" b="1" dirty="0">
                <a:effectLst/>
              </a:rPr>
              <a:t>aircraft’s actual landing weight</a:t>
            </a:r>
          </a:p>
          <a:p>
            <a:pPr lvl="1">
              <a:lnSpc>
                <a:spcPct val="80000"/>
              </a:lnSpc>
            </a:pPr>
            <a:r>
              <a:rPr lang="en-US" sz="1300" b="1" dirty="0">
                <a:effectLst/>
              </a:rPr>
              <a:t>Using a target speed above V</a:t>
            </a:r>
            <a:r>
              <a:rPr lang="en-US" sz="1300" b="1" baseline="-25000" dirty="0">
                <a:effectLst/>
              </a:rPr>
              <a:t>REF</a:t>
            </a:r>
            <a:r>
              <a:rPr lang="en-US" sz="1300" b="1" dirty="0">
                <a:effectLst/>
              </a:rPr>
              <a:t> may result in using a higher category</a:t>
            </a:r>
          </a:p>
          <a:p>
            <a:pPr lvl="2">
              <a:lnSpc>
                <a:spcPct val="80000"/>
              </a:lnSpc>
            </a:pPr>
            <a:r>
              <a:rPr lang="en-US" sz="1300" b="1" dirty="0">
                <a:solidFill>
                  <a:schemeClr val="accent1"/>
                </a:solidFill>
                <a:effectLst/>
              </a:rPr>
              <a:t>V</a:t>
            </a:r>
            <a:r>
              <a:rPr lang="en-US" sz="1300" b="1" baseline="-25000" dirty="0">
                <a:solidFill>
                  <a:schemeClr val="accent1"/>
                </a:solidFill>
                <a:effectLst/>
              </a:rPr>
              <a:t>REF</a:t>
            </a:r>
            <a:r>
              <a:rPr lang="en-US" sz="1300" b="1" dirty="0">
                <a:solidFill>
                  <a:schemeClr val="accent1"/>
                </a:solidFill>
                <a:effectLst/>
              </a:rPr>
              <a:t> at 19,000 lbs. = 125 knots = Category C</a:t>
            </a:r>
          </a:p>
          <a:p>
            <a:pPr lvl="2">
              <a:lnSpc>
                <a:spcPct val="80000"/>
              </a:lnSpc>
            </a:pPr>
            <a:r>
              <a:rPr lang="en-US" sz="1300" b="1" dirty="0">
                <a:effectLst/>
              </a:rPr>
              <a:t>V</a:t>
            </a:r>
            <a:r>
              <a:rPr lang="en-US" sz="1300" b="1" baseline="-25000" dirty="0">
                <a:effectLst/>
              </a:rPr>
              <a:t>REF</a:t>
            </a:r>
            <a:r>
              <a:rPr lang="en-US" sz="1300" b="1" dirty="0">
                <a:effectLst/>
              </a:rPr>
              <a:t>+20 at 19,000 lbs. = 145 knots = Category D</a:t>
            </a:r>
          </a:p>
          <a:p>
            <a:pPr lvl="1">
              <a:lnSpc>
                <a:spcPct val="80000"/>
              </a:lnSpc>
            </a:pPr>
            <a:r>
              <a:rPr lang="en-US" sz="1300" b="1" dirty="0">
                <a:effectLst/>
              </a:rPr>
              <a:t>If the minima are not published, circling approaches are not permitted</a:t>
            </a:r>
          </a:p>
          <a:p>
            <a:pPr>
              <a:lnSpc>
                <a:spcPct val="80000"/>
              </a:lnSpc>
            </a:pPr>
            <a:endParaRPr lang="en-US" sz="1300" b="1" dirty="0">
              <a:solidFill>
                <a:schemeClr val="accent1"/>
              </a:solidFill>
              <a:effectLst/>
            </a:endParaRPr>
          </a:p>
          <a:p>
            <a:pPr>
              <a:lnSpc>
                <a:spcPct val="80000"/>
              </a:lnSpc>
            </a:pPr>
            <a:r>
              <a:rPr lang="en-US" sz="1600" b="1" dirty="0">
                <a:solidFill>
                  <a:schemeClr val="accent1"/>
                </a:solidFill>
                <a:effectLst/>
              </a:rPr>
              <a:t>Configuration:</a:t>
            </a:r>
          </a:p>
          <a:p>
            <a:pPr lvl="1">
              <a:lnSpc>
                <a:spcPct val="80000"/>
              </a:lnSpc>
            </a:pPr>
            <a:r>
              <a:rPr lang="en-US" sz="1300" b="1" dirty="0">
                <a:effectLst/>
              </a:rPr>
              <a:t>Gear down/ flaps 20</a:t>
            </a:r>
            <a:r>
              <a:rPr lang="en-US" sz="1300" b="1" dirty="0">
                <a:effectLst/>
                <a:cs typeface="Arial" charset="0"/>
              </a:rPr>
              <a:t>° at FAF</a:t>
            </a:r>
          </a:p>
          <a:p>
            <a:pPr lvl="1">
              <a:lnSpc>
                <a:spcPct val="80000"/>
              </a:lnSpc>
            </a:pPr>
            <a:r>
              <a:rPr lang="en-US" sz="1300" b="1" dirty="0">
                <a:effectLst/>
                <a:cs typeface="Arial" charset="0"/>
              </a:rPr>
              <a:t>Speed </a:t>
            </a:r>
            <a:r>
              <a:rPr lang="en-US" sz="1300" b="1" dirty="0">
                <a:effectLst/>
              </a:rPr>
              <a:t>V</a:t>
            </a:r>
            <a:r>
              <a:rPr lang="en-US" sz="1300" b="1" baseline="-25000" dirty="0">
                <a:effectLst/>
              </a:rPr>
              <a:t>REF </a:t>
            </a:r>
            <a:r>
              <a:rPr lang="en-US" sz="1300" b="1" dirty="0">
                <a:effectLst/>
              </a:rPr>
              <a:t>+ 20 for maneuvering (25</a:t>
            </a:r>
            <a:r>
              <a:rPr lang="en-US" sz="1300" b="1" dirty="0">
                <a:effectLst/>
                <a:cs typeface="Arial" charset="0"/>
              </a:rPr>
              <a:t>° of bank minimum not to exceed 30°)</a:t>
            </a:r>
          </a:p>
          <a:p>
            <a:pPr lvl="1">
              <a:lnSpc>
                <a:spcPct val="80000"/>
              </a:lnSpc>
            </a:pPr>
            <a:r>
              <a:rPr lang="en-US" sz="1300" b="1" dirty="0">
                <a:effectLst/>
                <a:cs typeface="Arial" charset="0"/>
              </a:rPr>
              <a:t>Landing assured: flaps 40° and </a:t>
            </a:r>
            <a:r>
              <a:rPr lang="en-US" sz="1300" b="1" dirty="0">
                <a:effectLst/>
              </a:rPr>
              <a:t>V</a:t>
            </a:r>
            <a:r>
              <a:rPr lang="en-US" sz="1300" b="1" baseline="-25000" dirty="0">
                <a:effectLst/>
              </a:rPr>
              <a:t>REF </a:t>
            </a:r>
            <a:r>
              <a:rPr lang="en-US" sz="1300" b="1" dirty="0">
                <a:effectLst/>
              </a:rPr>
              <a:t>+</a:t>
            </a:r>
            <a:r>
              <a:rPr lang="en-US" sz="1300" b="1" dirty="0">
                <a:effectLst/>
                <a:cs typeface="Arial" charset="0"/>
              </a:rPr>
              <a:t>½ gust</a:t>
            </a:r>
          </a:p>
          <a:p>
            <a:pPr>
              <a:lnSpc>
                <a:spcPct val="80000"/>
              </a:lnSpc>
            </a:pPr>
            <a:endParaRPr lang="en-US" sz="1300" b="1" dirty="0">
              <a:solidFill>
                <a:schemeClr val="accent1"/>
              </a:solidFill>
              <a:effectLst/>
              <a:cs typeface="Arial" charset="0"/>
            </a:endParaRPr>
          </a:p>
          <a:p>
            <a:pPr>
              <a:lnSpc>
                <a:spcPct val="80000"/>
              </a:lnSpc>
            </a:pPr>
            <a:r>
              <a:rPr lang="en-US" sz="1600" b="1" dirty="0">
                <a:solidFill>
                  <a:schemeClr val="accent1"/>
                </a:solidFill>
                <a:effectLst/>
                <a:cs typeface="Arial" charset="0"/>
              </a:rPr>
              <a:t>Crew coordination:</a:t>
            </a:r>
          </a:p>
          <a:p>
            <a:pPr lvl="1">
              <a:lnSpc>
                <a:spcPct val="80000"/>
              </a:lnSpc>
            </a:pPr>
            <a:r>
              <a:rPr lang="en-US" sz="1300" b="1" dirty="0">
                <a:effectLst/>
                <a:cs typeface="Arial" charset="0"/>
              </a:rPr>
              <a:t>Report leaving MDA</a:t>
            </a:r>
          </a:p>
          <a:p>
            <a:pPr lvl="1">
              <a:lnSpc>
                <a:spcPct val="80000"/>
              </a:lnSpc>
            </a:pPr>
            <a:r>
              <a:rPr lang="en-US" sz="1300" b="1" dirty="0">
                <a:effectLst/>
                <a:cs typeface="Arial" charset="0"/>
              </a:rPr>
              <a:t>Use of flight director and altitude select</a:t>
            </a:r>
          </a:p>
          <a:p>
            <a:pPr lvl="1">
              <a:lnSpc>
                <a:spcPct val="80000"/>
              </a:lnSpc>
            </a:pPr>
            <a:r>
              <a:rPr lang="en-US" sz="1300" b="1" dirty="0">
                <a:effectLst/>
                <a:cs typeface="Arial" charset="0"/>
              </a:rPr>
              <a:t>Procedure in the event of a missed during a circle</a:t>
            </a:r>
          </a:p>
          <a:p>
            <a:pPr marL="257169" lvl="1" indent="0">
              <a:lnSpc>
                <a:spcPct val="80000"/>
              </a:lnSpc>
              <a:buNone/>
            </a:pPr>
            <a:endParaRPr lang="en-US" sz="12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370542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 Circling Minimums</a:t>
            </a:r>
          </a:p>
        </p:txBody>
      </p:sp>
      <p:grpSp>
        <p:nvGrpSpPr>
          <p:cNvPr id="4" name="Group 3"/>
          <p:cNvGrpSpPr/>
          <p:nvPr/>
        </p:nvGrpSpPr>
        <p:grpSpPr>
          <a:xfrm>
            <a:off x="5035691" y="3254606"/>
            <a:ext cx="2743238" cy="1408388"/>
            <a:chOff x="5035691" y="2911706"/>
            <a:chExt cx="2743238" cy="1408388"/>
          </a:xfrm>
          <a:effectLst>
            <a:outerShdw blurRad="50800" dist="38100" dir="2700000" algn="tl" rotWithShape="0">
              <a:prstClr val="black">
                <a:alpha val="40000"/>
              </a:prstClr>
            </a:outerShdw>
          </a:effectLst>
        </p:grpSpPr>
        <p:pic>
          <p:nvPicPr>
            <p:cNvPr id="7" name="Picture 71" descr="NACO-Circle"/>
            <p:cNvPicPr>
              <a:picLocks noChangeAspect="1" noChangeArrowheads="1"/>
            </p:cNvPicPr>
            <p:nvPr/>
          </p:nvPicPr>
          <p:blipFill>
            <a:blip r:embed="rId3" cstate="print"/>
            <a:srcRect/>
            <a:stretch>
              <a:fillRect/>
            </a:stretch>
          </p:blipFill>
          <p:spPr bwMode="auto">
            <a:xfrm>
              <a:off x="5035691" y="2911706"/>
              <a:ext cx="2743238" cy="1128305"/>
            </a:xfrm>
            <a:prstGeom prst="rect">
              <a:avLst/>
            </a:prstGeom>
            <a:noFill/>
            <a:ln w="9525">
              <a:noFill/>
              <a:miter lim="800000"/>
              <a:headEnd/>
              <a:tailEnd/>
            </a:ln>
          </p:spPr>
        </p:pic>
        <p:sp>
          <p:nvSpPr>
            <p:cNvPr id="9" name="TextBox 8"/>
            <p:cNvSpPr txBox="1"/>
            <p:nvPr/>
          </p:nvSpPr>
          <p:spPr>
            <a:xfrm>
              <a:off x="5085666" y="4073873"/>
              <a:ext cx="2693263" cy="246221"/>
            </a:xfrm>
            <a:prstGeom prst="rect">
              <a:avLst/>
            </a:prstGeom>
            <a:noFill/>
          </p:spPr>
          <p:txBody>
            <a:bodyPr wrap="square" rtlCol="0">
              <a:spAutoFit/>
            </a:bodyPr>
            <a:lstStyle/>
            <a:p>
              <a:pPr algn="ctr"/>
              <a:r>
                <a:rPr lang="en-US" sz="1000" b="1" dirty="0">
                  <a:solidFill>
                    <a:schemeClr val="accent1"/>
                  </a:solidFill>
                  <a:effectLst/>
                  <a:latin typeface="+mn-lt"/>
                </a:rPr>
                <a:t>NACO Example</a:t>
              </a:r>
            </a:p>
          </p:txBody>
        </p:sp>
      </p:grpSp>
      <p:grpSp>
        <p:nvGrpSpPr>
          <p:cNvPr id="2" name="Group 1"/>
          <p:cNvGrpSpPr/>
          <p:nvPr/>
        </p:nvGrpSpPr>
        <p:grpSpPr>
          <a:xfrm>
            <a:off x="1104721" y="3254606"/>
            <a:ext cx="3492261" cy="1399061"/>
            <a:chOff x="1365071" y="2921034"/>
            <a:chExt cx="3492261" cy="1399061"/>
          </a:xfrm>
          <a:effectLst>
            <a:outerShdw blurRad="50800" dist="38100" dir="2700000" algn="tl" rotWithShape="0">
              <a:prstClr val="black">
                <a:alpha val="40000"/>
              </a:prstClr>
            </a:outerShdw>
          </a:effectLst>
        </p:grpSpPr>
        <p:pic>
          <p:nvPicPr>
            <p:cNvPr id="6" name="Picture 70" descr="Jepp-Circle"/>
            <p:cNvPicPr>
              <a:picLocks noChangeAspect="1" noChangeArrowheads="1"/>
            </p:cNvPicPr>
            <p:nvPr/>
          </p:nvPicPr>
          <p:blipFill>
            <a:blip r:embed="rId4" cstate="print"/>
            <a:srcRect/>
            <a:stretch>
              <a:fillRect/>
            </a:stretch>
          </p:blipFill>
          <p:spPr bwMode="auto">
            <a:xfrm>
              <a:off x="1365071" y="2921034"/>
              <a:ext cx="3492261" cy="1127114"/>
            </a:xfrm>
            <a:prstGeom prst="rect">
              <a:avLst/>
            </a:prstGeom>
            <a:noFill/>
            <a:ln w="9525">
              <a:noFill/>
              <a:miter lim="800000"/>
              <a:headEnd/>
              <a:tailEnd/>
            </a:ln>
          </p:spPr>
        </p:pic>
        <p:sp>
          <p:nvSpPr>
            <p:cNvPr id="10" name="TextBox 9"/>
            <p:cNvSpPr txBox="1"/>
            <p:nvPr/>
          </p:nvSpPr>
          <p:spPr>
            <a:xfrm>
              <a:off x="1365071" y="4073874"/>
              <a:ext cx="3492261" cy="246221"/>
            </a:xfrm>
            <a:prstGeom prst="rect">
              <a:avLst/>
            </a:prstGeom>
            <a:noFill/>
          </p:spPr>
          <p:txBody>
            <a:bodyPr wrap="square" rtlCol="0">
              <a:spAutoFit/>
            </a:bodyPr>
            <a:lstStyle/>
            <a:p>
              <a:pPr algn="ctr"/>
              <a:r>
                <a:rPr lang="en-US" sz="1000" b="1" dirty="0">
                  <a:solidFill>
                    <a:schemeClr val="accent1"/>
                  </a:solidFill>
                  <a:effectLst/>
                  <a:latin typeface="+mn-lt"/>
                </a:rPr>
                <a:t>Jeppesen Example</a:t>
              </a:r>
            </a:p>
          </p:txBody>
        </p:sp>
      </p:grpSp>
      <p:graphicFrame>
        <p:nvGraphicFramePr>
          <p:cNvPr id="12" name="Group 72"/>
          <p:cNvGraphicFramePr>
            <a:graphicFrameLocks noGrp="1"/>
          </p:cNvGraphicFramePr>
          <p:nvPr>
            <p:extLst>
              <p:ext uri="{D42A27DB-BD31-4B8C-83A1-F6EECF244321}">
                <p14:modId xmlns:p14="http://schemas.microsoft.com/office/powerpoint/2010/main" val="57905842"/>
              </p:ext>
            </p:extLst>
          </p:nvPr>
        </p:nvGraphicFramePr>
        <p:xfrm>
          <a:off x="476250" y="724911"/>
          <a:ext cx="8305800" cy="2144713"/>
        </p:xfrm>
        <a:graphic>
          <a:graphicData uri="http://schemas.openxmlformats.org/drawingml/2006/table">
            <a:tbl>
              <a:tblPr>
                <a:effectLst>
                  <a:outerShdw blurRad="50800" dist="38100" dir="2700000" algn="tl" rotWithShape="0">
                    <a:prstClr val="black">
                      <a:alpha val="40000"/>
                    </a:prstClr>
                  </a:outerShdw>
                </a:effectLst>
              </a:tblPr>
              <a:tblGrid>
                <a:gridCol w="2384425">
                  <a:extLst>
                    <a:ext uri="{9D8B030D-6E8A-4147-A177-3AD203B41FA5}">
                      <a16:colId xmlns:a16="http://schemas.microsoft.com/office/drawing/2014/main" val="20000"/>
                    </a:ext>
                  </a:extLst>
                </a:gridCol>
                <a:gridCol w="1230313">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154112">
                  <a:extLst>
                    <a:ext uri="{9D8B030D-6E8A-4147-A177-3AD203B41FA5}">
                      <a16:colId xmlns:a16="http://schemas.microsoft.com/office/drawing/2014/main" val="20004"/>
                    </a:ext>
                  </a:extLst>
                </a:gridCol>
                <a:gridCol w="1000125">
                  <a:extLst>
                    <a:ext uri="{9D8B030D-6E8A-4147-A177-3AD203B41FA5}">
                      <a16:colId xmlns:a16="http://schemas.microsoft.com/office/drawing/2014/main" val="20005"/>
                    </a:ext>
                  </a:extLst>
                </a:gridCol>
              </a:tblGrid>
              <a:tr h="315913">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rPr>
                        <a:t>Circling MDA in feet MSL</a:t>
                      </a:r>
                      <a:r>
                        <a:rPr kumimoji="0" lang="en-US" sz="1400" b="1" i="0" u="none" strike="noStrike" cap="none" normalizeH="0" baseline="0" dirty="0">
                          <a:ln>
                            <a:noFill/>
                          </a:ln>
                          <a:solidFill>
                            <a:schemeClr val="bg1"/>
                          </a:solidFill>
                          <a:effectLst/>
                          <a:latin typeface="Arial" charset="0"/>
                        </a:rPr>
                        <a:t> </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rPr>
                        <a:t>Approach Category and Circling Radius (NM)</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7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CAT A</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CAT B</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CAT C</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CAT D</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CAT E</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1000 or less</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2.7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3.6</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4.5</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1001-3000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2.8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3.7</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4.6</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3001-5000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2.9</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4.8</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5001-7000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1.9</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4.0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5.0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7001-9000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1.4</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2.0</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3.2</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4.2</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5.3</a:t>
                      </a:r>
                    </a:p>
                  </a:txBody>
                  <a:tcP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4" name="Picture 1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8" name="Picture 17">
            <a:hlinkClick r:id="" action="ppaction://hlinkshowjump?jump=previous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20" name="Picture 19">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073280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No-Flap or Nonstandard-Flap Approach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Flap unbalance:</a:t>
            </a:r>
          </a:p>
          <a:p>
            <a:pPr lvl="1"/>
            <a:r>
              <a:rPr lang="en-US" sz="1400" b="1" dirty="0">
                <a:effectLst/>
              </a:rPr>
              <a:t>Do not move flap handle</a:t>
            </a:r>
          </a:p>
          <a:p>
            <a:pPr lvl="1"/>
            <a:r>
              <a:rPr lang="en-US" sz="1400" b="1" dirty="0">
                <a:effectLst/>
              </a:rPr>
              <a:t>Use checklist for no-flaps landing</a:t>
            </a:r>
          </a:p>
          <a:p>
            <a:pPr lvl="1">
              <a:buNone/>
            </a:pPr>
            <a:endParaRPr lang="en-US" sz="1400" b="1" dirty="0">
              <a:effectLst/>
            </a:endParaRPr>
          </a:p>
          <a:p>
            <a:pPr>
              <a:buNone/>
            </a:pPr>
            <a:r>
              <a:rPr lang="en-US" sz="1600" b="1" dirty="0">
                <a:solidFill>
                  <a:schemeClr val="accent1"/>
                </a:solidFill>
                <a:effectLst/>
              </a:rPr>
              <a:t>No-flaps landing:</a:t>
            </a:r>
          </a:p>
          <a:p>
            <a:pPr lvl="1"/>
            <a:r>
              <a:rPr lang="en-US" sz="1400" b="1" dirty="0">
                <a:effectLst/>
              </a:rPr>
              <a:t>Use chart for Abnormal Flaps/Slats Configuration for new V</a:t>
            </a:r>
            <a:r>
              <a:rPr lang="en-US" sz="1400" b="1" baseline="-25000" dirty="0">
                <a:effectLst/>
              </a:rPr>
              <a:t>REF</a:t>
            </a:r>
            <a:endParaRPr lang="en-US" sz="1400" b="1" dirty="0">
              <a:effectLst/>
            </a:endParaRPr>
          </a:p>
          <a:p>
            <a:pPr lvl="1"/>
            <a:r>
              <a:rPr lang="en-US" sz="1400" b="1" dirty="0">
                <a:effectLst/>
              </a:rPr>
              <a:t>Increase landing distance approximately 30%</a:t>
            </a:r>
          </a:p>
          <a:p>
            <a:pPr lvl="1"/>
            <a:r>
              <a:rPr lang="en-US" sz="1400" b="1" dirty="0">
                <a:effectLst/>
              </a:rPr>
              <a:t>Maintain 160 knots or new V</a:t>
            </a:r>
            <a:r>
              <a:rPr lang="en-US" sz="1400" b="1" baseline="-25000" dirty="0">
                <a:effectLst/>
              </a:rPr>
              <a:t>REF </a:t>
            </a:r>
            <a:r>
              <a:rPr lang="en-US" sz="1400" b="1" dirty="0">
                <a:effectLst/>
              </a:rPr>
              <a:t>+20 for maneuvering prior to final</a:t>
            </a:r>
          </a:p>
          <a:p>
            <a:pPr lvl="1"/>
            <a:r>
              <a:rPr lang="en-US" sz="1400" b="1" dirty="0">
                <a:effectLst/>
              </a:rPr>
              <a:t>Use new V</a:t>
            </a:r>
            <a:r>
              <a:rPr lang="en-US" sz="1400" b="1" baseline="-25000" dirty="0">
                <a:effectLst/>
              </a:rPr>
              <a:t>REF</a:t>
            </a:r>
            <a:r>
              <a:rPr lang="en-US" sz="1400" b="1" dirty="0">
                <a:effectLst/>
              </a:rPr>
              <a:t> + </a:t>
            </a:r>
            <a:r>
              <a:rPr lang="en-US" sz="1400" b="1" dirty="0">
                <a:effectLst/>
                <a:cs typeface="Arial" charset="0"/>
              </a:rPr>
              <a:t>½ gust on final</a:t>
            </a:r>
            <a:endParaRPr lang="en-US" sz="1400" b="1" baseline="-25000" dirty="0">
              <a:effectLst/>
            </a:endParaRPr>
          </a:p>
          <a:p>
            <a:pPr lvl="1"/>
            <a:r>
              <a:rPr lang="en-US" sz="1400" b="1" dirty="0">
                <a:effectLst/>
              </a:rPr>
              <a:t>Do not deploy reversers until nose wheel is firmly on runway</a:t>
            </a:r>
          </a:p>
          <a:p>
            <a:pPr marL="257169" lvl="1" indent="0">
              <a:lnSpc>
                <a:spcPct val="80000"/>
              </a:lnSpc>
              <a:buNone/>
            </a:pP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14474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0" y="0"/>
            <a:ext cx="9144000" cy="514350"/>
          </a:xfrm>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dirty="0"/>
              <a:t>Approaches &amp; Landings</a:t>
            </a:r>
            <a:endParaRPr lang="en-US" sz="2400" dirty="0">
              <a:effectLst>
                <a:outerShdw blurRad="38100" dist="38100" dir="2700000" algn="tl">
                  <a:srgbClr val="000000">
                    <a:alpha val="43137"/>
                  </a:srgbClr>
                </a:outerShdw>
              </a:effectLst>
            </a:endParaRP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21" name="AutoShape 53">
            <a:hlinkClick r:id="" action="ppaction://customshow?id=43&amp;return=true" highlightClick="1"/>
          </p:cNvPr>
          <p:cNvSpPr>
            <a:spLocks noChangeArrowheads="1"/>
          </p:cNvSpPr>
          <p:nvPr/>
        </p:nvSpPr>
        <p:spPr bwMode="auto">
          <a:xfrm>
            <a:off x="5789938"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err="1">
                <a:solidFill>
                  <a:srgbClr val="205392"/>
                </a:solidFill>
                <a:effectLst/>
              </a:rPr>
              <a:t>Windshear</a:t>
            </a:r>
            <a:r>
              <a:rPr lang="en-US" sz="1100" b="1" dirty="0">
                <a:solidFill>
                  <a:srgbClr val="205392"/>
                </a:solidFill>
                <a:effectLst/>
              </a:rPr>
              <a:t> </a:t>
            </a:r>
            <a:br>
              <a:rPr lang="en-US" sz="1100" b="1" dirty="0">
                <a:solidFill>
                  <a:srgbClr val="205392"/>
                </a:solidFill>
                <a:effectLst/>
              </a:rPr>
            </a:br>
            <a:r>
              <a:rPr lang="en-US" sz="1100" b="1" dirty="0">
                <a:solidFill>
                  <a:srgbClr val="205392"/>
                </a:solidFill>
                <a:effectLst/>
              </a:rPr>
              <a:t>During Approach</a:t>
            </a:r>
          </a:p>
        </p:txBody>
      </p:sp>
      <p:sp>
        <p:nvSpPr>
          <p:cNvPr id="16" name="AutoShape 66">
            <a:hlinkClick r:id="" action="ppaction://customshow?id=42&amp;return=true" highlightClick="1"/>
          </p:cNvPr>
          <p:cNvSpPr>
            <a:spLocks noChangeArrowheads="1"/>
          </p:cNvSpPr>
          <p:nvPr/>
        </p:nvSpPr>
        <p:spPr bwMode="auto">
          <a:xfrm>
            <a:off x="3716034"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Landing with</a:t>
            </a:r>
          </a:p>
          <a:p>
            <a:pPr algn="ctr">
              <a:lnSpc>
                <a:spcPts val="1200"/>
              </a:lnSpc>
              <a:defRPr/>
            </a:pPr>
            <a:r>
              <a:rPr lang="en-US" sz="1100" b="1" dirty="0">
                <a:solidFill>
                  <a:srgbClr val="205392"/>
                </a:solidFill>
                <a:effectLst/>
              </a:rPr>
              <a:t>Pitch Mistrim </a:t>
            </a:r>
          </a:p>
        </p:txBody>
      </p:sp>
      <p:sp>
        <p:nvSpPr>
          <p:cNvPr id="22" name="AutoShape 53">
            <a:hlinkClick r:id="" action="ppaction://customshow?id=41&amp;return=true" highlightClick="1"/>
          </p:cNvPr>
          <p:cNvSpPr>
            <a:spLocks noChangeArrowheads="1"/>
          </p:cNvSpPr>
          <p:nvPr/>
        </p:nvSpPr>
        <p:spPr bwMode="auto">
          <a:xfrm>
            <a:off x="1642131" y="422354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No-flap or Nonstandard </a:t>
            </a:r>
          </a:p>
          <a:p>
            <a:pPr algn="ctr">
              <a:lnSpc>
                <a:spcPts val="1200"/>
              </a:lnSpc>
              <a:defRPr/>
            </a:pPr>
            <a:r>
              <a:rPr lang="en-US" sz="1100" b="1" dirty="0">
                <a:solidFill>
                  <a:srgbClr val="205392"/>
                </a:solidFill>
                <a:effectLst/>
              </a:rPr>
              <a:t>flap Approach </a:t>
            </a:r>
          </a:p>
        </p:txBody>
      </p:sp>
      <p:sp>
        <p:nvSpPr>
          <p:cNvPr id="10" name="AutoShape 53">
            <a:hlinkClick r:id="" action="ppaction://customshow?id=21&amp;return=true" highlightClick="1"/>
          </p:cNvPr>
          <p:cNvSpPr>
            <a:spLocks noChangeArrowheads="1"/>
          </p:cNvSpPr>
          <p:nvPr/>
        </p:nvSpPr>
        <p:spPr bwMode="auto">
          <a:xfrm>
            <a:off x="5789938" y="369668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Missed </a:t>
            </a:r>
            <a:br>
              <a:rPr lang="en-US" sz="1100" b="1" dirty="0">
                <a:solidFill>
                  <a:srgbClr val="205392"/>
                </a:solidFill>
                <a:effectLst/>
              </a:rPr>
            </a:br>
            <a:r>
              <a:rPr lang="en-US" sz="1100" b="1" dirty="0">
                <a:solidFill>
                  <a:srgbClr val="205392"/>
                </a:solidFill>
                <a:effectLst/>
              </a:rPr>
              <a:t>Approach - OEI</a:t>
            </a:r>
          </a:p>
        </p:txBody>
      </p:sp>
      <p:sp>
        <p:nvSpPr>
          <p:cNvPr id="11" name="AutoShape 66">
            <a:hlinkClick r:id="" action="ppaction://customshow?id=14&amp;return=true" highlightClick="1"/>
          </p:cNvPr>
          <p:cNvSpPr>
            <a:spLocks noChangeArrowheads="1"/>
          </p:cNvSpPr>
          <p:nvPr/>
        </p:nvSpPr>
        <p:spPr bwMode="auto">
          <a:xfrm>
            <a:off x="3716034" y="369668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Visual Approach</a:t>
            </a:r>
          </a:p>
        </p:txBody>
      </p:sp>
      <p:sp>
        <p:nvSpPr>
          <p:cNvPr id="12" name="AutoShape 53">
            <a:hlinkClick r:id="" action="ppaction://customshow?id=40&amp;return=true" highlightClick="1"/>
          </p:cNvPr>
          <p:cNvSpPr>
            <a:spLocks noChangeArrowheads="1"/>
          </p:cNvSpPr>
          <p:nvPr/>
        </p:nvSpPr>
        <p:spPr bwMode="auto">
          <a:xfrm>
            <a:off x="1642131" y="3696686"/>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Circling Approach</a:t>
            </a:r>
          </a:p>
        </p:txBody>
      </p:sp>
      <p:sp>
        <p:nvSpPr>
          <p:cNvPr id="14" name="AutoShape 53">
            <a:hlinkClick r:id="" action="ppaction://customshow?id=13&amp;return=true" highlightClick="1"/>
          </p:cNvPr>
          <p:cNvSpPr>
            <a:spLocks noChangeArrowheads="1"/>
          </p:cNvSpPr>
          <p:nvPr/>
        </p:nvSpPr>
        <p:spPr bwMode="auto">
          <a:xfrm>
            <a:off x="5789938" y="316982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Precision </a:t>
            </a:r>
            <a:br>
              <a:rPr lang="en-US" sz="1100" b="1" dirty="0">
                <a:solidFill>
                  <a:srgbClr val="205392"/>
                </a:solidFill>
                <a:effectLst/>
              </a:rPr>
            </a:br>
            <a:r>
              <a:rPr lang="en-US" sz="1100" b="1" dirty="0">
                <a:solidFill>
                  <a:srgbClr val="205392"/>
                </a:solidFill>
                <a:effectLst/>
              </a:rPr>
              <a:t>Approach - OEI</a:t>
            </a:r>
          </a:p>
        </p:txBody>
      </p:sp>
      <p:sp>
        <p:nvSpPr>
          <p:cNvPr id="15" name="AutoShape 66">
            <a:hlinkClick r:id="" action="ppaction://customshow?id=39&amp;return=true" highlightClick="1"/>
          </p:cNvPr>
          <p:cNvSpPr>
            <a:spLocks noChangeArrowheads="1"/>
          </p:cNvSpPr>
          <p:nvPr/>
        </p:nvSpPr>
        <p:spPr bwMode="auto">
          <a:xfrm>
            <a:off x="3716034" y="316982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Rejected Landing</a:t>
            </a:r>
          </a:p>
        </p:txBody>
      </p:sp>
      <p:sp>
        <p:nvSpPr>
          <p:cNvPr id="17" name="AutoShape 53">
            <a:hlinkClick r:id="" action="ppaction://customshow?id=8&amp;return=true" highlightClick="1"/>
          </p:cNvPr>
          <p:cNvSpPr>
            <a:spLocks noChangeArrowheads="1"/>
          </p:cNvSpPr>
          <p:nvPr/>
        </p:nvSpPr>
        <p:spPr bwMode="auto">
          <a:xfrm>
            <a:off x="1642131" y="316982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Non-precision </a:t>
            </a:r>
            <a:br>
              <a:rPr lang="en-US" sz="1100" b="1" dirty="0">
                <a:solidFill>
                  <a:srgbClr val="205392"/>
                </a:solidFill>
                <a:effectLst/>
                <a:latin typeface="+mj-lt"/>
              </a:rPr>
            </a:br>
            <a:r>
              <a:rPr lang="en-US" sz="1100" b="1" dirty="0">
                <a:solidFill>
                  <a:srgbClr val="205392"/>
                </a:solidFill>
                <a:effectLst/>
                <a:latin typeface="+mj-lt"/>
              </a:rPr>
              <a:t>Approach/CDFA</a:t>
            </a:r>
          </a:p>
        </p:txBody>
      </p:sp>
      <p:sp>
        <p:nvSpPr>
          <p:cNvPr id="19" name="AutoShape 53">
            <a:hlinkClick r:id="" action="ppaction://customshow?id=21&amp;return=true" highlightClick="1"/>
          </p:cNvPr>
          <p:cNvSpPr>
            <a:spLocks noChangeArrowheads="1"/>
          </p:cNvSpPr>
          <p:nvPr/>
        </p:nvSpPr>
        <p:spPr bwMode="auto">
          <a:xfrm>
            <a:off x="5792117" y="2642969"/>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Missed Approach </a:t>
            </a:r>
            <a:br>
              <a:rPr lang="en-US" sz="1100" b="1" dirty="0">
                <a:solidFill>
                  <a:srgbClr val="205392"/>
                </a:solidFill>
                <a:effectLst/>
              </a:rPr>
            </a:br>
            <a:r>
              <a:rPr lang="en-US" sz="1100" b="1" dirty="0">
                <a:solidFill>
                  <a:srgbClr val="205392"/>
                </a:solidFill>
                <a:effectLst/>
              </a:rPr>
              <a:t>from Precision</a:t>
            </a:r>
          </a:p>
        </p:txBody>
      </p:sp>
      <p:sp>
        <p:nvSpPr>
          <p:cNvPr id="20" name="AutoShape 66">
            <a:hlinkClick r:id="" action="ppaction://customshow?id=20&amp;return=true" highlightClick="1"/>
          </p:cNvPr>
          <p:cNvSpPr>
            <a:spLocks noChangeArrowheads="1"/>
          </p:cNvSpPr>
          <p:nvPr/>
        </p:nvSpPr>
        <p:spPr bwMode="auto">
          <a:xfrm>
            <a:off x="3718213" y="2642969"/>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Normal Landing</a:t>
            </a:r>
          </a:p>
        </p:txBody>
      </p:sp>
      <p:sp>
        <p:nvSpPr>
          <p:cNvPr id="24" name="AutoShape 53">
            <a:hlinkClick r:id="" action="ppaction://customshow?id=15&amp;return=true" highlightClick="1"/>
          </p:cNvPr>
          <p:cNvSpPr>
            <a:spLocks noChangeArrowheads="1"/>
          </p:cNvSpPr>
          <p:nvPr/>
        </p:nvSpPr>
        <p:spPr bwMode="auto">
          <a:xfrm>
            <a:off x="1644310" y="264296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Precision Approach</a:t>
            </a:r>
          </a:p>
        </p:txBody>
      </p:sp>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3776957995"/>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No-Flap or Nonstandard-Flap Approach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Slat failure or unbalance:</a:t>
            </a:r>
          </a:p>
          <a:p>
            <a:pPr lvl="1"/>
            <a:r>
              <a:rPr lang="en-US" sz="1400" b="1" dirty="0">
                <a:effectLst/>
              </a:rPr>
              <a:t>Push </a:t>
            </a:r>
            <a:r>
              <a:rPr lang="en-US" sz="1400" b="1" dirty="0">
                <a:solidFill>
                  <a:schemeClr val="accent1"/>
                </a:solidFill>
                <a:effectLst/>
              </a:rPr>
              <a:t>SLAT BYPASS ARM</a:t>
            </a:r>
            <a:r>
              <a:rPr lang="en-US" sz="1400" b="1" dirty="0">
                <a:effectLst/>
              </a:rPr>
              <a:t> button</a:t>
            </a:r>
          </a:p>
          <a:p>
            <a:pPr lvl="1"/>
            <a:r>
              <a:rPr lang="en-US" sz="1400" b="1" dirty="0">
                <a:effectLst/>
              </a:rPr>
              <a:t>Flaps no greater than 20</a:t>
            </a:r>
          </a:p>
          <a:p>
            <a:pPr lvl="1"/>
            <a:r>
              <a:rPr lang="en-US" sz="1400" b="1" dirty="0">
                <a:effectLst/>
              </a:rPr>
              <a:t>Increase landing distance approximately 30% </a:t>
            </a:r>
          </a:p>
          <a:p>
            <a:pPr lvl="1">
              <a:buNone/>
            </a:pPr>
            <a:endParaRPr lang="en-US" sz="1400" b="1" dirty="0">
              <a:effectLst/>
            </a:endParaRPr>
          </a:p>
          <a:p>
            <a:pPr>
              <a:buNone/>
            </a:pPr>
            <a:r>
              <a:rPr lang="en-US" sz="1600" b="1" dirty="0">
                <a:solidFill>
                  <a:schemeClr val="accent1"/>
                </a:solidFill>
                <a:effectLst/>
              </a:rPr>
              <a:t>No-slats/no-flaps landing:</a:t>
            </a:r>
          </a:p>
          <a:p>
            <a:pPr lvl="1"/>
            <a:r>
              <a:rPr lang="en-US" sz="1400" b="1" dirty="0">
                <a:effectLst/>
              </a:rPr>
              <a:t>Max landing weight is 18,000 </a:t>
            </a:r>
            <a:r>
              <a:rPr lang="en-US" sz="1400" b="1" dirty="0" err="1">
                <a:effectLst/>
              </a:rPr>
              <a:t>lbs</a:t>
            </a:r>
            <a:endParaRPr lang="en-US" sz="1400" b="1" dirty="0">
              <a:effectLst/>
            </a:endParaRPr>
          </a:p>
          <a:p>
            <a:pPr lvl="1"/>
            <a:r>
              <a:rPr lang="en-US" sz="1400" b="1" dirty="0">
                <a:effectLst/>
              </a:rPr>
              <a:t>Increase landing distance approximately 50%</a:t>
            </a:r>
          </a:p>
          <a:p>
            <a:pPr marL="457200" lvl="1" indent="0">
              <a:buNone/>
            </a:pPr>
            <a:endParaRPr lang="en-US" sz="1400" b="1" dirty="0">
              <a:effectLst/>
            </a:endParaRPr>
          </a:p>
          <a:p>
            <a:pPr marL="57150" indent="0">
              <a:buNone/>
            </a:pPr>
            <a:r>
              <a:rPr lang="en-US" sz="1600" b="1" dirty="0">
                <a:solidFill>
                  <a:schemeClr val="accent1"/>
                </a:solidFill>
                <a:effectLst/>
              </a:rPr>
              <a:t>For all abnormal slat/flap configurations:</a:t>
            </a:r>
          </a:p>
          <a:p>
            <a:pPr lvl="1"/>
            <a:r>
              <a:rPr lang="en-US" sz="1400" b="1" dirty="0">
                <a:effectLst/>
              </a:rPr>
              <a:t>Do not press </a:t>
            </a:r>
            <a:r>
              <a:rPr lang="en-US" sz="1400" b="1" dirty="0">
                <a:solidFill>
                  <a:schemeClr val="accent1"/>
                </a:solidFill>
                <a:effectLst/>
              </a:rPr>
              <a:t>HORN OFF</a:t>
            </a:r>
            <a:r>
              <a:rPr lang="en-US" sz="1400" b="1" dirty="0">
                <a:effectLst/>
              </a:rPr>
              <a:t> pushbutton</a:t>
            </a:r>
          </a:p>
          <a:p>
            <a:pPr lvl="1"/>
            <a:r>
              <a:rPr lang="en-US" sz="1400" b="1" dirty="0">
                <a:effectLst/>
              </a:rPr>
              <a:t>Push </a:t>
            </a:r>
            <a:r>
              <a:rPr lang="en-US" sz="1400" b="1" dirty="0">
                <a:solidFill>
                  <a:schemeClr val="accent1"/>
                </a:solidFill>
                <a:effectLst/>
              </a:rPr>
              <a:t>FLAP OVERRIDE</a:t>
            </a:r>
            <a:r>
              <a:rPr lang="en-US" sz="1400" b="1" dirty="0">
                <a:effectLst/>
                <a:cs typeface="Arial" charset="0"/>
              </a:rPr>
              <a:t> on final</a:t>
            </a:r>
            <a:endParaRPr lang="en-US" sz="1400" b="1" baseline="-25000" dirty="0">
              <a:effectLst/>
            </a:endParaRPr>
          </a:p>
          <a:p>
            <a:pPr lvl="1"/>
            <a:r>
              <a:rPr lang="en-US" sz="1400" b="1" dirty="0">
                <a:effectLst/>
              </a:rPr>
              <a:t>Flare is not recommended</a:t>
            </a:r>
          </a:p>
          <a:p>
            <a:pPr marL="257169" lvl="1" indent="0">
              <a:lnSpc>
                <a:spcPct val="80000"/>
              </a:lnSpc>
              <a:buNone/>
            </a:pP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510235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No-Flap or Nonstandard-Flap Approach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3389" y="786441"/>
            <a:ext cx="5397273" cy="38935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472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Landing with Pitch Mistrim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Elevator control failure:</a:t>
            </a:r>
          </a:p>
          <a:p>
            <a:pPr lvl="1"/>
            <a:r>
              <a:rPr lang="en-US" sz="1400" b="1" dirty="0">
                <a:effectLst/>
              </a:rPr>
              <a:t>Pitch is now controlled with horizontal stabilizer trim</a:t>
            </a:r>
          </a:p>
          <a:p>
            <a:pPr lvl="1"/>
            <a:r>
              <a:rPr lang="en-US" sz="1400" b="1" dirty="0">
                <a:effectLst/>
              </a:rPr>
              <a:t>Small corrections in pitch can be achieved with normal trim, larger changes </a:t>
            </a:r>
            <a:br>
              <a:rPr lang="en-US" sz="1400" b="1" dirty="0">
                <a:effectLst/>
              </a:rPr>
            </a:br>
            <a:r>
              <a:rPr lang="en-US" sz="1400" b="1" dirty="0">
                <a:effectLst/>
              </a:rPr>
              <a:t>with emergency trim</a:t>
            </a:r>
          </a:p>
          <a:p>
            <a:pPr lvl="1"/>
            <a:r>
              <a:rPr lang="en-US" sz="1400" b="1" dirty="0">
                <a:effectLst/>
              </a:rPr>
              <a:t>Visual conditions is recommended</a:t>
            </a:r>
          </a:p>
          <a:p>
            <a:pPr lvl="1"/>
            <a:r>
              <a:rPr lang="en-US" sz="1400" b="1" dirty="0">
                <a:effectLst/>
              </a:rPr>
              <a:t>Use of an approach with vertical guidance is recommended</a:t>
            </a:r>
          </a:p>
          <a:p>
            <a:pPr lvl="1"/>
            <a:r>
              <a:rPr lang="en-US" sz="1400" b="1" dirty="0">
                <a:effectLst/>
              </a:rPr>
              <a:t>Establish a long, flat final to allow time to stabilize between configuration changes</a:t>
            </a:r>
          </a:p>
          <a:p>
            <a:pPr lvl="1"/>
            <a:r>
              <a:rPr lang="en-US" sz="1400" b="1" dirty="0">
                <a:effectLst/>
              </a:rPr>
              <a:t>Flaps 20</a:t>
            </a:r>
            <a:r>
              <a:rPr lang="en-US" sz="1400" b="1" dirty="0">
                <a:effectLst/>
                <a:cs typeface="Arial" charset="0"/>
              </a:rPr>
              <a:t>° maximum, </a:t>
            </a:r>
            <a:r>
              <a:rPr lang="en-US" sz="1400" b="1" dirty="0">
                <a:effectLst/>
              </a:rPr>
              <a:t>V</a:t>
            </a:r>
            <a:r>
              <a:rPr lang="en-US" sz="1400" b="1" baseline="-25000" dirty="0">
                <a:effectLst/>
              </a:rPr>
              <a:t>REF </a:t>
            </a:r>
            <a:r>
              <a:rPr lang="en-US" sz="1400" b="1" dirty="0">
                <a:effectLst/>
              </a:rPr>
              <a:t>+15</a:t>
            </a:r>
          </a:p>
          <a:p>
            <a:pPr lvl="1"/>
            <a:endParaRPr lang="en-US" sz="1400" b="1" dirty="0">
              <a:effectLst/>
            </a:endParaRPr>
          </a:p>
          <a:p>
            <a:pPr lvl="1"/>
            <a:r>
              <a:rPr lang="en-US" sz="1400" b="1" i="1" dirty="0">
                <a:solidFill>
                  <a:schemeClr val="accent1"/>
                </a:solidFill>
                <a:effectLst/>
              </a:rPr>
              <a:t>Note:</a:t>
            </a:r>
          </a:p>
          <a:p>
            <a:pPr lvl="2"/>
            <a:r>
              <a:rPr lang="en-US" sz="1400" b="1" dirty="0">
                <a:effectLst/>
              </a:rPr>
              <a:t>Power increase causes nose-down pitch</a:t>
            </a:r>
          </a:p>
          <a:p>
            <a:pPr lvl="2"/>
            <a:r>
              <a:rPr lang="en-US" sz="1400" b="1" dirty="0">
                <a:effectLst/>
              </a:rPr>
              <a:t>Power decrease causes nose-up pitch</a:t>
            </a:r>
          </a:p>
          <a:p>
            <a:pPr marL="257169" lvl="1" indent="0">
              <a:lnSpc>
                <a:spcPct val="80000"/>
              </a:lnSpc>
              <a:buNone/>
            </a:pP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482437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Windshear During Approach/Landing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400" b="1" i="1" dirty="0">
                <a:solidFill>
                  <a:schemeClr val="accent1"/>
                </a:solidFill>
                <a:effectLst/>
              </a:rPr>
              <a:t>Recognize: </a:t>
            </a:r>
          </a:p>
          <a:p>
            <a:pPr lvl="2">
              <a:lnSpc>
                <a:spcPct val="80000"/>
              </a:lnSpc>
            </a:pPr>
            <a:r>
              <a:rPr lang="en-US" sz="1400" b="1" dirty="0">
                <a:effectLst/>
              </a:rPr>
              <a:t>Airspeed trend indicator/AOA</a:t>
            </a:r>
          </a:p>
          <a:p>
            <a:pPr lvl="2">
              <a:lnSpc>
                <a:spcPct val="80000"/>
              </a:lnSpc>
            </a:pPr>
            <a:r>
              <a:rPr lang="en-US" sz="1400" b="1" dirty="0">
                <a:effectLst/>
              </a:rPr>
              <a:t>Winds increasing during descent</a:t>
            </a:r>
          </a:p>
          <a:p>
            <a:pPr lvl="2">
              <a:lnSpc>
                <a:spcPct val="80000"/>
              </a:lnSpc>
            </a:pPr>
            <a:r>
              <a:rPr lang="en-US" sz="1400" b="1" dirty="0">
                <a:effectLst/>
              </a:rPr>
              <a:t>Groundspeed &amp; wind direction vs. reported winds</a:t>
            </a:r>
          </a:p>
          <a:p>
            <a:pPr lvl="2">
              <a:lnSpc>
                <a:spcPct val="80000"/>
              </a:lnSpc>
            </a:pPr>
            <a:r>
              <a:rPr lang="en-US" sz="1400" b="1" dirty="0">
                <a:effectLst/>
              </a:rPr>
              <a:t>Unusual thrust settings</a:t>
            </a:r>
          </a:p>
          <a:p>
            <a:pPr lvl="2">
              <a:lnSpc>
                <a:spcPct val="80000"/>
              </a:lnSpc>
            </a:pPr>
            <a:r>
              <a:rPr lang="en-US" sz="1400" b="1" dirty="0">
                <a:effectLst/>
              </a:rPr>
              <a:t>Unusual pitch attitudes</a:t>
            </a:r>
            <a:endParaRPr lang="en-US" sz="1400" b="1" dirty="0">
              <a:effectLst/>
              <a:cs typeface="Arial" charset="0"/>
            </a:endParaRPr>
          </a:p>
          <a:p>
            <a:pPr lvl="2">
              <a:lnSpc>
                <a:spcPct val="80000"/>
              </a:lnSpc>
            </a:pPr>
            <a:r>
              <a:rPr lang="en-US" sz="1400" b="1" dirty="0">
                <a:effectLst/>
                <a:cs typeface="Arial" charset="0"/>
              </a:rPr>
              <a:t>GPWS/LLWAS</a:t>
            </a:r>
          </a:p>
          <a:p>
            <a:pPr>
              <a:lnSpc>
                <a:spcPct val="80000"/>
              </a:lnSpc>
            </a:pPr>
            <a:r>
              <a:rPr lang="en-US" sz="1400" b="1" i="1" dirty="0">
                <a:solidFill>
                  <a:schemeClr val="accent1"/>
                </a:solidFill>
                <a:effectLst/>
              </a:rPr>
              <a:t>React: </a:t>
            </a:r>
          </a:p>
          <a:p>
            <a:pPr lvl="2">
              <a:lnSpc>
                <a:spcPct val="80000"/>
              </a:lnSpc>
            </a:pPr>
            <a:r>
              <a:rPr lang="en-US" sz="1400" b="1" dirty="0">
                <a:effectLst/>
              </a:rPr>
              <a:t>Verify maximum power (APR?)</a:t>
            </a:r>
          </a:p>
          <a:p>
            <a:pPr lvl="2">
              <a:lnSpc>
                <a:spcPct val="80000"/>
              </a:lnSpc>
            </a:pPr>
            <a:r>
              <a:rPr lang="en-US" sz="1400" b="1" dirty="0">
                <a:effectLst/>
              </a:rPr>
              <a:t>Pitch initially to 15</a:t>
            </a:r>
            <a:r>
              <a:rPr lang="en-US" sz="1400" b="1" dirty="0">
                <a:effectLst/>
                <a:cs typeface="Arial" charset="0"/>
              </a:rPr>
              <a:t>°</a:t>
            </a:r>
          </a:p>
          <a:p>
            <a:pPr lvl="2">
              <a:lnSpc>
                <a:spcPct val="80000"/>
              </a:lnSpc>
            </a:pPr>
            <a:r>
              <a:rPr lang="en-US" sz="1400" b="1" dirty="0">
                <a:effectLst/>
                <a:cs typeface="Arial" charset="0"/>
              </a:rPr>
              <a:t>Pitch to maintain positive climb or stop descent</a:t>
            </a:r>
          </a:p>
          <a:p>
            <a:pPr lvl="2">
              <a:lnSpc>
                <a:spcPct val="80000"/>
              </a:lnSpc>
            </a:pPr>
            <a:r>
              <a:rPr lang="en-US" sz="1400" b="1" dirty="0">
                <a:effectLst/>
                <a:cs typeface="Arial" charset="0"/>
              </a:rPr>
              <a:t>Do not change configuration until sustained climb and 1000 feet above obstacles</a:t>
            </a:r>
          </a:p>
          <a:p>
            <a:pPr lvl="2">
              <a:lnSpc>
                <a:spcPct val="80000"/>
              </a:lnSpc>
            </a:pPr>
            <a:r>
              <a:rPr lang="en-US" sz="1400" b="1" dirty="0">
                <a:effectLst/>
                <a:cs typeface="Arial" charset="0"/>
              </a:rPr>
              <a:t>Normal missed approach procedures </a:t>
            </a:r>
          </a:p>
          <a:p>
            <a:pPr>
              <a:lnSpc>
                <a:spcPct val="80000"/>
              </a:lnSpc>
            </a:pPr>
            <a:r>
              <a:rPr lang="en-US" sz="1400" b="1" i="1" dirty="0">
                <a:solidFill>
                  <a:schemeClr val="accent1"/>
                </a:solidFill>
                <a:effectLst/>
                <a:cs typeface="Arial" charset="0"/>
              </a:rPr>
              <a:t>Report:</a:t>
            </a:r>
          </a:p>
          <a:p>
            <a:pPr lvl="2">
              <a:lnSpc>
                <a:spcPct val="80000"/>
              </a:lnSpc>
            </a:pPr>
            <a:r>
              <a:rPr lang="en-US" sz="1400" b="1" dirty="0">
                <a:effectLst/>
                <a:cs typeface="Arial" charset="0"/>
              </a:rPr>
              <a:t>Advise ATC of deviations</a:t>
            </a: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4134479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Visual Approach </a:t>
            </a:r>
          </a:p>
        </p:txBody>
      </p:sp>
      <p:sp>
        <p:nvSpPr>
          <p:cNvPr id="4" name="Rectangle 10"/>
          <p:cNvSpPr txBox="1">
            <a:spLocks/>
          </p:cNvSpPr>
          <p:nvPr/>
        </p:nvSpPr>
        <p:spPr>
          <a:xfrm>
            <a:off x="457200" y="79883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Pattern entry:</a:t>
            </a:r>
          </a:p>
          <a:p>
            <a:pPr lvl="1">
              <a:spcBef>
                <a:spcPts val="600"/>
              </a:spcBef>
            </a:pPr>
            <a:r>
              <a:rPr lang="en-US" sz="1400" b="1" dirty="0">
                <a:effectLst/>
              </a:rPr>
              <a:t>Flaps 20</a:t>
            </a:r>
            <a:r>
              <a:rPr lang="en-US" sz="1400" b="1" dirty="0">
                <a:effectLst/>
                <a:cs typeface="Arial" charset="0"/>
              </a:rPr>
              <a:t>° V</a:t>
            </a:r>
            <a:r>
              <a:rPr lang="en-US" sz="1400" b="1" baseline="-25000" dirty="0">
                <a:effectLst/>
                <a:cs typeface="Arial" charset="0"/>
              </a:rPr>
              <a:t>REF </a:t>
            </a:r>
            <a:r>
              <a:rPr lang="en-US" sz="1400" b="1" dirty="0">
                <a:effectLst/>
                <a:cs typeface="Arial" charset="0"/>
              </a:rPr>
              <a:t>+20 knots</a:t>
            </a:r>
          </a:p>
          <a:p>
            <a:pPr>
              <a:spcBef>
                <a:spcPts val="600"/>
              </a:spcBef>
              <a:buNone/>
            </a:pPr>
            <a:endParaRPr lang="en-US" sz="1400" b="1" dirty="0">
              <a:effectLst/>
              <a:cs typeface="Arial" charset="0"/>
            </a:endParaRPr>
          </a:p>
          <a:p>
            <a:pPr>
              <a:spcBef>
                <a:spcPts val="600"/>
              </a:spcBef>
              <a:buNone/>
            </a:pPr>
            <a:r>
              <a:rPr lang="en-US" sz="1600" b="1" dirty="0">
                <a:solidFill>
                  <a:schemeClr val="accent1"/>
                </a:solidFill>
                <a:effectLst/>
                <a:cs typeface="Arial" charset="0"/>
              </a:rPr>
              <a:t>Abeam numbers:</a:t>
            </a:r>
          </a:p>
          <a:p>
            <a:pPr lvl="1">
              <a:spcBef>
                <a:spcPts val="600"/>
              </a:spcBef>
            </a:pPr>
            <a:r>
              <a:rPr lang="en-US" sz="1400" b="1" dirty="0">
                <a:effectLst/>
              </a:rPr>
              <a:t>Gear down, Before Landing checklist</a:t>
            </a:r>
          </a:p>
          <a:p>
            <a:pPr>
              <a:spcBef>
                <a:spcPts val="600"/>
              </a:spcBef>
              <a:buNone/>
            </a:pPr>
            <a:endParaRPr lang="en-US" sz="1400" b="1" dirty="0">
              <a:effectLst/>
            </a:endParaRPr>
          </a:p>
          <a:p>
            <a:pPr>
              <a:spcBef>
                <a:spcPts val="600"/>
              </a:spcBef>
              <a:buNone/>
            </a:pPr>
            <a:r>
              <a:rPr lang="en-US" sz="1600" b="1" dirty="0">
                <a:solidFill>
                  <a:schemeClr val="accent1"/>
                </a:solidFill>
                <a:effectLst/>
              </a:rPr>
              <a:t>Final turn:</a:t>
            </a:r>
          </a:p>
          <a:p>
            <a:pPr lvl="1">
              <a:spcBef>
                <a:spcPts val="600"/>
              </a:spcBef>
            </a:pPr>
            <a:r>
              <a:rPr lang="en-US" sz="1400" b="1" dirty="0">
                <a:effectLst/>
                <a:cs typeface="Arial" charset="0"/>
              </a:rPr>
              <a:t>V</a:t>
            </a:r>
            <a:r>
              <a:rPr lang="en-US" sz="1400" b="1" baseline="-25000" dirty="0">
                <a:effectLst/>
                <a:cs typeface="Arial" charset="0"/>
              </a:rPr>
              <a:t>REF </a:t>
            </a:r>
            <a:r>
              <a:rPr lang="en-US" sz="1400" b="1" dirty="0">
                <a:effectLst/>
                <a:cs typeface="Arial" charset="0"/>
              </a:rPr>
              <a:t>+20 knots</a:t>
            </a:r>
          </a:p>
          <a:p>
            <a:pPr>
              <a:spcBef>
                <a:spcPts val="600"/>
              </a:spcBef>
              <a:buNone/>
            </a:pPr>
            <a:endParaRPr lang="en-US" sz="1400" b="1" dirty="0">
              <a:effectLst/>
            </a:endParaRPr>
          </a:p>
          <a:p>
            <a:pPr>
              <a:spcBef>
                <a:spcPts val="600"/>
              </a:spcBef>
              <a:buNone/>
            </a:pPr>
            <a:r>
              <a:rPr lang="en-US" sz="1600" b="1" dirty="0">
                <a:solidFill>
                  <a:schemeClr val="accent1"/>
                </a:solidFill>
                <a:effectLst/>
              </a:rPr>
              <a:t>Landing assured:</a:t>
            </a:r>
          </a:p>
          <a:p>
            <a:pPr lvl="1">
              <a:spcBef>
                <a:spcPts val="600"/>
              </a:spcBef>
            </a:pPr>
            <a:r>
              <a:rPr lang="en-US" sz="1400" b="1" dirty="0">
                <a:effectLst/>
              </a:rPr>
              <a:t>Flaps 40</a:t>
            </a:r>
            <a:r>
              <a:rPr lang="en-US" sz="1400" b="1" dirty="0">
                <a:effectLst/>
                <a:cs typeface="Arial" charset="0"/>
              </a:rPr>
              <a:t>°</a:t>
            </a:r>
          </a:p>
          <a:p>
            <a:pPr lvl="1">
              <a:spcBef>
                <a:spcPts val="600"/>
              </a:spcBef>
            </a:pPr>
            <a:r>
              <a:rPr lang="en-US" sz="1400" b="1" dirty="0">
                <a:effectLst/>
                <a:cs typeface="Arial" charset="0"/>
              </a:rPr>
              <a:t>Autopilot / Yaw Damp disconnected</a:t>
            </a:r>
          </a:p>
          <a:p>
            <a:pPr lvl="1">
              <a:spcBef>
                <a:spcPts val="600"/>
              </a:spcBef>
            </a:pPr>
            <a:r>
              <a:rPr lang="en-US" sz="1400" b="1" dirty="0">
                <a:effectLst/>
                <a:cs typeface="Arial" charset="0"/>
              </a:rPr>
              <a:t>V</a:t>
            </a:r>
            <a:r>
              <a:rPr lang="en-US" sz="1400" b="1" baseline="-25000" dirty="0">
                <a:effectLst/>
                <a:cs typeface="Arial" charset="0"/>
              </a:rPr>
              <a:t>REF </a:t>
            </a:r>
            <a:r>
              <a:rPr lang="en-US" sz="1400" b="1" dirty="0">
                <a:effectLst/>
                <a:cs typeface="Arial" charset="0"/>
              </a:rPr>
              <a:t>+½ gust</a:t>
            </a:r>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750168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Visual Approach </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029" y="717362"/>
            <a:ext cx="5386340" cy="39627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0670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Engine Failure – Shutdown &amp; Restart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pPr>
            <a:r>
              <a:rPr lang="en-US" sz="1600" b="1" dirty="0">
                <a:solidFill>
                  <a:schemeClr val="accent1"/>
                </a:solidFill>
                <a:effectLst/>
              </a:rPr>
              <a:t>Identify and verify failure:</a:t>
            </a:r>
          </a:p>
          <a:p>
            <a:pPr lvl="1">
              <a:lnSpc>
                <a:spcPct val="80000"/>
              </a:lnSpc>
            </a:pPr>
            <a:r>
              <a:rPr lang="en-US" sz="1400" b="1" dirty="0">
                <a:effectLst/>
              </a:rPr>
              <a:t>Engine gauges</a:t>
            </a:r>
          </a:p>
          <a:p>
            <a:pPr lvl="1">
              <a:lnSpc>
                <a:spcPct val="80000"/>
              </a:lnSpc>
            </a:pPr>
            <a:r>
              <a:rPr lang="en-US" sz="1400" b="1" dirty="0">
                <a:effectLst/>
              </a:rPr>
              <a:t>Annunciator lights</a:t>
            </a:r>
          </a:p>
          <a:p>
            <a:pPr lvl="1">
              <a:lnSpc>
                <a:spcPct val="80000"/>
              </a:lnSpc>
            </a:pPr>
            <a:r>
              <a:rPr lang="en-US" sz="1400" b="1" dirty="0">
                <a:effectLst/>
              </a:rPr>
              <a:t>Rudder inputs</a:t>
            </a:r>
          </a:p>
          <a:p>
            <a:pPr lvl="1">
              <a:lnSpc>
                <a:spcPct val="80000"/>
              </a:lnSpc>
            </a:pPr>
            <a:endParaRPr lang="en-US" sz="1400" b="1" dirty="0">
              <a:effectLst/>
            </a:endParaRPr>
          </a:p>
          <a:p>
            <a:pPr>
              <a:lnSpc>
                <a:spcPct val="80000"/>
              </a:lnSpc>
            </a:pPr>
            <a:r>
              <a:rPr lang="en-US" sz="1600" b="1" dirty="0">
                <a:solidFill>
                  <a:schemeClr val="accent1"/>
                </a:solidFill>
                <a:effectLst/>
              </a:rPr>
              <a:t>Evaluate restart:</a:t>
            </a:r>
          </a:p>
          <a:p>
            <a:pPr lvl="1">
              <a:lnSpc>
                <a:spcPct val="80000"/>
              </a:lnSpc>
            </a:pPr>
            <a:r>
              <a:rPr lang="en-US" sz="1400" b="1" dirty="0">
                <a:effectLst/>
              </a:rPr>
              <a:t>If internal mechanical failure, do not attempt restart</a:t>
            </a:r>
          </a:p>
          <a:p>
            <a:pPr lvl="1">
              <a:lnSpc>
                <a:spcPct val="80000"/>
              </a:lnSpc>
            </a:pPr>
            <a:r>
              <a:rPr lang="en-US" sz="1400" b="1" dirty="0">
                <a:effectLst/>
              </a:rPr>
              <a:t>If engine fire, do not attempt restart</a:t>
            </a:r>
          </a:p>
          <a:p>
            <a:pPr>
              <a:lnSpc>
                <a:spcPct val="80000"/>
              </a:lnSpc>
            </a:pPr>
            <a:endParaRPr lang="en-US" sz="1400" b="1" dirty="0">
              <a:effectLst/>
            </a:endParaRPr>
          </a:p>
          <a:p>
            <a:pPr>
              <a:lnSpc>
                <a:spcPct val="80000"/>
              </a:lnSpc>
            </a:pPr>
            <a:r>
              <a:rPr lang="en-US" sz="1600" b="1" dirty="0">
                <a:solidFill>
                  <a:schemeClr val="accent1"/>
                </a:solidFill>
                <a:effectLst/>
              </a:rPr>
              <a:t>Checklists:</a:t>
            </a:r>
          </a:p>
          <a:p>
            <a:pPr lvl="1">
              <a:lnSpc>
                <a:spcPct val="80000"/>
              </a:lnSpc>
            </a:pPr>
            <a:r>
              <a:rPr lang="en-US" sz="1400" b="1" dirty="0">
                <a:effectLst/>
              </a:rPr>
              <a:t>Engine Shutdown In Flight</a:t>
            </a:r>
          </a:p>
          <a:p>
            <a:pPr lvl="1">
              <a:lnSpc>
                <a:spcPct val="80000"/>
              </a:lnSpc>
            </a:pPr>
            <a:r>
              <a:rPr lang="en-US" sz="1400" b="1" dirty="0">
                <a:effectLst/>
              </a:rPr>
              <a:t>Windmilling Air-start or Starter Assisted Air-start</a:t>
            </a:r>
          </a:p>
          <a:p>
            <a:pPr lvl="1">
              <a:lnSpc>
                <a:spcPct val="80000"/>
              </a:lnSpc>
              <a:buNone/>
            </a:pPr>
            <a:endParaRPr lang="en-US" sz="1400" b="1" dirty="0">
              <a:effectLst/>
            </a:endParaRPr>
          </a:p>
          <a:p>
            <a:pPr>
              <a:lnSpc>
                <a:spcPct val="80000"/>
              </a:lnSpc>
            </a:pPr>
            <a:r>
              <a:rPr lang="en-US" sz="1600" b="1" dirty="0">
                <a:solidFill>
                  <a:schemeClr val="accent1"/>
                </a:solidFill>
                <a:effectLst/>
              </a:rPr>
              <a:t>Confirm each action</a:t>
            </a:r>
          </a:p>
          <a:p>
            <a:pPr>
              <a:lnSpc>
                <a:spcPct val="80000"/>
              </a:lnSpc>
            </a:pPr>
            <a:r>
              <a:rPr lang="en-US" sz="1600" b="1" dirty="0">
                <a:solidFill>
                  <a:schemeClr val="accent1"/>
                </a:solidFill>
                <a:effectLst/>
              </a:rPr>
              <a:t>Advise ATC and consider diversion</a:t>
            </a:r>
          </a:p>
        </p:txBody>
      </p:sp>
      <p:pic>
        <p:nvPicPr>
          <p:cNvPr id="13" name="Picture 1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542954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Navigation &amp; Avionics Failures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Tx/>
              <a:buNone/>
            </a:pPr>
            <a:r>
              <a:rPr lang="en-US" sz="1600" b="1" dirty="0">
                <a:solidFill>
                  <a:schemeClr val="accent1"/>
                </a:solidFill>
                <a:effectLst/>
              </a:rPr>
              <a:t>DPU/MPU and CRT failures:</a:t>
            </a:r>
          </a:p>
          <a:p>
            <a:pPr lvl="1"/>
            <a:r>
              <a:rPr lang="en-US" sz="1400" b="1" dirty="0">
                <a:effectLst/>
              </a:rPr>
              <a:t>Switches located on console</a:t>
            </a:r>
          </a:p>
          <a:p>
            <a:pPr lvl="2"/>
            <a:r>
              <a:rPr lang="en-US" sz="1400" b="1" dirty="0">
                <a:effectLst/>
              </a:rPr>
              <a:t>CRT Failures:</a:t>
            </a:r>
          </a:p>
          <a:p>
            <a:pPr lvl="3"/>
            <a:r>
              <a:rPr lang="en-US" sz="1400" b="1" dirty="0">
                <a:effectLst/>
              </a:rPr>
              <a:t>Press ADI (information composited on ADI)</a:t>
            </a:r>
          </a:p>
          <a:p>
            <a:pPr lvl="3"/>
            <a:r>
              <a:rPr lang="en-US" sz="1400" b="1" dirty="0">
                <a:effectLst/>
              </a:rPr>
              <a:t>Press HSI (information composited on HSI)</a:t>
            </a:r>
          </a:p>
          <a:p>
            <a:pPr lvl="2"/>
            <a:r>
              <a:rPr lang="en-US" sz="1400" b="1" dirty="0">
                <a:effectLst/>
              </a:rPr>
              <a:t>DPU Failure:</a:t>
            </a:r>
          </a:p>
          <a:p>
            <a:pPr lvl="3"/>
            <a:r>
              <a:rPr lang="en-US" sz="1400" b="1" dirty="0">
                <a:effectLst/>
              </a:rPr>
              <a:t>Press DPU FAIL (uses MPU to generate symbol)</a:t>
            </a:r>
          </a:p>
          <a:p>
            <a:pPr lvl="3"/>
            <a:r>
              <a:rPr lang="en-US" sz="1400" b="1" dirty="0">
                <a:effectLst/>
              </a:rPr>
              <a:t>For radar, use HSI sector modes</a:t>
            </a:r>
          </a:p>
          <a:p>
            <a:pPr lvl="3"/>
            <a:endParaRPr lang="en-US" sz="1400" b="1" dirty="0">
              <a:effectLst/>
            </a:endParaRPr>
          </a:p>
          <a:p>
            <a:pPr>
              <a:buFontTx/>
              <a:buNone/>
            </a:pPr>
            <a:r>
              <a:rPr lang="en-US" sz="1600" b="1" dirty="0">
                <a:solidFill>
                  <a:schemeClr val="accent1"/>
                </a:solidFill>
                <a:effectLst/>
              </a:rPr>
              <a:t>EFIS input failures:</a:t>
            </a:r>
          </a:p>
          <a:p>
            <a:pPr lvl="1"/>
            <a:r>
              <a:rPr lang="en-US" sz="1400" b="1" dirty="0">
                <a:effectLst/>
              </a:rPr>
              <a:t>Switches located on panel, press switch for cross-side data</a:t>
            </a:r>
          </a:p>
          <a:p>
            <a:pPr lvl="2"/>
            <a:r>
              <a:rPr lang="en-US" sz="1400" b="1" dirty="0">
                <a:effectLst/>
              </a:rPr>
              <a:t>EFIS 86 airplanes:  autopilot may be lost</a:t>
            </a:r>
          </a:p>
          <a:p>
            <a:pPr lvl="2"/>
            <a:r>
              <a:rPr lang="en-US" sz="1400" b="1" dirty="0">
                <a:effectLst/>
              </a:rPr>
              <a:t>EFIS 85 airplanes:  autopilot may be restored</a:t>
            </a:r>
          </a:p>
        </p:txBody>
      </p:sp>
      <p:pic>
        <p:nvPicPr>
          <p:cNvPr id="13" name="Picture 1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6" name="Picture 1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841775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Anti-Ice &amp; De-Ice Systems </a:t>
            </a:r>
          </a:p>
        </p:txBody>
      </p:sp>
      <p:sp>
        <p:nvSpPr>
          <p:cNvPr id="4" name="Rectangle 10"/>
          <p:cNvSpPr txBox="1">
            <a:spLocks/>
          </p:cNvSpPr>
          <p:nvPr/>
        </p:nvSpPr>
        <p:spPr>
          <a:xfrm>
            <a:off x="457200" y="868680"/>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Anti-ice:</a:t>
            </a:r>
          </a:p>
          <a:p>
            <a:pPr lvl="1"/>
            <a:r>
              <a:rPr lang="en-US" sz="1400" b="1" dirty="0">
                <a:effectLst/>
              </a:rPr>
              <a:t>Engine anti-ice:</a:t>
            </a:r>
          </a:p>
          <a:p>
            <a:pPr lvl="2"/>
            <a:r>
              <a:rPr lang="en-US" sz="1400" b="1">
                <a:effectLst/>
              </a:rPr>
              <a:t>On when </a:t>
            </a:r>
            <a:r>
              <a:rPr lang="en-US" sz="1400" b="1" dirty="0">
                <a:effectLst/>
              </a:rPr>
              <a:t>+5C or less </a:t>
            </a:r>
            <a:r>
              <a:rPr lang="en-US" sz="1400" b="1" i="1" dirty="0">
                <a:effectLst/>
              </a:rPr>
              <a:t>and</a:t>
            </a:r>
            <a:r>
              <a:rPr lang="en-US" sz="1400" b="1" dirty="0">
                <a:effectLst/>
              </a:rPr>
              <a:t> visible moisture</a:t>
            </a:r>
          </a:p>
          <a:p>
            <a:pPr lvl="2"/>
            <a:r>
              <a:rPr lang="en-US" sz="1400" b="1" dirty="0">
                <a:effectLst/>
              </a:rPr>
              <a:t>At +10C or above, 10 seconds per engine during ground check </a:t>
            </a:r>
            <a:br>
              <a:rPr lang="en-US" sz="1400" b="1" dirty="0">
                <a:effectLst/>
              </a:rPr>
            </a:br>
            <a:r>
              <a:rPr lang="en-US" sz="1400" b="1" dirty="0">
                <a:effectLst/>
              </a:rPr>
              <a:t>when icing conditions do not exist</a:t>
            </a:r>
          </a:p>
          <a:p>
            <a:pPr lvl="1"/>
            <a:r>
              <a:rPr lang="en-US" sz="1400" b="1" dirty="0">
                <a:effectLst/>
              </a:rPr>
              <a:t>Probes heat:</a:t>
            </a:r>
          </a:p>
          <a:p>
            <a:pPr lvl="2"/>
            <a:r>
              <a:rPr lang="en-US" sz="1400" b="1" dirty="0">
                <a:effectLst/>
              </a:rPr>
              <a:t>OVRRD position of the probe heat switch should not be used </a:t>
            </a:r>
            <a:br>
              <a:rPr lang="en-US" sz="1400" b="1" dirty="0">
                <a:effectLst/>
              </a:rPr>
            </a:br>
            <a:r>
              <a:rPr lang="en-US" sz="1400" b="1" dirty="0">
                <a:effectLst/>
              </a:rPr>
              <a:t>for longer than 30 seconds on the ground</a:t>
            </a:r>
          </a:p>
          <a:p>
            <a:pPr lvl="2"/>
            <a:endParaRPr lang="en-US" sz="1400" b="1" dirty="0">
              <a:effectLst/>
            </a:endParaRPr>
          </a:p>
          <a:p>
            <a:pPr>
              <a:buNone/>
            </a:pPr>
            <a:r>
              <a:rPr lang="en-US" sz="1600" b="1" dirty="0">
                <a:solidFill>
                  <a:schemeClr val="accent1"/>
                </a:solidFill>
                <a:effectLst/>
              </a:rPr>
              <a:t>Surface de-ice:</a:t>
            </a:r>
          </a:p>
          <a:p>
            <a:pPr lvl="1"/>
            <a:r>
              <a:rPr lang="en-US" sz="1400" b="1" dirty="0">
                <a:effectLst/>
              </a:rPr>
              <a:t>Do not use if:</a:t>
            </a:r>
          </a:p>
          <a:p>
            <a:pPr lvl="2"/>
            <a:r>
              <a:rPr lang="en-US" sz="1400" b="1" dirty="0">
                <a:effectLst/>
              </a:rPr>
              <a:t>Temperature is -40C or below</a:t>
            </a:r>
          </a:p>
          <a:p>
            <a:pPr lvl="2"/>
            <a:r>
              <a:rPr lang="en-US" sz="1400" b="1" dirty="0">
                <a:solidFill>
                  <a:schemeClr val="accent1"/>
                </a:solidFill>
                <a:effectLst/>
              </a:rPr>
              <a:t>SURF DE-ICE</a:t>
            </a:r>
            <a:r>
              <a:rPr lang="en-US" sz="1400" b="1" dirty="0">
                <a:effectLst/>
              </a:rPr>
              <a:t> light on</a:t>
            </a:r>
          </a:p>
          <a:p>
            <a:pPr lvl="2"/>
            <a:r>
              <a:rPr lang="en-US" sz="1400" b="1" dirty="0">
                <a:effectLst/>
              </a:rPr>
              <a:t>Visible failure of the system</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034659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Anti-Ice &amp; De-Ice Systems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1896" y="1047747"/>
            <a:ext cx="6140208" cy="3009906"/>
          </a:xfrm>
          <a:prstGeom prst="rect">
            <a:avLst/>
          </a:prstGeom>
          <a:effectLst>
            <a:outerShdw blurRad="50800" dist="38100" dir="2700000" algn="tl" rotWithShape="0">
              <a:prstClr val="black">
                <a:alpha val="40000"/>
              </a:prstClr>
            </a:outerShdw>
          </a:effectLst>
        </p:spPr>
      </p:pic>
      <p:sp>
        <p:nvSpPr>
          <p:cNvPr id="8"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Nacelle Anti-icing Schematic</a:t>
            </a:r>
          </a:p>
        </p:txBody>
      </p:sp>
    </p:spTree>
    <p:extLst>
      <p:ext uri="{BB962C8B-B14F-4D97-AF65-F5344CB8AC3E}">
        <p14:creationId xmlns:p14="http://schemas.microsoft.com/office/powerpoint/2010/main" val="272473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prstGeom prst="rect">
            <a:avLst/>
          </a:prstGeom>
          <a:effectLst/>
        </p:spPr>
        <p:txBody>
          <a:bodyPr>
            <a:noAutofit/>
          </a:bodyPr>
          <a:lstStyle/>
          <a:p>
            <a:pPr lvl="0"/>
            <a:r>
              <a:rPr lang="en-US" dirty="0"/>
              <a:t>Astra Flight Tasks</a:t>
            </a:r>
            <a:r>
              <a:rPr lang="en-US" dirty="0">
                <a:latin typeface="+mj-lt"/>
              </a:rPr>
              <a:t> </a:t>
            </a:r>
            <a:r>
              <a:rPr lang="en-US" dirty="0">
                <a:latin typeface="+mj-lt"/>
                <a:cs typeface="Times New Roman" panose="02020603050405020304" pitchFamily="18" charset="0"/>
              </a:rPr>
              <a:t>−</a:t>
            </a:r>
            <a:r>
              <a:rPr lang="en-US" dirty="0">
                <a:latin typeface="+mj-lt"/>
              </a:rPr>
              <a:t> </a:t>
            </a:r>
            <a:r>
              <a:rPr lang="en-US" dirty="0"/>
              <a:t>Systems</a:t>
            </a:r>
            <a:endParaRPr lang="en-US" sz="2400" dirty="0">
              <a:effectLst>
                <a:outerShdw blurRad="38100" dist="38100" dir="2700000" algn="tl">
                  <a:srgbClr val="000000">
                    <a:alpha val="43137"/>
                  </a:srgbClr>
                </a:outerShdw>
              </a:effectLst>
            </a:endParaRPr>
          </a:p>
        </p:txBody>
      </p:sp>
      <p:pic>
        <p:nvPicPr>
          <p:cNvPr id="23" name="Picture 2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21" name="AutoShape 53">
            <a:hlinkClick r:id="" action="ppaction://customshow?id=38&amp;return=true" highlightClick="1"/>
          </p:cNvPr>
          <p:cNvSpPr>
            <a:spLocks noChangeArrowheads="1"/>
          </p:cNvSpPr>
          <p:nvPr/>
        </p:nvSpPr>
        <p:spPr bwMode="auto">
          <a:xfrm>
            <a:off x="5789938"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Emergency</a:t>
            </a:r>
          </a:p>
          <a:p>
            <a:pPr algn="ctr">
              <a:lnSpc>
                <a:spcPts val="1200"/>
              </a:lnSpc>
              <a:defRPr/>
            </a:pPr>
            <a:r>
              <a:rPr lang="en-US" sz="1100" b="1" dirty="0">
                <a:solidFill>
                  <a:srgbClr val="205392"/>
                </a:solidFill>
                <a:effectLst/>
              </a:rPr>
              <a:t>Evacuation</a:t>
            </a:r>
          </a:p>
        </p:txBody>
      </p:sp>
      <p:sp>
        <p:nvSpPr>
          <p:cNvPr id="16" name="AutoShape 66">
            <a:hlinkClick r:id="" action="ppaction://customshow?id=37&amp;return=true" highlightClick="1"/>
          </p:cNvPr>
          <p:cNvSpPr>
            <a:spLocks noChangeArrowheads="1"/>
          </p:cNvSpPr>
          <p:nvPr/>
        </p:nvSpPr>
        <p:spPr bwMode="auto">
          <a:xfrm>
            <a:off x="3716034" y="4223545"/>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In-Flight Fire </a:t>
            </a:r>
            <a:br>
              <a:rPr lang="en-US" sz="1100" b="1" dirty="0">
                <a:solidFill>
                  <a:srgbClr val="205392"/>
                </a:solidFill>
                <a:effectLst/>
              </a:rPr>
            </a:br>
            <a:r>
              <a:rPr lang="en-US" sz="1100" b="1" dirty="0">
                <a:solidFill>
                  <a:srgbClr val="205392"/>
                </a:solidFill>
                <a:effectLst/>
              </a:rPr>
              <a:t>&amp; Smoke Removal</a:t>
            </a:r>
            <a:r>
              <a:rPr lang="en-US" sz="1200" b="1" dirty="0">
                <a:solidFill>
                  <a:srgbClr val="205392"/>
                </a:solidFill>
                <a:effectLst/>
              </a:rPr>
              <a:t> </a:t>
            </a:r>
          </a:p>
        </p:txBody>
      </p:sp>
      <p:sp>
        <p:nvSpPr>
          <p:cNvPr id="22" name="AutoShape 53">
            <a:hlinkClick r:id="" action="ppaction://customshow?id=36&amp;return=true" highlightClick="1"/>
          </p:cNvPr>
          <p:cNvSpPr>
            <a:spLocks noChangeArrowheads="1"/>
          </p:cNvSpPr>
          <p:nvPr/>
        </p:nvSpPr>
        <p:spPr bwMode="auto">
          <a:xfrm>
            <a:off x="1642131" y="4223544"/>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Rapid Decompression</a:t>
            </a:r>
          </a:p>
          <a:p>
            <a:pPr algn="ctr">
              <a:lnSpc>
                <a:spcPts val="1200"/>
              </a:lnSpc>
              <a:defRPr/>
            </a:pPr>
            <a:r>
              <a:rPr lang="en-US" sz="1100" b="1" dirty="0">
                <a:solidFill>
                  <a:srgbClr val="205392"/>
                </a:solidFill>
                <a:effectLst/>
              </a:rPr>
              <a:t>&amp; Emergency Descent</a:t>
            </a:r>
            <a:r>
              <a:rPr lang="en-US" sz="1200" b="1" dirty="0">
                <a:solidFill>
                  <a:srgbClr val="205392"/>
                </a:solidFill>
                <a:effectLst/>
              </a:rPr>
              <a:t> </a:t>
            </a:r>
          </a:p>
        </p:txBody>
      </p:sp>
      <p:sp>
        <p:nvSpPr>
          <p:cNvPr id="10" name="AutoShape 53">
            <a:hlinkClick r:id="" action="ppaction://customshow?id=35&amp;return=true" highlightClick="1"/>
          </p:cNvPr>
          <p:cNvSpPr>
            <a:spLocks noChangeArrowheads="1"/>
          </p:cNvSpPr>
          <p:nvPr/>
        </p:nvSpPr>
        <p:spPr bwMode="auto">
          <a:xfrm>
            <a:off x="5789938" y="369668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Flight Controls</a:t>
            </a:r>
          </a:p>
        </p:txBody>
      </p:sp>
      <p:sp>
        <p:nvSpPr>
          <p:cNvPr id="11" name="AutoShape 66">
            <a:hlinkClick r:id="" action="ppaction://customshow?id=16&amp;return=true" highlightClick="1"/>
          </p:cNvPr>
          <p:cNvSpPr>
            <a:spLocks noChangeArrowheads="1"/>
          </p:cNvSpPr>
          <p:nvPr/>
        </p:nvSpPr>
        <p:spPr bwMode="auto">
          <a:xfrm>
            <a:off x="3716034" y="369668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Fire Detection </a:t>
            </a:r>
            <a:br>
              <a:rPr lang="en-US" sz="1100" b="1" dirty="0">
                <a:solidFill>
                  <a:srgbClr val="205392"/>
                </a:solidFill>
                <a:effectLst/>
              </a:rPr>
            </a:br>
            <a:r>
              <a:rPr lang="en-US" sz="1100" b="1" dirty="0">
                <a:solidFill>
                  <a:srgbClr val="205392"/>
                </a:solidFill>
                <a:effectLst/>
              </a:rPr>
              <a:t>&amp; Extinguishing</a:t>
            </a:r>
          </a:p>
        </p:txBody>
      </p:sp>
      <p:sp>
        <p:nvSpPr>
          <p:cNvPr id="12" name="AutoShape 53">
            <a:hlinkClick r:id="" action="ppaction://customshow?id=10&amp;return=true" highlightClick="1"/>
          </p:cNvPr>
          <p:cNvSpPr>
            <a:spLocks noChangeArrowheads="1"/>
          </p:cNvSpPr>
          <p:nvPr/>
        </p:nvSpPr>
        <p:spPr bwMode="auto">
          <a:xfrm>
            <a:off x="1642131" y="3696686"/>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Environmental</a:t>
            </a:r>
          </a:p>
        </p:txBody>
      </p:sp>
      <p:sp>
        <p:nvSpPr>
          <p:cNvPr id="14" name="AutoShape 53">
            <a:hlinkClick r:id="" action="ppaction://customshow?id=34&amp;return=true" highlightClick="1"/>
          </p:cNvPr>
          <p:cNvSpPr>
            <a:spLocks noChangeArrowheads="1"/>
          </p:cNvSpPr>
          <p:nvPr/>
        </p:nvSpPr>
        <p:spPr bwMode="auto">
          <a:xfrm>
            <a:off x="5789938" y="316982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Hydraulic</a:t>
            </a:r>
          </a:p>
        </p:txBody>
      </p:sp>
      <p:sp>
        <p:nvSpPr>
          <p:cNvPr id="15" name="AutoShape 66">
            <a:hlinkClick r:id="" action="ppaction://customshow?id=33&amp;return=true" highlightClick="1"/>
          </p:cNvPr>
          <p:cNvSpPr>
            <a:spLocks noChangeArrowheads="1"/>
          </p:cNvSpPr>
          <p:nvPr/>
        </p:nvSpPr>
        <p:spPr bwMode="auto">
          <a:xfrm>
            <a:off x="3716034" y="316982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Electrical</a:t>
            </a:r>
          </a:p>
        </p:txBody>
      </p:sp>
      <p:sp>
        <p:nvSpPr>
          <p:cNvPr id="17" name="AutoShape 53">
            <a:hlinkClick r:id="" action="ppaction://customshow?id=5&amp;return=true" highlightClick="1"/>
          </p:cNvPr>
          <p:cNvSpPr>
            <a:spLocks noChangeArrowheads="1"/>
          </p:cNvSpPr>
          <p:nvPr/>
        </p:nvSpPr>
        <p:spPr bwMode="auto">
          <a:xfrm>
            <a:off x="1642131" y="3169827"/>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Fuel</a:t>
            </a:r>
          </a:p>
        </p:txBody>
      </p:sp>
      <p:sp>
        <p:nvSpPr>
          <p:cNvPr id="19" name="AutoShape 53">
            <a:hlinkClick r:id="" action="ppaction://customshow?id=11&amp;return=true" highlightClick="1"/>
          </p:cNvPr>
          <p:cNvSpPr>
            <a:spLocks noChangeArrowheads="1"/>
          </p:cNvSpPr>
          <p:nvPr/>
        </p:nvSpPr>
        <p:spPr bwMode="auto">
          <a:xfrm>
            <a:off x="5792117" y="2642969"/>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Anti-ice/De-ice</a:t>
            </a:r>
          </a:p>
        </p:txBody>
      </p:sp>
      <p:sp>
        <p:nvSpPr>
          <p:cNvPr id="20" name="AutoShape 66">
            <a:hlinkClick r:id="" action="ppaction://customshow?id=32&amp;return=true" highlightClick="1"/>
          </p:cNvPr>
          <p:cNvSpPr>
            <a:spLocks noChangeArrowheads="1"/>
          </p:cNvSpPr>
          <p:nvPr/>
        </p:nvSpPr>
        <p:spPr bwMode="auto">
          <a:xfrm>
            <a:off x="3718213" y="2642969"/>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rPr>
              <a:t>Navigation &amp; Avionics</a:t>
            </a:r>
          </a:p>
        </p:txBody>
      </p:sp>
      <p:sp>
        <p:nvSpPr>
          <p:cNvPr id="24" name="AutoShape 53">
            <a:hlinkClick r:id="" action="ppaction://customshow?id=31&amp;return=true" highlightClick="1"/>
          </p:cNvPr>
          <p:cNvSpPr>
            <a:spLocks noChangeArrowheads="1"/>
          </p:cNvSpPr>
          <p:nvPr/>
        </p:nvSpPr>
        <p:spPr bwMode="auto">
          <a:xfrm>
            <a:off x="1644310" y="2642968"/>
            <a:ext cx="1711932" cy="414909"/>
          </a:xfrm>
          <a:prstGeom prst="roundRect">
            <a:avLst/>
          </a:prstGeom>
          <a:solidFill>
            <a:schemeClr val="bg1">
              <a:lumMod val="75000"/>
            </a:schemeClr>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none" anchor="ctr"/>
          <a:lstStyle/>
          <a:p>
            <a:pPr algn="ctr">
              <a:lnSpc>
                <a:spcPts val="1200"/>
              </a:lnSpc>
              <a:defRPr/>
            </a:pPr>
            <a:r>
              <a:rPr lang="en-US" sz="1100" b="1" dirty="0">
                <a:solidFill>
                  <a:srgbClr val="205392"/>
                </a:solidFill>
                <a:effectLst/>
                <a:latin typeface="+mj-lt"/>
              </a:rPr>
              <a:t>Engine Failure</a:t>
            </a:r>
          </a:p>
          <a:p>
            <a:pPr algn="ctr">
              <a:lnSpc>
                <a:spcPts val="1200"/>
              </a:lnSpc>
              <a:defRPr/>
            </a:pPr>
            <a:r>
              <a:rPr lang="en-US" sz="1100" b="1" dirty="0">
                <a:solidFill>
                  <a:srgbClr val="205392"/>
                </a:solidFill>
                <a:effectLst/>
                <a:latin typeface="+mj-lt"/>
              </a:rPr>
              <a:t>(Shutdown &amp; Restart)</a:t>
            </a:r>
          </a:p>
        </p:txBody>
      </p:sp>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spTree>
    <p:extLst>
      <p:ext uri="{BB962C8B-B14F-4D97-AF65-F5344CB8AC3E}">
        <p14:creationId xmlns:p14="http://schemas.microsoft.com/office/powerpoint/2010/main" val="3803488483"/>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Anti-Ice &amp; De-Ice Systems </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10"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Windshield Heating System Schematic</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7251" y="826702"/>
            <a:ext cx="6948698" cy="34900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1009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Anti-Ice &amp; De-Ice Systems </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7"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Surface De-ice Schematic</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0221" y="622523"/>
            <a:ext cx="5508807" cy="38643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7955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Fuel System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Basic fuel system abnormal considerations:</a:t>
            </a:r>
          </a:p>
          <a:p>
            <a:pPr>
              <a:buNone/>
            </a:pPr>
            <a:endParaRPr lang="en-US" sz="1300" b="1" dirty="0">
              <a:effectLst/>
            </a:endParaRPr>
          </a:p>
          <a:p>
            <a:pPr lvl="1"/>
            <a:r>
              <a:rPr lang="en-US" sz="1400" b="1" dirty="0">
                <a:solidFill>
                  <a:schemeClr val="accent1"/>
                </a:solidFill>
                <a:effectLst/>
              </a:rPr>
              <a:t>Fuel jettison:</a:t>
            </a:r>
          </a:p>
          <a:p>
            <a:pPr lvl="2"/>
            <a:r>
              <a:rPr lang="en-US" sz="1300" b="1" dirty="0">
                <a:effectLst/>
              </a:rPr>
              <a:t>Stops automatically when associated wing reaches 600 lbs.</a:t>
            </a:r>
          </a:p>
          <a:p>
            <a:pPr lvl="2"/>
            <a:r>
              <a:rPr lang="en-US" sz="1300" b="1" dirty="0">
                <a:effectLst/>
              </a:rPr>
              <a:t>One jettison valve fails to close </a:t>
            </a:r>
            <a:r>
              <a:rPr lang="en-US" sz="1300" b="1" i="1" dirty="0">
                <a:effectLst/>
              </a:rPr>
              <a:t>(no pump / no dump)</a:t>
            </a:r>
          </a:p>
          <a:p>
            <a:pPr lvl="2"/>
            <a:r>
              <a:rPr lang="en-US" sz="1300" b="1" dirty="0">
                <a:effectLst/>
              </a:rPr>
              <a:t>One jettison valve fails to open </a:t>
            </a:r>
            <a:r>
              <a:rPr lang="en-US" sz="1300" b="1" i="1" dirty="0">
                <a:effectLst/>
              </a:rPr>
              <a:t>(fuel balancing)</a:t>
            </a:r>
          </a:p>
          <a:p>
            <a:pPr lvl="1"/>
            <a:endParaRPr lang="en-US" sz="1300" b="1" dirty="0">
              <a:effectLst/>
            </a:endParaRPr>
          </a:p>
          <a:p>
            <a:pPr lvl="1"/>
            <a:r>
              <a:rPr lang="en-US" sz="1300" b="1" dirty="0">
                <a:solidFill>
                  <a:schemeClr val="accent1"/>
                </a:solidFill>
                <a:effectLst/>
              </a:rPr>
              <a:t>Fuel balancing:</a:t>
            </a:r>
          </a:p>
          <a:p>
            <a:pPr lvl="2"/>
            <a:r>
              <a:rPr lang="en-US" sz="1300" b="1" dirty="0">
                <a:effectLst/>
              </a:rPr>
              <a:t>Maximum imbalance during any phase of flight: 800 lbs. </a:t>
            </a:r>
          </a:p>
          <a:p>
            <a:pPr lvl="2"/>
            <a:r>
              <a:rPr lang="en-US" sz="1300" b="1" dirty="0">
                <a:effectLst/>
              </a:rPr>
              <a:t>Open interconnect (kick the fuel / fuel follows the ball)</a:t>
            </a:r>
          </a:p>
          <a:p>
            <a:pPr lvl="2"/>
            <a:r>
              <a:rPr lang="en-US" sz="1300" b="1" dirty="0">
                <a:effectLst/>
              </a:rPr>
              <a:t>If engine inoperative, standby pump must be </a:t>
            </a:r>
            <a:r>
              <a:rPr lang="en-US" sz="1300" b="1" dirty="0">
                <a:solidFill>
                  <a:schemeClr val="accent1"/>
                </a:solidFill>
                <a:effectLst/>
              </a:rPr>
              <a:t>ON</a:t>
            </a:r>
          </a:p>
          <a:p>
            <a:pPr lvl="1"/>
            <a:endParaRPr lang="en-US" sz="1300" b="1" dirty="0">
              <a:effectLst/>
            </a:endParaRPr>
          </a:p>
          <a:p>
            <a:pPr lvl="1"/>
            <a:r>
              <a:rPr lang="en-US" sz="1300" b="1" dirty="0">
                <a:solidFill>
                  <a:schemeClr val="accent1"/>
                </a:solidFill>
                <a:effectLst/>
              </a:rPr>
              <a:t>Fuel low:</a:t>
            </a:r>
          </a:p>
          <a:p>
            <a:pPr lvl="2"/>
            <a:r>
              <a:rPr lang="en-US" sz="1300" b="1" dirty="0">
                <a:effectLst/>
              </a:rPr>
              <a:t>Either collector box not full, </a:t>
            </a:r>
            <a:r>
              <a:rPr lang="en-US" sz="1300" b="1" i="1" dirty="0">
                <a:effectLst/>
              </a:rPr>
              <a:t>-or-</a:t>
            </a:r>
            <a:r>
              <a:rPr lang="en-US" sz="1300" b="1" dirty="0">
                <a:effectLst/>
              </a:rPr>
              <a:t> 450 lbs. or less in either wing  </a:t>
            </a:r>
          </a:p>
          <a:p>
            <a:pPr lvl="2"/>
            <a:r>
              <a:rPr lang="en-US" sz="1300" b="1" dirty="0">
                <a:effectLst/>
              </a:rPr>
              <a:t>Interconnect (consider)</a:t>
            </a:r>
          </a:p>
          <a:p>
            <a:pPr lvl="2"/>
            <a:r>
              <a:rPr lang="en-US" sz="1300" b="1" dirty="0">
                <a:effectLst/>
              </a:rPr>
              <a:t>If quantity reaches 200 lbs., turn standby pumps on</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552483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Fuel System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655" t="39654"/>
          <a:stretch/>
        </p:blipFill>
        <p:spPr>
          <a:xfrm>
            <a:off x="1486449" y="542268"/>
            <a:ext cx="6044102" cy="3755757"/>
          </a:xfrm>
          <a:prstGeom prst="rect">
            <a:avLst/>
          </a:prstGeom>
          <a:effectLst>
            <a:outerShdw blurRad="50800" dist="38100" dir="2700000" algn="tl" rotWithShape="0">
              <a:prstClr val="black">
                <a:alpha val="40000"/>
              </a:prstClr>
            </a:outerShdw>
          </a:effectLst>
        </p:spPr>
      </p:pic>
      <p:pic>
        <p:nvPicPr>
          <p:cNvPr id="9" name="Picture 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 action="ppaction://hlinkshowjump?jump=previous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1" name="Picture 10">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2" name="Picture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8"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Fuel Distribution</a:t>
            </a:r>
          </a:p>
        </p:txBody>
      </p:sp>
    </p:spTree>
    <p:extLst>
      <p:ext uri="{BB962C8B-B14F-4D97-AF65-F5344CB8AC3E}">
        <p14:creationId xmlns:p14="http://schemas.microsoft.com/office/powerpoint/2010/main" val="898340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Fuel System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077" y="845816"/>
            <a:ext cx="6275845" cy="3451867"/>
          </a:xfrm>
          <a:prstGeom prst="rect">
            <a:avLst/>
          </a:prstGeom>
          <a:effectLst>
            <a:outerShdw blurRad="50800" dist="38100" dir="2700000" algn="tl" rotWithShape="0">
              <a:prstClr val="black">
                <a:alpha val="40000"/>
              </a:prstClr>
            </a:outerShdw>
          </a:effectLst>
        </p:spPr>
      </p:pic>
      <p:pic>
        <p:nvPicPr>
          <p:cNvPr id="10" name="Picture 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8"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Fuel System Valves and Float Switches</a:t>
            </a:r>
          </a:p>
        </p:txBody>
      </p:sp>
    </p:spTree>
    <p:extLst>
      <p:ext uri="{BB962C8B-B14F-4D97-AF65-F5344CB8AC3E}">
        <p14:creationId xmlns:p14="http://schemas.microsoft.com/office/powerpoint/2010/main" val="650866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Fuel System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7"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Engine Fuel System</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189" y="-264682"/>
            <a:ext cx="4526922" cy="46759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726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Electrical System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80000"/>
              </a:lnSpc>
              <a:buNone/>
            </a:pPr>
            <a:r>
              <a:rPr lang="en-US" sz="1600" b="1" dirty="0">
                <a:solidFill>
                  <a:schemeClr val="accent1"/>
                </a:solidFill>
                <a:effectLst/>
              </a:rPr>
              <a:t>DC Electrical:</a:t>
            </a:r>
          </a:p>
          <a:p>
            <a:pPr lvl="1">
              <a:lnSpc>
                <a:spcPct val="80000"/>
              </a:lnSpc>
            </a:pPr>
            <a:r>
              <a:rPr lang="en-US" sz="1400" b="1" dirty="0">
                <a:solidFill>
                  <a:schemeClr val="accent1"/>
                </a:solidFill>
                <a:effectLst/>
              </a:rPr>
              <a:t>Failure of one generators:</a:t>
            </a:r>
          </a:p>
          <a:p>
            <a:pPr lvl="2">
              <a:lnSpc>
                <a:spcPct val="80000"/>
              </a:lnSpc>
            </a:pPr>
            <a:r>
              <a:rPr lang="en-US" sz="1400" b="1" dirty="0">
                <a:effectLst/>
              </a:rPr>
              <a:t>Consider starting APU if so equipped</a:t>
            </a:r>
          </a:p>
          <a:p>
            <a:pPr lvl="2">
              <a:lnSpc>
                <a:spcPct val="80000"/>
              </a:lnSpc>
            </a:pPr>
            <a:r>
              <a:rPr lang="en-US" sz="1400" b="1" dirty="0">
                <a:effectLst/>
              </a:rPr>
              <a:t>Consider diversion</a:t>
            </a:r>
          </a:p>
          <a:p>
            <a:pPr lvl="1">
              <a:lnSpc>
                <a:spcPct val="80000"/>
              </a:lnSpc>
            </a:pPr>
            <a:r>
              <a:rPr lang="en-US" sz="1400" b="1" dirty="0">
                <a:solidFill>
                  <a:schemeClr val="accent1"/>
                </a:solidFill>
                <a:effectLst/>
              </a:rPr>
              <a:t>Failure of two generators:</a:t>
            </a:r>
          </a:p>
          <a:p>
            <a:pPr lvl="2">
              <a:lnSpc>
                <a:spcPct val="80000"/>
              </a:lnSpc>
            </a:pPr>
            <a:r>
              <a:rPr lang="en-US" sz="1400" b="1" dirty="0">
                <a:effectLst/>
              </a:rPr>
              <a:t>Do not start APU</a:t>
            </a:r>
          </a:p>
          <a:p>
            <a:pPr lvl="2">
              <a:lnSpc>
                <a:spcPct val="80000"/>
              </a:lnSpc>
            </a:pPr>
            <a:r>
              <a:rPr lang="en-US" sz="1400" b="1" dirty="0">
                <a:effectLst/>
              </a:rPr>
              <a:t>Generator reset.</a:t>
            </a:r>
          </a:p>
          <a:p>
            <a:pPr lvl="2">
              <a:lnSpc>
                <a:spcPct val="80000"/>
              </a:lnSpc>
            </a:pPr>
            <a:r>
              <a:rPr lang="en-US" sz="1400" b="1" dirty="0">
                <a:effectLst/>
              </a:rPr>
              <a:t>Time remaining on batteries vs. time to get it on the ground.</a:t>
            </a:r>
          </a:p>
          <a:p>
            <a:pPr lvl="2">
              <a:lnSpc>
                <a:spcPct val="80000"/>
              </a:lnSpc>
            </a:pPr>
            <a:r>
              <a:rPr lang="en-US" sz="1400" b="1" dirty="0">
                <a:effectLst/>
              </a:rPr>
              <a:t>Battery master: VMC vs. IMC</a:t>
            </a:r>
          </a:p>
          <a:p>
            <a:pPr lvl="2">
              <a:lnSpc>
                <a:spcPct val="80000"/>
              </a:lnSpc>
            </a:pPr>
            <a:r>
              <a:rPr lang="en-US" sz="1400" b="1" dirty="0">
                <a:effectLst/>
              </a:rPr>
              <a:t>Slats/flaps </a:t>
            </a:r>
          </a:p>
          <a:p>
            <a:pPr lvl="2">
              <a:lnSpc>
                <a:spcPct val="80000"/>
              </a:lnSpc>
            </a:pPr>
            <a:endParaRPr lang="en-US" sz="1400" b="1" dirty="0">
              <a:effectLst/>
            </a:endParaRPr>
          </a:p>
          <a:p>
            <a:pPr>
              <a:lnSpc>
                <a:spcPct val="80000"/>
              </a:lnSpc>
              <a:buNone/>
            </a:pPr>
            <a:r>
              <a:rPr lang="en-US" sz="1600" b="1" dirty="0">
                <a:solidFill>
                  <a:schemeClr val="accent1"/>
                </a:solidFill>
                <a:effectLst/>
              </a:rPr>
              <a:t>AC Electrical:</a:t>
            </a:r>
          </a:p>
          <a:p>
            <a:pPr lvl="1">
              <a:lnSpc>
                <a:spcPct val="80000"/>
              </a:lnSpc>
            </a:pPr>
            <a:r>
              <a:rPr lang="en-US" sz="1400" b="1" dirty="0">
                <a:solidFill>
                  <a:schemeClr val="accent1"/>
                </a:solidFill>
                <a:effectLst/>
              </a:rPr>
              <a:t>Inverter failure:</a:t>
            </a:r>
            <a:r>
              <a:rPr lang="en-US" sz="1400" b="1" dirty="0">
                <a:effectLst/>
              </a:rPr>
              <a:t> </a:t>
            </a:r>
          </a:p>
          <a:p>
            <a:pPr lvl="2">
              <a:lnSpc>
                <a:spcPct val="80000"/>
              </a:lnSpc>
            </a:pPr>
            <a:r>
              <a:rPr lang="en-US" sz="1400" b="1" dirty="0">
                <a:effectLst/>
              </a:rPr>
              <a:t>EFIS 85 – Avionics (flight instruments)</a:t>
            </a:r>
          </a:p>
          <a:p>
            <a:pPr lvl="2">
              <a:lnSpc>
                <a:spcPct val="80000"/>
              </a:lnSpc>
            </a:pPr>
            <a:r>
              <a:rPr lang="en-US" sz="1400" b="1" dirty="0">
                <a:effectLst/>
              </a:rPr>
              <a:t>EFIS 86 – Fans</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56902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Hydraulic System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Failure of main system:</a:t>
            </a:r>
          </a:p>
          <a:p>
            <a:pPr lvl="1"/>
            <a:r>
              <a:rPr lang="en-US" sz="1400" b="1" dirty="0">
                <a:solidFill>
                  <a:schemeClr val="accent1"/>
                </a:solidFill>
                <a:effectLst/>
              </a:rPr>
              <a:t>Systems lost:</a:t>
            </a:r>
          </a:p>
          <a:p>
            <a:pPr lvl="2"/>
            <a:r>
              <a:rPr lang="en-US" sz="1400" b="1" dirty="0">
                <a:effectLst/>
              </a:rPr>
              <a:t>Nose wheel steering</a:t>
            </a:r>
          </a:p>
          <a:p>
            <a:pPr lvl="2"/>
            <a:r>
              <a:rPr lang="en-US" sz="1400" b="1" dirty="0">
                <a:effectLst/>
              </a:rPr>
              <a:t>Flight airbrakes and Ground airbrakes</a:t>
            </a:r>
          </a:p>
          <a:p>
            <a:pPr lvl="2"/>
            <a:r>
              <a:rPr lang="en-US" sz="1400" b="1" dirty="0">
                <a:effectLst/>
              </a:rPr>
              <a:t>Normal brakes</a:t>
            </a:r>
          </a:p>
          <a:p>
            <a:pPr lvl="2"/>
            <a:r>
              <a:rPr lang="en-US" sz="1400" b="1" dirty="0">
                <a:effectLst/>
              </a:rPr>
              <a:t>Normal landing gear extension</a:t>
            </a:r>
          </a:p>
          <a:p>
            <a:pPr lvl="2">
              <a:buNone/>
            </a:pPr>
            <a:endParaRPr lang="en-US" sz="1400" b="1" dirty="0">
              <a:effectLst/>
            </a:endParaRPr>
          </a:p>
          <a:p>
            <a:pPr>
              <a:buNone/>
            </a:pPr>
            <a:r>
              <a:rPr lang="en-US" sz="1600" b="1" dirty="0">
                <a:solidFill>
                  <a:schemeClr val="accent1"/>
                </a:solidFill>
                <a:effectLst/>
              </a:rPr>
              <a:t>Failure of auxiliary system:</a:t>
            </a:r>
          </a:p>
          <a:p>
            <a:pPr lvl="1"/>
            <a:r>
              <a:rPr lang="en-US" sz="1400" b="1" dirty="0">
                <a:solidFill>
                  <a:schemeClr val="accent1"/>
                </a:solidFill>
                <a:effectLst/>
              </a:rPr>
              <a:t>Systems lost:</a:t>
            </a:r>
          </a:p>
          <a:p>
            <a:pPr lvl="2"/>
            <a:r>
              <a:rPr lang="en-US" sz="1400" b="1" dirty="0">
                <a:effectLst/>
              </a:rPr>
              <a:t>Normal thrust reversers (with accumulator – ½ cycle)</a:t>
            </a:r>
          </a:p>
          <a:p>
            <a:pPr lvl="2"/>
            <a:r>
              <a:rPr lang="en-US" sz="1400" b="1" dirty="0">
                <a:effectLst/>
              </a:rPr>
              <a:t>Parking brake / emergency brake</a:t>
            </a:r>
          </a:p>
          <a:p>
            <a:pPr marL="914400" lvl="2" indent="0">
              <a:buNone/>
            </a:pPr>
            <a:endParaRPr lang="en-US" sz="1400" b="1" dirty="0">
              <a:effectLst/>
            </a:endParaRPr>
          </a:p>
          <a:p>
            <a:pPr>
              <a:buNone/>
            </a:pPr>
            <a:r>
              <a:rPr lang="en-US" sz="1600" b="1" dirty="0">
                <a:solidFill>
                  <a:schemeClr val="accent1"/>
                </a:solidFill>
                <a:effectLst/>
              </a:rPr>
              <a:t>Total failure of hydraulic system:</a:t>
            </a:r>
          </a:p>
          <a:p>
            <a:pPr lvl="1"/>
            <a:r>
              <a:rPr lang="en-US" sz="1400" b="1" dirty="0">
                <a:effectLst/>
              </a:rPr>
              <a:t>Down to auxiliary accumulator only: Either ½ cycle of thrust reversers, </a:t>
            </a:r>
            <a:br>
              <a:rPr lang="en-US" sz="1400" b="1" dirty="0">
                <a:effectLst/>
              </a:rPr>
            </a:br>
            <a:r>
              <a:rPr lang="en-US" sz="1400" b="1" dirty="0">
                <a:effectLst/>
              </a:rPr>
              <a:t>or 10 brake applications maximum</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0715201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Environmental System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Bleed system malfunctions:</a:t>
            </a:r>
          </a:p>
          <a:p>
            <a:pPr lvl="1"/>
            <a:r>
              <a:rPr lang="en-US" sz="1300" b="1" dirty="0">
                <a:effectLst/>
              </a:rPr>
              <a:t>In flight consider diversion</a:t>
            </a:r>
          </a:p>
          <a:p>
            <a:pPr lvl="1"/>
            <a:r>
              <a:rPr lang="en-US" sz="1300" b="1" dirty="0">
                <a:effectLst/>
              </a:rPr>
              <a:t>When annunciators extinguish, </a:t>
            </a:r>
            <a:r>
              <a:rPr lang="en-US" sz="1300" b="1" dirty="0">
                <a:solidFill>
                  <a:schemeClr val="accent1"/>
                </a:solidFill>
                <a:effectLst/>
              </a:rPr>
              <a:t>STOP</a:t>
            </a:r>
            <a:r>
              <a:rPr lang="en-US" sz="1300" b="1" dirty="0">
                <a:effectLst/>
              </a:rPr>
              <a:t> the checklist.</a:t>
            </a:r>
          </a:p>
          <a:p>
            <a:pPr lvl="1"/>
            <a:r>
              <a:rPr lang="en-US" sz="1300" b="1" dirty="0">
                <a:effectLst/>
              </a:rPr>
              <a:t>Monitor ITT.  An unusually high ITT could indicate the source of the leak.</a:t>
            </a:r>
          </a:p>
          <a:p>
            <a:pPr>
              <a:buNone/>
            </a:pPr>
            <a:endParaRPr lang="en-US" sz="1300" b="1" dirty="0">
              <a:effectLst/>
            </a:endParaRPr>
          </a:p>
          <a:p>
            <a:pPr>
              <a:buNone/>
            </a:pPr>
            <a:r>
              <a:rPr lang="en-US" sz="1600" b="1" dirty="0">
                <a:solidFill>
                  <a:schemeClr val="accent1"/>
                </a:solidFill>
                <a:effectLst/>
              </a:rPr>
              <a:t>Pressurization abnormal:</a:t>
            </a:r>
          </a:p>
          <a:p>
            <a:pPr lvl="1"/>
            <a:r>
              <a:rPr lang="en-US" sz="1300" b="1" dirty="0">
                <a:effectLst/>
              </a:rPr>
              <a:t>Consider donning oxygen masks.</a:t>
            </a:r>
          </a:p>
          <a:p>
            <a:pPr lvl="1"/>
            <a:r>
              <a:rPr lang="en-US" sz="1300" b="1" dirty="0">
                <a:effectLst/>
              </a:rPr>
              <a:t>Consider descent.</a:t>
            </a:r>
          </a:p>
          <a:p>
            <a:pPr>
              <a:buNone/>
            </a:pPr>
            <a:endParaRPr lang="en-US" sz="1300" b="1" dirty="0">
              <a:effectLst/>
            </a:endParaRPr>
          </a:p>
          <a:p>
            <a:pPr>
              <a:buNone/>
            </a:pPr>
            <a:r>
              <a:rPr lang="en-US" sz="1600" b="1" dirty="0">
                <a:solidFill>
                  <a:schemeClr val="accent1"/>
                </a:solidFill>
                <a:effectLst/>
              </a:rPr>
              <a:t>Manual pressurization:</a:t>
            </a:r>
          </a:p>
          <a:p>
            <a:pPr lvl="1"/>
            <a:r>
              <a:rPr lang="en-US" sz="1300" b="1" dirty="0">
                <a:solidFill>
                  <a:schemeClr val="accent1"/>
                </a:solidFill>
                <a:effectLst/>
              </a:rPr>
              <a:t>Cabin altitude cherry picker:</a:t>
            </a:r>
          </a:p>
          <a:p>
            <a:pPr lvl="2"/>
            <a:r>
              <a:rPr lang="en-US" sz="1300" b="1" dirty="0">
                <a:solidFill>
                  <a:schemeClr val="accent1"/>
                </a:solidFill>
                <a:effectLst/>
              </a:rPr>
              <a:t>INCREASE</a:t>
            </a:r>
            <a:r>
              <a:rPr lang="en-US" sz="1300" b="1" dirty="0">
                <a:effectLst/>
              </a:rPr>
              <a:t> position to open outflow valves</a:t>
            </a:r>
          </a:p>
          <a:p>
            <a:pPr lvl="2"/>
            <a:r>
              <a:rPr lang="en-US" sz="1300" b="1" dirty="0">
                <a:solidFill>
                  <a:schemeClr val="accent1"/>
                </a:solidFill>
                <a:effectLst/>
              </a:rPr>
              <a:t>DECREASE</a:t>
            </a:r>
            <a:r>
              <a:rPr lang="en-US" sz="1300" b="1" dirty="0">
                <a:effectLst/>
              </a:rPr>
              <a:t> position to close outflow valves</a:t>
            </a:r>
          </a:p>
          <a:p>
            <a:pPr lvl="1"/>
            <a:r>
              <a:rPr lang="en-US" sz="1300" b="1" dirty="0">
                <a:solidFill>
                  <a:schemeClr val="accent1"/>
                </a:solidFill>
                <a:effectLst/>
              </a:rPr>
              <a:t>Cabin rate:</a:t>
            </a:r>
          </a:p>
          <a:p>
            <a:pPr lvl="2"/>
            <a:r>
              <a:rPr lang="en-US" sz="1300" b="1" dirty="0">
                <a:effectLst/>
              </a:rPr>
              <a:t>Selects how fast the cabin will change in the selected direction</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664865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Environmental System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8"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Pneumatic Manifold</a:t>
            </a:r>
          </a:p>
        </p:txBody>
      </p:sp>
      <p:pic>
        <p:nvPicPr>
          <p:cNvPr id="9" name="Picture 2" descr="C:\Users\p00011300\Desktop\Astra Briefing Slides  2016\BleedDucts.JPG"/>
          <p:cNvPicPr>
            <a:picLocks noChangeAspect="1" noChangeArrowheads="1"/>
          </p:cNvPicPr>
          <p:nvPr/>
        </p:nvPicPr>
        <p:blipFill rotWithShape="1">
          <a:blip r:embed="rId8">
            <a:extLst>
              <a:ext uri="{28A0092B-C50C-407E-A947-70E740481C1C}">
                <a14:useLocalDpi xmlns:a14="http://schemas.microsoft.com/office/drawing/2010/main" val="0"/>
              </a:ext>
            </a:extLst>
          </a:blip>
          <a:srcRect b="4981"/>
          <a:stretch/>
        </p:blipFill>
        <p:spPr bwMode="auto">
          <a:xfrm>
            <a:off x="9263394" y="726840"/>
            <a:ext cx="4700372" cy="35163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8306" y="730980"/>
            <a:ext cx="5642590" cy="36815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32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sz="quarter" idx="13"/>
          </p:nvPr>
        </p:nvSpPr>
        <p:spPr>
          <a:xfrm>
            <a:off x="176354" y="3025782"/>
            <a:ext cx="1780473" cy="1083056"/>
          </a:xfrm>
        </p:spPr>
        <p:txBody>
          <a:bodyPr>
            <a:noAutofit/>
          </a:bodyPr>
          <a:lstStyle/>
          <a:p>
            <a:pPr marL="0" indent="0">
              <a:lnSpc>
                <a:spcPct val="100000"/>
              </a:lnSpc>
              <a:spcBef>
                <a:spcPts val="0"/>
              </a:spcBef>
              <a:buNone/>
            </a:pPr>
            <a:r>
              <a:rPr lang="en-US" sz="1600" b="1" dirty="0">
                <a:solidFill>
                  <a:schemeClr val="accent1"/>
                </a:solidFill>
              </a:rPr>
              <a:t>Telephone:</a:t>
            </a:r>
          </a:p>
          <a:p>
            <a:pPr marL="0" indent="0">
              <a:lnSpc>
                <a:spcPct val="100000"/>
              </a:lnSpc>
              <a:spcBef>
                <a:spcPts val="0"/>
              </a:spcBef>
              <a:buNone/>
            </a:pPr>
            <a:r>
              <a:rPr lang="en-US" sz="1600" b="1" dirty="0">
                <a:solidFill>
                  <a:schemeClr val="accent1"/>
                </a:solidFill>
              </a:rPr>
              <a:t>Dial 147</a:t>
            </a:r>
          </a:p>
          <a:p>
            <a:pPr marL="0" indent="0">
              <a:lnSpc>
                <a:spcPct val="100000"/>
              </a:lnSpc>
              <a:spcBef>
                <a:spcPts val="0"/>
              </a:spcBef>
              <a:buNone/>
            </a:pPr>
            <a:r>
              <a:rPr lang="en-US" sz="1600" b="1" dirty="0">
                <a:solidFill>
                  <a:schemeClr val="accent1"/>
                </a:solidFill>
              </a:rPr>
              <a:t>for Simulator</a:t>
            </a:r>
          </a:p>
          <a:p>
            <a:pPr marL="0" indent="0">
              <a:lnSpc>
                <a:spcPct val="100000"/>
              </a:lnSpc>
              <a:spcBef>
                <a:spcPts val="0"/>
              </a:spcBef>
              <a:buNone/>
            </a:pPr>
            <a:r>
              <a:rPr lang="en-US" sz="1600" b="1" dirty="0">
                <a:solidFill>
                  <a:schemeClr val="accent1"/>
                </a:solidFill>
              </a:rPr>
              <a:t>Technician</a:t>
            </a:r>
          </a:p>
        </p:txBody>
      </p:sp>
      <p:sp>
        <p:nvSpPr>
          <p:cNvPr id="62466" name="Rectangle 2"/>
          <p:cNvSpPr>
            <a:spLocks noGrp="1" noChangeArrowheads="1"/>
          </p:cNvSpPr>
          <p:nvPr>
            <p:ph type="title"/>
          </p:nvPr>
        </p:nvSpPr>
        <p:spPr/>
        <p:txBody>
          <a:bodyPr>
            <a:normAutofit/>
          </a:bodyPr>
          <a:lstStyle/>
          <a:p>
            <a:r>
              <a:rPr lang="en-US" sz="2400" dirty="0">
                <a:effectLst>
                  <a:outerShdw blurRad="38100" dist="38100" dir="2700000" algn="tl">
                    <a:srgbClr val="000000">
                      <a:alpha val="43137"/>
                    </a:srgbClr>
                  </a:outerShdw>
                </a:effectLst>
              </a:rPr>
              <a:t>Simulator Safety Resources</a:t>
            </a:r>
          </a:p>
        </p:txBody>
      </p:sp>
      <p:pic>
        <p:nvPicPr>
          <p:cNvPr id="7" name="Picture 6" descr="simphone"/>
          <p:cNvPicPr>
            <a:picLocks noChangeAspect="1" noChangeArrowheads="1"/>
          </p:cNvPicPr>
          <p:nvPr/>
        </p:nvPicPr>
        <p:blipFill>
          <a:blip r:embed="rId3" cstate="print"/>
          <a:srcRect/>
          <a:stretch>
            <a:fillRect/>
          </a:stretch>
        </p:blipFill>
        <p:spPr bwMode="auto">
          <a:xfrm>
            <a:off x="2008403" y="930267"/>
            <a:ext cx="5127195" cy="3602182"/>
          </a:xfrm>
          <a:prstGeom prst="rect">
            <a:avLst/>
          </a:prstGeom>
          <a:noFill/>
          <a:ln w="9525">
            <a:noFill/>
            <a:miter lim="800000"/>
            <a:headEnd/>
            <a:tailEnd/>
          </a:ln>
          <a:effectLst>
            <a:outerShdw blurRad="50800" dist="38100" dir="2700000" algn="tl" rotWithShape="0">
              <a:prstClr val="black">
                <a:alpha val="40000"/>
              </a:prstClr>
            </a:outerShdw>
            <a:softEdge rad="0"/>
          </a:effectLst>
        </p:spPr>
      </p:pic>
      <p:cxnSp>
        <p:nvCxnSpPr>
          <p:cNvPr id="3" name="Straight Connector 2"/>
          <p:cNvCxnSpPr/>
          <p:nvPr/>
        </p:nvCxnSpPr>
        <p:spPr>
          <a:xfrm flipV="1">
            <a:off x="1422400" y="2551147"/>
            <a:ext cx="3313067" cy="85880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4" name="Picture 13">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Environmental System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9"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Flight Operations Heating</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0106" y="624728"/>
            <a:ext cx="6463788" cy="38452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17682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Environmental System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7"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Automatic Operation</a:t>
            </a:r>
          </a:p>
        </p:txBody>
      </p:sp>
      <p:pic>
        <p:nvPicPr>
          <p:cNvPr id="5" name="Picture 2" descr="C:\Users\p00011300\Desktop\Astra Briefing Slides  2016\Pressurization.JPG"/>
          <p:cNvPicPr>
            <a:picLocks noChangeAspect="1" noChangeArrowheads="1"/>
          </p:cNvPicPr>
          <p:nvPr/>
        </p:nvPicPr>
        <p:blipFill rotWithShape="1">
          <a:blip r:embed="rId7">
            <a:extLst>
              <a:ext uri="{28A0092B-C50C-407E-A947-70E740481C1C}">
                <a14:useLocalDpi xmlns:a14="http://schemas.microsoft.com/office/drawing/2010/main" val="0"/>
              </a:ext>
            </a:extLst>
          </a:blip>
          <a:srcRect b="6258"/>
          <a:stretch/>
        </p:blipFill>
        <p:spPr bwMode="auto">
          <a:xfrm>
            <a:off x="9570668" y="927577"/>
            <a:ext cx="5085320" cy="34639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649" y="751952"/>
            <a:ext cx="7010415" cy="3639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9205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Fire Detection &amp; Extinguishing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Engine fire/overheat below V</a:t>
            </a:r>
            <a:r>
              <a:rPr lang="en-US" sz="1600" b="1" baseline="-25000" dirty="0">
                <a:solidFill>
                  <a:schemeClr val="accent1"/>
                </a:solidFill>
                <a:effectLst/>
              </a:rPr>
              <a:t>1</a:t>
            </a:r>
            <a:r>
              <a:rPr lang="en-US" sz="1600" b="1" dirty="0">
                <a:solidFill>
                  <a:schemeClr val="accent1"/>
                </a:solidFill>
                <a:effectLst/>
              </a:rPr>
              <a:t>:</a:t>
            </a:r>
          </a:p>
          <a:p>
            <a:pPr marL="457200" lvl="1" indent="0">
              <a:buNone/>
            </a:pPr>
            <a:endParaRPr lang="en-US" sz="1400" b="1" dirty="0">
              <a:effectLst/>
            </a:endParaRPr>
          </a:p>
          <a:p>
            <a:pPr lvl="1"/>
            <a:r>
              <a:rPr lang="en-US" sz="1400" b="1" dirty="0">
                <a:solidFill>
                  <a:schemeClr val="accent1"/>
                </a:solidFill>
                <a:effectLst/>
              </a:rPr>
              <a:t>Overheat:</a:t>
            </a:r>
          </a:p>
          <a:p>
            <a:pPr lvl="2"/>
            <a:r>
              <a:rPr lang="en-US" sz="1400" b="1" dirty="0">
                <a:effectLst/>
              </a:rPr>
              <a:t>Abort</a:t>
            </a:r>
          </a:p>
          <a:p>
            <a:pPr lvl="2"/>
            <a:r>
              <a:rPr lang="en-US" sz="1400" b="1" dirty="0">
                <a:effectLst/>
              </a:rPr>
              <a:t>Thrust lever – cutoff</a:t>
            </a:r>
          </a:p>
          <a:p>
            <a:pPr lvl="2"/>
            <a:r>
              <a:rPr lang="en-US" sz="1400" b="1" dirty="0">
                <a:effectLst/>
              </a:rPr>
              <a:t>Illuminated </a:t>
            </a:r>
            <a:r>
              <a:rPr lang="en-US" sz="1400" b="1" dirty="0">
                <a:solidFill>
                  <a:schemeClr val="accent1"/>
                </a:solidFill>
                <a:effectLst/>
              </a:rPr>
              <a:t>FIRE/OVERHT</a:t>
            </a:r>
            <a:r>
              <a:rPr lang="en-US" sz="1400" b="1" dirty="0">
                <a:effectLst/>
              </a:rPr>
              <a:t> pushbutton – press</a:t>
            </a:r>
          </a:p>
          <a:p>
            <a:pPr lvl="2"/>
            <a:r>
              <a:rPr lang="en-US" sz="1400" b="1" dirty="0">
                <a:effectLst/>
              </a:rPr>
              <a:t>Motor engine</a:t>
            </a:r>
          </a:p>
          <a:p>
            <a:pPr marL="457200" lvl="1" indent="0">
              <a:buNone/>
            </a:pPr>
            <a:endParaRPr lang="en-US" sz="1400" b="1" dirty="0">
              <a:effectLst/>
            </a:endParaRPr>
          </a:p>
          <a:p>
            <a:pPr lvl="1"/>
            <a:r>
              <a:rPr lang="en-US" sz="1400" b="1" dirty="0">
                <a:solidFill>
                  <a:schemeClr val="accent1"/>
                </a:solidFill>
                <a:effectLst/>
              </a:rPr>
              <a:t>Fire:</a:t>
            </a:r>
          </a:p>
          <a:p>
            <a:pPr lvl="2"/>
            <a:r>
              <a:rPr lang="en-US" sz="1400" b="1" dirty="0">
                <a:effectLst/>
              </a:rPr>
              <a:t>Abort </a:t>
            </a:r>
          </a:p>
          <a:p>
            <a:pPr lvl="2"/>
            <a:r>
              <a:rPr lang="en-US" sz="1400" b="1" dirty="0">
                <a:effectLst/>
              </a:rPr>
              <a:t>Thrust lever – cutoff</a:t>
            </a:r>
          </a:p>
          <a:p>
            <a:pPr lvl="2"/>
            <a:r>
              <a:rPr lang="en-US" sz="1400" b="1" dirty="0">
                <a:effectLst/>
              </a:rPr>
              <a:t>Illuminated </a:t>
            </a:r>
            <a:r>
              <a:rPr lang="en-US" sz="1400" b="1" dirty="0">
                <a:solidFill>
                  <a:schemeClr val="accent1"/>
                </a:solidFill>
                <a:effectLst/>
              </a:rPr>
              <a:t>FIRE/OVERHT</a:t>
            </a:r>
            <a:r>
              <a:rPr lang="en-US" sz="1400" b="1" dirty="0">
                <a:effectLst/>
              </a:rPr>
              <a:t> pushbutton – press</a:t>
            </a:r>
          </a:p>
          <a:p>
            <a:pPr lvl="2"/>
            <a:r>
              <a:rPr lang="en-US" sz="1400" b="1" dirty="0">
                <a:effectLst/>
              </a:rPr>
              <a:t>Engine start switch – press STOP if required</a:t>
            </a:r>
          </a:p>
          <a:p>
            <a:pPr lvl="2"/>
            <a:r>
              <a:rPr lang="en-US" sz="1400" b="1" dirty="0">
                <a:solidFill>
                  <a:schemeClr val="accent1"/>
                </a:solidFill>
                <a:effectLst/>
              </a:rPr>
              <a:t>ARM/EMPTY</a:t>
            </a:r>
            <a:r>
              <a:rPr lang="en-US" sz="1400" b="1" dirty="0">
                <a:effectLst/>
              </a:rPr>
              <a:t> pushbutton – press</a:t>
            </a:r>
          </a:p>
          <a:p>
            <a:pPr lvl="2"/>
            <a:r>
              <a:rPr lang="en-US" sz="1400" b="1" dirty="0">
                <a:effectLst/>
              </a:rPr>
              <a:t>Evacuation</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057395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Fire Detection &amp; Extinguishing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Engine fire above V</a:t>
            </a:r>
            <a:r>
              <a:rPr lang="en-US" sz="1600" b="1" baseline="-25000" dirty="0">
                <a:solidFill>
                  <a:schemeClr val="accent1"/>
                </a:solidFill>
                <a:effectLst/>
              </a:rPr>
              <a:t>1</a:t>
            </a:r>
            <a:r>
              <a:rPr lang="en-US" sz="1600" b="1" dirty="0">
                <a:solidFill>
                  <a:schemeClr val="accent1"/>
                </a:solidFill>
                <a:effectLst/>
              </a:rPr>
              <a:t>:</a:t>
            </a:r>
          </a:p>
          <a:p>
            <a:pPr lvl="1"/>
            <a:endParaRPr lang="en-US" sz="1400" b="1" dirty="0">
              <a:effectLst/>
            </a:endParaRPr>
          </a:p>
          <a:p>
            <a:pPr lvl="1"/>
            <a:r>
              <a:rPr lang="en-US" sz="1400" b="1" dirty="0">
                <a:solidFill>
                  <a:schemeClr val="accent1"/>
                </a:solidFill>
                <a:effectLst/>
              </a:rPr>
              <a:t>During takeoff:</a:t>
            </a:r>
          </a:p>
          <a:p>
            <a:pPr lvl="2"/>
            <a:r>
              <a:rPr lang="en-US" sz="1400" b="1" dirty="0">
                <a:effectLst/>
              </a:rPr>
              <a:t>Continue takeoff to safe altitude</a:t>
            </a:r>
          </a:p>
          <a:p>
            <a:pPr lvl="1"/>
            <a:endParaRPr lang="en-US" sz="1400" b="1" dirty="0">
              <a:effectLst/>
            </a:endParaRPr>
          </a:p>
          <a:p>
            <a:pPr lvl="1"/>
            <a:r>
              <a:rPr lang="en-US" sz="1400" b="1" dirty="0">
                <a:solidFill>
                  <a:schemeClr val="accent1"/>
                </a:solidFill>
                <a:effectLst/>
              </a:rPr>
              <a:t>During flight:</a:t>
            </a:r>
          </a:p>
          <a:p>
            <a:pPr lvl="2"/>
            <a:r>
              <a:rPr lang="en-US" sz="1400" b="1" dirty="0">
                <a:effectLst/>
              </a:rPr>
              <a:t>Thrust lever idle (at safe altitude)</a:t>
            </a:r>
          </a:p>
          <a:p>
            <a:pPr lvl="2"/>
            <a:r>
              <a:rPr lang="en-US" sz="1400" b="1" dirty="0">
                <a:effectLst/>
              </a:rPr>
              <a:t>Thrust lever – cutoff</a:t>
            </a:r>
          </a:p>
          <a:p>
            <a:pPr lvl="2"/>
            <a:r>
              <a:rPr lang="en-US" sz="1400" b="1" dirty="0">
                <a:effectLst/>
              </a:rPr>
              <a:t>Illuminated </a:t>
            </a:r>
            <a:r>
              <a:rPr lang="en-US" sz="1400" b="1" dirty="0">
                <a:solidFill>
                  <a:schemeClr val="accent1"/>
                </a:solidFill>
                <a:effectLst/>
              </a:rPr>
              <a:t>FIRE/OVERHT</a:t>
            </a:r>
            <a:r>
              <a:rPr lang="en-US" sz="1400" b="1" dirty="0">
                <a:effectLst/>
              </a:rPr>
              <a:t> pushbutton – press</a:t>
            </a:r>
          </a:p>
          <a:p>
            <a:pPr lvl="2"/>
            <a:r>
              <a:rPr lang="en-US" sz="1400" b="1" dirty="0">
                <a:effectLst/>
              </a:rPr>
              <a:t>IF </a:t>
            </a:r>
            <a:r>
              <a:rPr lang="en-US" sz="1400" b="1" dirty="0">
                <a:solidFill>
                  <a:schemeClr val="accent1"/>
                </a:solidFill>
                <a:effectLst/>
              </a:rPr>
              <a:t>FIRE</a:t>
            </a:r>
            <a:r>
              <a:rPr lang="en-US" sz="1400" b="1" dirty="0">
                <a:effectLst/>
              </a:rPr>
              <a:t> remains illuminated: </a:t>
            </a:r>
            <a:r>
              <a:rPr lang="en-US" sz="1400" b="1" dirty="0">
                <a:solidFill>
                  <a:schemeClr val="accent1"/>
                </a:solidFill>
                <a:effectLst/>
              </a:rPr>
              <a:t>ARM/EMPTY</a:t>
            </a:r>
            <a:r>
              <a:rPr lang="en-US" sz="1400" b="1" dirty="0">
                <a:effectLst/>
              </a:rPr>
              <a:t> pushbutton – press</a:t>
            </a:r>
          </a:p>
          <a:p>
            <a:pPr lvl="2"/>
            <a:r>
              <a:rPr lang="en-US" sz="1400" b="1" dirty="0">
                <a:effectLst/>
              </a:rPr>
              <a:t>Consider diversion</a:t>
            </a:r>
          </a:p>
          <a:p>
            <a:pPr lvl="2"/>
            <a:r>
              <a:rPr lang="en-US" sz="1400" b="1" dirty="0">
                <a:effectLst/>
              </a:rPr>
              <a:t>Checklist</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3389634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Fire Detection &amp; Extinguishing </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7" name="Rectangle 3"/>
          <p:cNvSpPr txBox="1">
            <a:spLocks noChangeArrowheads="1"/>
          </p:cNvSpPr>
          <p:nvPr/>
        </p:nvSpPr>
        <p:spPr>
          <a:xfrm>
            <a:off x="1" y="4480560"/>
            <a:ext cx="9143999" cy="46862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1400" b="1" dirty="0">
                <a:solidFill>
                  <a:srgbClr val="FFC000"/>
                </a:solidFill>
                <a:effectLst/>
              </a:rPr>
              <a:t>Engine Fire-Extinguishing Schematic</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0894" y="777111"/>
            <a:ext cx="5050648" cy="35130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0367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Flight Controls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Aileron failure:</a:t>
            </a:r>
          </a:p>
          <a:p>
            <a:pPr lvl="1"/>
            <a:r>
              <a:rPr lang="en-US" sz="1400" b="1" dirty="0">
                <a:solidFill>
                  <a:schemeClr val="accent1"/>
                </a:solidFill>
                <a:effectLst/>
              </a:rPr>
              <a:t>Servo actuator failure:</a:t>
            </a:r>
          </a:p>
          <a:p>
            <a:pPr lvl="2"/>
            <a:r>
              <a:rPr lang="en-US" sz="1400" b="1" dirty="0">
                <a:solidFill>
                  <a:schemeClr val="accent1"/>
                </a:solidFill>
                <a:effectLst/>
              </a:rPr>
              <a:t>AILERON FAIL</a:t>
            </a:r>
            <a:r>
              <a:rPr lang="en-US" sz="1400" b="1" dirty="0">
                <a:effectLst/>
              </a:rPr>
              <a:t> light indicates mechanical failure in one </a:t>
            </a:r>
            <a:br>
              <a:rPr lang="en-US" sz="1400" b="1" dirty="0">
                <a:effectLst/>
              </a:rPr>
            </a:br>
            <a:r>
              <a:rPr lang="en-US" sz="1400" b="1" dirty="0">
                <a:effectLst/>
              </a:rPr>
              <a:t>or both hydraulic servo actuators</a:t>
            </a:r>
          </a:p>
          <a:p>
            <a:pPr lvl="2"/>
            <a:r>
              <a:rPr lang="en-US" sz="1400" b="1" dirty="0">
                <a:effectLst/>
              </a:rPr>
              <a:t>Auxiliary hydraulic system comes on automatically to </a:t>
            </a:r>
            <a:br>
              <a:rPr lang="en-US" sz="1400" b="1" dirty="0">
                <a:effectLst/>
              </a:rPr>
            </a:br>
            <a:r>
              <a:rPr lang="en-US" sz="1400" b="1" dirty="0">
                <a:effectLst/>
              </a:rPr>
              <a:t>power the redundant aileron actuator</a:t>
            </a:r>
          </a:p>
          <a:p>
            <a:pPr lvl="2"/>
            <a:endParaRPr lang="en-US" sz="1400" b="1" dirty="0">
              <a:effectLst/>
            </a:endParaRPr>
          </a:p>
          <a:p>
            <a:pPr lvl="1"/>
            <a:r>
              <a:rPr lang="en-US" sz="1400" b="1" dirty="0">
                <a:solidFill>
                  <a:schemeClr val="accent1"/>
                </a:solidFill>
                <a:effectLst/>
              </a:rPr>
              <a:t>Jammed aileron:</a:t>
            </a:r>
          </a:p>
          <a:p>
            <a:pPr lvl="2"/>
            <a:r>
              <a:rPr lang="en-US" sz="1400" b="1" dirty="0">
                <a:effectLst/>
              </a:rPr>
              <a:t>Apply sufficient pressure on aileron mechanical system </a:t>
            </a:r>
            <a:br>
              <a:rPr lang="en-US" sz="1400" b="1" dirty="0">
                <a:effectLst/>
              </a:rPr>
            </a:br>
            <a:r>
              <a:rPr lang="en-US" sz="1400" b="1" dirty="0">
                <a:effectLst/>
              </a:rPr>
              <a:t>to break interconnect</a:t>
            </a:r>
          </a:p>
          <a:p>
            <a:pPr lvl="2"/>
            <a:r>
              <a:rPr lang="en-US" sz="1400" b="1" dirty="0">
                <a:effectLst/>
              </a:rPr>
              <a:t>Only one aileron will operate</a:t>
            </a:r>
          </a:p>
          <a:p>
            <a:pPr lvl="2"/>
            <a:endParaRPr lang="en-US" sz="1400" b="1" dirty="0">
              <a:effectLst/>
            </a:endParaRPr>
          </a:p>
          <a:p>
            <a:pPr lvl="1"/>
            <a:r>
              <a:rPr lang="en-US" sz="1400" b="1" dirty="0">
                <a:solidFill>
                  <a:schemeClr val="accent1"/>
                </a:solidFill>
                <a:effectLst/>
              </a:rPr>
              <a:t>Total loss of aileron power control:</a:t>
            </a:r>
          </a:p>
          <a:p>
            <a:pPr lvl="2"/>
            <a:r>
              <a:rPr lang="en-US" sz="1400" b="1" dirty="0">
                <a:effectLst/>
              </a:rPr>
              <a:t>Mechanical system operates ailerons (expect higher than normal control forces)</a:t>
            </a:r>
          </a:p>
          <a:p>
            <a:pPr lvl="2"/>
            <a:r>
              <a:rPr lang="en-US" sz="1400" b="1" dirty="0">
                <a:effectLst/>
              </a:rPr>
              <a:t>Reduce speed; Autopilot should be available up to 250 knots</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3" name="Picture 1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245035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Rapid Decompression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Immediate action items:</a:t>
            </a:r>
          </a:p>
          <a:p>
            <a:pPr lvl="1">
              <a:lnSpc>
                <a:spcPct val="150000"/>
              </a:lnSpc>
            </a:pPr>
            <a:r>
              <a:rPr lang="en-US" sz="1400" b="1" dirty="0">
                <a:effectLst/>
              </a:rPr>
              <a:t>PF &amp; PM:  Crew oxygen masks – don &amp; checked 100%</a:t>
            </a:r>
          </a:p>
          <a:p>
            <a:pPr lvl="1">
              <a:lnSpc>
                <a:spcPct val="150000"/>
              </a:lnSpc>
            </a:pPr>
            <a:r>
              <a:rPr lang="en-US" sz="1400" b="1" dirty="0">
                <a:effectLst/>
              </a:rPr>
              <a:t>PF &amp; PM:  Crew communication – established</a:t>
            </a:r>
          </a:p>
          <a:p>
            <a:pPr lvl="1">
              <a:lnSpc>
                <a:spcPct val="150000"/>
              </a:lnSpc>
            </a:pPr>
            <a:r>
              <a:rPr lang="en-US" sz="1400" b="1" dirty="0">
                <a:effectLst/>
              </a:rPr>
              <a:t>PM:  Seatbelt/no smoke sign – </a:t>
            </a:r>
            <a:r>
              <a:rPr lang="en-US" sz="1400" b="1" dirty="0">
                <a:solidFill>
                  <a:schemeClr val="accent1"/>
                </a:solidFill>
                <a:effectLst/>
              </a:rPr>
              <a:t>ON</a:t>
            </a:r>
          </a:p>
          <a:p>
            <a:pPr lvl="1">
              <a:lnSpc>
                <a:spcPct val="100000"/>
              </a:lnSpc>
            </a:pPr>
            <a:r>
              <a:rPr lang="en-US" sz="1400" b="1" dirty="0">
                <a:effectLst/>
              </a:rPr>
              <a:t>PM:  Passenger oxygen controls – Both </a:t>
            </a:r>
            <a:r>
              <a:rPr lang="en-US" sz="1400" b="1" dirty="0">
                <a:solidFill>
                  <a:schemeClr val="accent1"/>
                </a:solidFill>
                <a:effectLst/>
              </a:rPr>
              <a:t>ON</a:t>
            </a:r>
            <a:r>
              <a:rPr lang="en-US" sz="1400" b="1" dirty="0">
                <a:effectLst/>
              </a:rPr>
              <a:t> </a:t>
            </a:r>
            <a:r>
              <a:rPr lang="en-US" sz="1400" b="1" i="1" dirty="0">
                <a:effectLst/>
              </a:rPr>
              <a:t>(switch &amp; bypass valve);  </a:t>
            </a:r>
            <a:br>
              <a:rPr lang="en-US" sz="1400" b="1" i="1" dirty="0">
                <a:effectLst/>
              </a:rPr>
            </a:br>
            <a:r>
              <a:rPr lang="en-US" sz="1400" b="1" dirty="0">
                <a:effectLst/>
              </a:rPr>
              <a:t>ensure passengers are receiving oxygen</a:t>
            </a:r>
          </a:p>
          <a:p>
            <a:pPr lvl="1">
              <a:lnSpc>
                <a:spcPct val="150000"/>
              </a:lnSpc>
            </a:pPr>
            <a:r>
              <a:rPr lang="en-US" sz="1400" b="1" dirty="0">
                <a:effectLst/>
              </a:rPr>
              <a:t>PF:  Execute emergency descent</a:t>
            </a:r>
          </a:p>
          <a:p>
            <a:pPr lvl="1">
              <a:lnSpc>
                <a:spcPct val="150000"/>
              </a:lnSpc>
            </a:pPr>
            <a:r>
              <a:rPr lang="en-US" sz="1400" b="1" dirty="0">
                <a:effectLst/>
              </a:rPr>
              <a:t>PM:  Cabin Air selector – </a:t>
            </a:r>
            <a:r>
              <a:rPr lang="en-US" sz="1400" b="1" dirty="0">
                <a:solidFill>
                  <a:schemeClr val="accent1"/>
                </a:solidFill>
                <a:effectLst/>
              </a:rPr>
              <a:t>EMER</a:t>
            </a:r>
          </a:p>
          <a:p>
            <a:pPr lvl="1">
              <a:lnSpc>
                <a:spcPct val="150000"/>
              </a:lnSpc>
            </a:pPr>
            <a:r>
              <a:rPr lang="en-US" sz="1400" b="1" dirty="0">
                <a:effectLst/>
              </a:rPr>
              <a:t>PM:  Transponder – 7700</a:t>
            </a:r>
          </a:p>
          <a:p>
            <a:pPr lvl="1"/>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29757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Emergency Descent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Pilot flying actions:</a:t>
            </a:r>
          </a:p>
          <a:p>
            <a:pPr lvl="1">
              <a:spcBef>
                <a:spcPts val="600"/>
              </a:spcBef>
            </a:pPr>
            <a:r>
              <a:rPr lang="en-US" sz="1400" b="1" dirty="0">
                <a:effectLst/>
              </a:rPr>
              <a:t>Oxygen masks – as required</a:t>
            </a:r>
          </a:p>
          <a:p>
            <a:pPr lvl="1">
              <a:spcBef>
                <a:spcPts val="600"/>
              </a:spcBef>
            </a:pPr>
            <a:r>
              <a:rPr lang="en-US" sz="1400" b="1" dirty="0">
                <a:effectLst/>
              </a:rPr>
              <a:t>Autopilot – disengage</a:t>
            </a:r>
            <a:endParaRPr lang="en-US" sz="1400" b="1" i="1" dirty="0">
              <a:effectLst/>
            </a:endParaRPr>
          </a:p>
          <a:p>
            <a:pPr lvl="1">
              <a:spcBef>
                <a:spcPts val="600"/>
              </a:spcBef>
            </a:pPr>
            <a:r>
              <a:rPr lang="en-US" sz="1400" b="1" dirty="0">
                <a:effectLst/>
              </a:rPr>
              <a:t>Thrust levers – idle</a:t>
            </a:r>
          </a:p>
          <a:p>
            <a:pPr lvl="1">
              <a:spcBef>
                <a:spcPts val="600"/>
              </a:spcBef>
            </a:pPr>
            <a:r>
              <a:rPr lang="en-US" sz="1400" b="1" dirty="0">
                <a:effectLst/>
                <a:cs typeface="Arial" charset="0"/>
              </a:rPr>
              <a:t>Flight airbrakes – extend</a:t>
            </a:r>
          </a:p>
          <a:p>
            <a:pPr lvl="1">
              <a:spcBef>
                <a:spcPts val="600"/>
              </a:spcBef>
            </a:pPr>
            <a:r>
              <a:rPr lang="en-US" sz="1400" b="1" dirty="0">
                <a:effectLst/>
              </a:rPr>
              <a:t>Bank – 45</a:t>
            </a:r>
            <a:r>
              <a:rPr lang="en-US" sz="1400" b="1" dirty="0">
                <a:effectLst/>
                <a:cs typeface="Arial" charset="0"/>
              </a:rPr>
              <a:t>° to 60°</a:t>
            </a:r>
          </a:p>
          <a:p>
            <a:pPr lvl="1">
              <a:spcBef>
                <a:spcPts val="600"/>
              </a:spcBef>
            </a:pPr>
            <a:r>
              <a:rPr lang="en-US" sz="1400" b="1" dirty="0">
                <a:effectLst/>
                <a:cs typeface="Arial" charset="0"/>
              </a:rPr>
              <a:t>Pitch – establish descent </a:t>
            </a:r>
            <a:r>
              <a:rPr lang="en-US" sz="1400" b="1" i="1" dirty="0">
                <a:effectLst/>
                <a:cs typeface="Arial" charset="0"/>
              </a:rPr>
              <a:t>(7° initially, don’t exceed 15°)</a:t>
            </a:r>
          </a:p>
          <a:p>
            <a:pPr lvl="1">
              <a:spcBef>
                <a:spcPts val="600"/>
              </a:spcBef>
            </a:pPr>
            <a:r>
              <a:rPr lang="en-US" sz="1400" b="1" dirty="0">
                <a:effectLst/>
                <a:cs typeface="Arial" charset="0"/>
              </a:rPr>
              <a:t>Roll wings level and return heading to parallel previous course</a:t>
            </a:r>
          </a:p>
          <a:p>
            <a:pPr lvl="1">
              <a:spcBef>
                <a:spcPts val="600"/>
              </a:spcBef>
            </a:pPr>
            <a:r>
              <a:rPr lang="en-US" sz="1400" b="1" dirty="0">
                <a:effectLst/>
                <a:cs typeface="Arial" charset="0"/>
              </a:rPr>
              <a:t>Communicate and call for checklist</a:t>
            </a:r>
          </a:p>
          <a:p>
            <a:pPr lvl="1">
              <a:spcBef>
                <a:spcPts val="600"/>
              </a:spcBef>
            </a:pPr>
            <a:r>
              <a:rPr lang="en-US" sz="1400" b="1" dirty="0">
                <a:effectLst/>
                <a:cs typeface="Arial" charset="0"/>
              </a:rPr>
              <a:t>Maintain M</a:t>
            </a:r>
            <a:r>
              <a:rPr lang="en-US" sz="1400" b="1" baseline="-25000" dirty="0">
                <a:effectLst/>
                <a:cs typeface="Arial" charset="0"/>
              </a:rPr>
              <a:t>MO</a:t>
            </a:r>
            <a:r>
              <a:rPr lang="en-US" sz="1400" b="1" dirty="0">
                <a:effectLst/>
                <a:cs typeface="Arial" charset="0"/>
              </a:rPr>
              <a:t>/V</a:t>
            </a:r>
            <a:r>
              <a:rPr lang="en-US" sz="1400" b="1" baseline="-25000" dirty="0">
                <a:effectLst/>
                <a:cs typeface="Arial" charset="0"/>
              </a:rPr>
              <a:t>MO</a:t>
            </a:r>
            <a:r>
              <a:rPr lang="en-US" sz="1400" b="1" dirty="0">
                <a:effectLst/>
                <a:cs typeface="Arial" charset="0"/>
              </a:rPr>
              <a:t> </a:t>
            </a:r>
          </a:p>
          <a:p>
            <a:pPr lvl="1">
              <a:spcBef>
                <a:spcPts val="600"/>
              </a:spcBef>
            </a:pPr>
            <a:r>
              <a:rPr lang="en-US" sz="1400" b="1" dirty="0">
                <a:effectLst/>
                <a:cs typeface="Arial" charset="0"/>
              </a:rPr>
              <a:t>Level off altitude – determine</a:t>
            </a:r>
          </a:p>
          <a:p>
            <a:pPr lvl="1">
              <a:spcBef>
                <a:spcPts val="600"/>
              </a:spcBef>
            </a:pPr>
            <a:r>
              <a:rPr lang="en-US" sz="1400" b="1" dirty="0">
                <a:effectLst/>
                <a:cs typeface="Arial" charset="0"/>
              </a:rPr>
              <a:t>2000 before level off – pitch to 5° nose down</a:t>
            </a:r>
          </a:p>
          <a:p>
            <a:pPr lvl="1">
              <a:spcBef>
                <a:spcPts val="600"/>
              </a:spcBef>
            </a:pPr>
            <a:r>
              <a:rPr lang="en-US" sz="1400" b="1" dirty="0">
                <a:effectLst/>
                <a:cs typeface="Arial" charset="0"/>
              </a:rPr>
              <a:t>500 before level off – retract flight airbrakes</a:t>
            </a:r>
            <a:endParaRPr lang="en-US" sz="1400" b="1" dirty="0">
              <a:effectLst/>
            </a:endParaRPr>
          </a:p>
          <a:p>
            <a:pPr lvl="1"/>
            <a:endParaRPr lang="en-US" sz="1400" b="1" dirty="0">
              <a:effectLst/>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1" name="Picture 10">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2" name="Picture 11">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747794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Emergency Descent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Pilot monitoring actions:</a:t>
            </a:r>
          </a:p>
          <a:p>
            <a:pPr lvl="1">
              <a:lnSpc>
                <a:spcPct val="150000"/>
              </a:lnSpc>
            </a:pPr>
            <a:r>
              <a:rPr lang="en-US" sz="1400" b="1" dirty="0">
                <a:effectLst/>
              </a:rPr>
              <a:t>Oxygen masks – as required</a:t>
            </a:r>
          </a:p>
          <a:p>
            <a:pPr lvl="1">
              <a:lnSpc>
                <a:spcPct val="150000"/>
              </a:lnSpc>
            </a:pPr>
            <a:r>
              <a:rPr lang="en-US" sz="1400" b="1" dirty="0">
                <a:effectLst/>
              </a:rPr>
              <a:t>Seat belt/no smoking signs – on</a:t>
            </a:r>
          </a:p>
          <a:p>
            <a:pPr lvl="1">
              <a:lnSpc>
                <a:spcPct val="150000"/>
              </a:lnSpc>
            </a:pPr>
            <a:r>
              <a:rPr lang="en-US" sz="1400" b="1" dirty="0">
                <a:effectLst/>
              </a:rPr>
              <a:t>Passenger oxygen selector – on </a:t>
            </a:r>
            <a:r>
              <a:rPr lang="en-US" sz="1400" b="1" i="1" dirty="0">
                <a:effectLst/>
              </a:rPr>
              <a:t>(switch &amp; bypass valve)</a:t>
            </a:r>
            <a:r>
              <a:rPr lang="en-US" sz="1400" b="1" dirty="0">
                <a:effectLst/>
              </a:rPr>
              <a:t> if required</a:t>
            </a:r>
          </a:p>
          <a:p>
            <a:pPr lvl="1">
              <a:lnSpc>
                <a:spcPct val="150000"/>
              </a:lnSpc>
            </a:pPr>
            <a:r>
              <a:rPr lang="en-US" sz="1400" b="1" dirty="0">
                <a:effectLst/>
              </a:rPr>
              <a:t>Cabin air selector – EMERGency </a:t>
            </a:r>
            <a:r>
              <a:rPr lang="en-US" sz="1400" b="1" i="1" dirty="0">
                <a:effectLst/>
              </a:rPr>
              <a:t>(situational dependent)</a:t>
            </a:r>
          </a:p>
          <a:p>
            <a:pPr lvl="1">
              <a:lnSpc>
                <a:spcPct val="150000"/>
              </a:lnSpc>
            </a:pPr>
            <a:r>
              <a:rPr lang="en-US" sz="1400" b="1" dirty="0">
                <a:effectLst/>
              </a:rPr>
              <a:t>Transponder – 7700</a:t>
            </a:r>
          </a:p>
          <a:p>
            <a:pPr lvl="1">
              <a:lnSpc>
                <a:spcPct val="150000"/>
              </a:lnSpc>
            </a:pPr>
            <a:r>
              <a:rPr lang="en-US" sz="1400" b="1" dirty="0">
                <a:effectLst/>
              </a:rPr>
              <a:t>Communicate – crew &amp; ATC</a:t>
            </a:r>
          </a:p>
          <a:p>
            <a:pPr lvl="1">
              <a:lnSpc>
                <a:spcPct val="150000"/>
              </a:lnSpc>
            </a:pPr>
            <a:r>
              <a:rPr lang="en-US" sz="1400" b="1" dirty="0">
                <a:effectLst/>
              </a:rPr>
              <a:t>Checklist – accomplish</a:t>
            </a:r>
          </a:p>
          <a:p>
            <a:pPr lvl="1">
              <a:lnSpc>
                <a:spcPct val="150000"/>
              </a:lnSpc>
            </a:pPr>
            <a:r>
              <a:rPr lang="en-US" sz="1400" b="1" dirty="0">
                <a:effectLst/>
              </a:rPr>
              <a:t>Monitor cabin altitude</a:t>
            </a:r>
          </a:p>
        </p:txBody>
      </p:sp>
      <p:pic>
        <p:nvPicPr>
          <p:cNvPr id="8" name="Picture 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9" name="Picture 8">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1" name="Picture 1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0132537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In-Flight Fire &amp; Smoke </a:t>
            </a:r>
          </a:p>
        </p:txBody>
      </p:sp>
      <p:sp>
        <p:nvSpPr>
          <p:cNvPr id="4" name="Rectangle 10"/>
          <p:cNvSpPr txBox="1">
            <a:spLocks/>
          </p:cNvSpPr>
          <p:nvPr/>
        </p:nvSpPr>
        <p:spPr>
          <a:xfrm>
            <a:off x="457200" y="7467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None/>
            </a:pPr>
            <a:r>
              <a:rPr lang="en-US" sz="1600" b="1" dirty="0">
                <a:solidFill>
                  <a:schemeClr val="accent1"/>
                </a:solidFill>
                <a:effectLst/>
              </a:rPr>
              <a:t>Cockpit or cabin fire/smoke:</a:t>
            </a:r>
          </a:p>
          <a:p>
            <a:pPr lvl="1"/>
            <a:r>
              <a:rPr lang="en-US" sz="1400" b="1" dirty="0">
                <a:effectLst/>
              </a:rPr>
              <a:t>Crew oxygen masks – don and checked (100% &amp; continuous flow)</a:t>
            </a:r>
          </a:p>
          <a:p>
            <a:pPr lvl="2"/>
            <a:r>
              <a:rPr lang="en-US" sz="1400" b="1" dirty="0">
                <a:effectLst/>
              </a:rPr>
              <a:t>Vent valve – open (pull down) if so equipped</a:t>
            </a:r>
          </a:p>
          <a:p>
            <a:pPr lvl="1"/>
            <a:r>
              <a:rPr lang="en-US" sz="1400" b="1" dirty="0">
                <a:effectLst/>
              </a:rPr>
              <a:t>Smoke goggles – on</a:t>
            </a:r>
          </a:p>
          <a:p>
            <a:pPr lvl="2"/>
            <a:r>
              <a:rPr lang="en-US" sz="1400" b="1" dirty="0">
                <a:effectLst/>
              </a:rPr>
              <a:t>(Glasses ON/OFF; headsets ON/OFF)</a:t>
            </a:r>
          </a:p>
          <a:p>
            <a:pPr lvl="1"/>
            <a:r>
              <a:rPr lang="en-US" sz="1400" b="1" dirty="0">
                <a:effectLst/>
              </a:rPr>
              <a:t>Crew communications – established</a:t>
            </a:r>
          </a:p>
          <a:p>
            <a:pPr lvl="2"/>
            <a:r>
              <a:rPr lang="en-US" sz="1400" b="1" dirty="0">
                <a:effectLst/>
              </a:rPr>
              <a:t>Hot Mic / MASK selected / headsets on</a:t>
            </a:r>
          </a:p>
          <a:p>
            <a:pPr lvl="2"/>
            <a:r>
              <a:rPr lang="en-US" sz="1400" b="1" dirty="0">
                <a:effectLst/>
              </a:rPr>
              <a:t>How do you communicate with each other/ATC?</a:t>
            </a:r>
          </a:p>
          <a:p>
            <a:pPr lvl="1"/>
            <a:r>
              <a:rPr lang="en-US" sz="1400" b="1" dirty="0">
                <a:effectLst/>
              </a:rPr>
              <a:t>Cabin lights switch – BELTS / NO SMOKE</a:t>
            </a:r>
          </a:p>
          <a:p>
            <a:pPr lvl="1"/>
            <a:r>
              <a:rPr lang="en-US" sz="1400" b="1" dirty="0">
                <a:effectLst/>
              </a:rPr>
              <a:t>Passenger oxygen switch &amp; bypass valve – both on</a:t>
            </a:r>
          </a:p>
          <a:p>
            <a:pPr marL="0" indent="0">
              <a:buNone/>
            </a:pPr>
            <a:endParaRPr lang="en-US" sz="1600" b="1" dirty="0">
              <a:solidFill>
                <a:schemeClr val="accent1"/>
              </a:solidFill>
              <a:effectLst/>
            </a:endParaRPr>
          </a:p>
          <a:p>
            <a:r>
              <a:rPr lang="en-US" sz="1600" b="1" i="1" dirty="0">
                <a:solidFill>
                  <a:schemeClr val="bg2"/>
                </a:solidFill>
                <a:effectLst/>
              </a:rPr>
              <a:t>How do you find the source?</a:t>
            </a:r>
          </a:p>
          <a:p>
            <a:r>
              <a:rPr lang="en-US" sz="1600" b="1" i="1" dirty="0">
                <a:solidFill>
                  <a:schemeClr val="bg2"/>
                </a:solidFill>
                <a:effectLst/>
              </a:rPr>
              <a:t>How do you extinguish?</a:t>
            </a:r>
            <a:endParaRPr lang="en-US" sz="1600" b="1" dirty="0">
              <a:solidFill>
                <a:schemeClr val="accent1"/>
              </a:solidFill>
              <a:effectLst/>
            </a:endParaRPr>
          </a:p>
          <a:p>
            <a:r>
              <a:rPr lang="en-US" sz="1600" b="1" dirty="0">
                <a:solidFill>
                  <a:schemeClr val="accent1"/>
                </a:solidFill>
                <a:effectLst/>
              </a:rPr>
              <a:t>Smoke extraction</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141628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firealarm"/>
          <p:cNvPicPr>
            <a:picLocks noChangeAspect="1" noChangeArrowheads="1"/>
          </p:cNvPicPr>
          <p:nvPr/>
        </p:nvPicPr>
        <p:blipFill>
          <a:blip r:embed="rId3" cstate="print"/>
          <a:srcRect/>
          <a:stretch>
            <a:fillRect/>
          </a:stretch>
        </p:blipFill>
        <p:spPr bwMode="auto">
          <a:xfrm>
            <a:off x="2802578" y="741171"/>
            <a:ext cx="3538845" cy="3277457"/>
          </a:xfrm>
          <a:prstGeom prst="rect">
            <a:avLst/>
          </a:prstGeom>
          <a:noFill/>
          <a:ln w="9525">
            <a:noFill/>
            <a:miter lim="800000"/>
            <a:headEnd/>
            <a:tailEnd/>
          </a:ln>
          <a:effectLst>
            <a:outerShdw blurRad="50800" dist="38100" dir="2700000" algn="tl" rotWithShape="0">
              <a:prstClr val="black">
                <a:alpha val="40000"/>
              </a:prstClr>
            </a:outerShdw>
            <a:softEdge rad="0"/>
          </a:effectLst>
        </p:spPr>
      </p:pic>
      <p:sp>
        <p:nvSpPr>
          <p:cNvPr id="10" name="Title 9"/>
          <p:cNvSpPr>
            <a:spLocks noGrp="1"/>
          </p:cNvSpPr>
          <p:nvPr>
            <p:ph type="title"/>
          </p:nvPr>
        </p:nvSpPr>
        <p:spPr/>
        <p:txBody>
          <a:bodyPr>
            <a:normAutofit/>
          </a:bodyPr>
          <a:lstStyle/>
          <a:p>
            <a:r>
              <a:rPr lang="en-US" dirty="0"/>
              <a:t>Simulator Safety Resources</a:t>
            </a:r>
            <a:endParaRPr lang="en-US" sz="2400" dirty="0">
              <a:effectLst>
                <a:outerShdw blurRad="38100" dist="38100" dir="2700000" algn="tl">
                  <a:srgbClr val="000000">
                    <a:alpha val="43137"/>
                  </a:srgbClr>
                </a:outerShdw>
              </a:effectLst>
            </a:endParaRPr>
          </a:p>
        </p:txBody>
      </p:sp>
      <p:sp>
        <p:nvSpPr>
          <p:cNvPr id="12" name="Content Placeholder 11"/>
          <p:cNvSpPr>
            <a:spLocks noGrp="1"/>
          </p:cNvSpPr>
          <p:nvPr>
            <p:ph idx="1"/>
          </p:nvPr>
        </p:nvSpPr>
        <p:spPr>
          <a:xfrm>
            <a:off x="0" y="4129492"/>
            <a:ext cx="9144000" cy="664575"/>
          </a:xfrm>
        </p:spPr>
        <p:txBody>
          <a:bodyPr>
            <a:noAutofit/>
          </a:bodyPr>
          <a:lstStyle/>
          <a:p>
            <a:pPr algn="ctr"/>
            <a:r>
              <a:rPr lang="en-US" sz="2000" b="1" dirty="0">
                <a:solidFill>
                  <a:schemeClr val="accent1"/>
                </a:solidFill>
                <a:effectLst/>
              </a:rPr>
              <a:t>Facility Fire Alarm</a:t>
            </a:r>
          </a:p>
          <a:p>
            <a:pPr marL="0" lvl="1" indent="0" algn="ctr">
              <a:buNone/>
            </a:pPr>
            <a:r>
              <a:rPr lang="en-US" sz="1100" dirty="0"/>
              <a:t>(Strobe only, no audible alarm in the simulator.)</a:t>
            </a:r>
          </a:p>
        </p:txBody>
      </p:sp>
      <p:pic>
        <p:nvPicPr>
          <p:cNvPr id="11" name="Picture 1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8" name="Picture 17">
            <a:hlinkClick r:id="" action="ppaction://hlinkshowjump?jump=previous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364" y="4833939"/>
            <a:ext cx="297656" cy="297656"/>
          </a:xfrm>
          <a:prstGeom prst="rect">
            <a:avLst/>
          </a:prstGeom>
        </p:spPr>
      </p:pic>
      <p:pic>
        <p:nvPicPr>
          <p:cNvPr id="19" name="Picture 18">
            <a:hlinkClick r:id="" action="ppaction://hlinkshowjump?jump=nextslid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6006" y="4833938"/>
            <a:ext cx="297656" cy="297656"/>
          </a:xfrm>
          <a:prstGeom prst="rect">
            <a:avLst/>
          </a:prstGeo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Emergency Evacuation </a:t>
            </a:r>
          </a:p>
        </p:txBody>
      </p:sp>
      <p:sp>
        <p:nvSpPr>
          <p:cNvPr id="4" name="Rectangle 10"/>
          <p:cNvSpPr txBox="1">
            <a:spLocks/>
          </p:cNvSpPr>
          <p:nvPr/>
        </p:nvSpPr>
        <p:spPr>
          <a:xfrm>
            <a:off x="457200" y="822963"/>
            <a:ext cx="8229600" cy="2109652"/>
          </a:xfrm>
          <a:prstGeom prst="rect">
            <a:avLst/>
          </a:prstGeom>
        </p:spPr>
        <p:txBody>
          <a:bodyPr vert="horz" lIns="91440" tIns="45720" rIns="91440" bIns="45720"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Tx/>
              <a:buNone/>
            </a:pPr>
            <a:r>
              <a:rPr lang="en-US" sz="1600" b="1" dirty="0">
                <a:solidFill>
                  <a:schemeClr val="accent1"/>
                </a:solidFill>
                <a:effectLst/>
              </a:rPr>
              <a:t>Window exits:</a:t>
            </a:r>
          </a:p>
          <a:p>
            <a:pPr lvl="1"/>
            <a:r>
              <a:rPr lang="en-US" sz="1400" b="1" dirty="0">
                <a:solidFill>
                  <a:schemeClr val="accent1"/>
                </a:solidFill>
                <a:effectLst/>
              </a:rPr>
              <a:t>Procedure:</a:t>
            </a:r>
          </a:p>
          <a:p>
            <a:pPr lvl="2"/>
            <a:r>
              <a:rPr lang="en-US" sz="1400" b="1" dirty="0">
                <a:effectLst/>
              </a:rPr>
              <a:t>Red release handle – pull</a:t>
            </a:r>
          </a:p>
          <a:p>
            <a:pPr lvl="2"/>
            <a:r>
              <a:rPr lang="en-US" sz="1400" b="1" dirty="0">
                <a:effectLst/>
              </a:rPr>
              <a:t>Window falls inward </a:t>
            </a:r>
          </a:p>
          <a:p>
            <a:pPr lvl="2"/>
            <a:r>
              <a:rPr lang="en-US" sz="1400" b="1" dirty="0">
                <a:effectLst/>
              </a:rPr>
              <a:t>Throw outside to free exit</a:t>
            </a:r>
          </a:p>
          <a:p>
            <a:pPr lvl="1"/>
            <a:r>
              <a:rPr lang="en-US" sz="1400" b="1" dirty="0">
                <a:solidFill>
                  <a:schemeClr val="accent1"/>
                </a:solidFill>
                <a:effectLst/>
              </a:rPr>
              <a:t>Considerations:</a:t>
            </a:r>
          </a:p>
          <a:p>
            <a:pPr lvl="2"/>
            <a:r>
              <a:rPr lang="en-US" sz="1400" b="1" dirty="0">
                <a:effectLst/>
              </a:rPr>
              <a:t>Ground airbrakes position, flaps position</a:t>
            </a:r>
          </a:p>
          <a:p>
            <a:pPr>
              <a:buFontTx/>
              <a:buNone/>
            </a:pPr>
            <a:endParaRPr lang="en-US" sz="1600" b="1" dirty="0">
              <a:solidFill>
                <a:schemeClr val="accent1"/>
              </a:solidFill>
              <a:effectLst/>
            </a:endParaRPr>
          </a:p>
          <a:p>
            <a:pPr>
              <a:buFontTx/>
              <a:buNone/>
            </a:pPr>
            <a:r>
              <a:rPr lang="en-US" sz="1600" b="1" dirty="0">
                <a:solidFill>
                  <a:schemeClr val="accent1"/>
                </a:solidFill>
                <a:effectLst/>
              </a:rPr>
              <a:t>Main entrance/exit:</a:t>
            </a:r>
          </a:p>
          <a:p>
            <a:pPr lvl="1"/>
            <a:r>
              <a:rPr lang="en-US" sz="1400" b="1" dirty="0">
                <a:solidFill>
                  <a:schemeClr val="accent1"/>
                </a:solidFill>
                <a:effectLst/>
              </a:rPr>
              <a:t>Procedure:</a:t>
            </a:r>
          </a:p>
          <a:p>
            <a:pPr lvl="2"/>
            <a:r>
              <a:rPr lang="en-US" sz="1400" b="1" dirty="0">
                <a:effectLst/>
              </a:rPr>
              <a:t>Who evacuates the passengers?</a:t>
            </a:r>
          </a:p>
          <a:p>
            <a:pPr lvl="2"/>
            <a:r>
              <a:rPr lang="en-US" sz="1400" b="1" dirty="0">
                <a:effectLst/>
              </a:rPr>
              <a:t>Pressure relief for door?</a:t>
            </a:r>
          </a:p>
          <a:p>
            <a:pPr lvl="1"/>
            <a:r>
              <a:rPr lang="en-US" sz="1400" b="1" dirty="0">
                <a:solidFill>
                  <a:schemeClr val="accent1"/>
                </a:solidFill>
                <a:effectLst/>
              </a:rPr>
              <a:t>Considerations:</a:t>
            </a:r>
          </a:p>
          <a:p>
            <a:pPr lvl="2"/>
            <a:r>
              <a:rPr lang="en-US" sz="1400" b="1" dirty="0">
                <a:effectLst/>
              </a:rPr>
              <a:t>Where do passengers go?</a:t>
            </a:r>
          </a:p>
          <a:p>
            <a:pPr lvl="2"/>
            <a:r>
              <a:rPr lang="en-US" sz="1400" b="1" dirty="0">
                <a:effectLst/>
              </a:rPr>
              <a:t>Emergency services/ runway closure</a:t>
            </a:r>
          </a:p>
        </p:txBody>
      </p:sp>
      <p:pic>
        <p:nvPicPr>
          <p:cNvPr id="9" name="Picture 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694455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a:bodyPr>
          <a:lstStyle/>
          <a:p>
            <a:pPr>
              <a:defRPr/>
            </a:pPr>
            <a:r>
              <a:rPr lang="en-US" dirty="0"/>
              <a:t>Training Program</a:t>
            </a:r>
            <a:r>
              <a:rPr lang="en-US" dirty="0">
                <a:effectLst>
                  <a:outerShdw blurRad="38100" dist="38100" dir="2700000" algn="tl">
                    <a:srgbClr val="000000">
                      <a:alpha val="43137"/>
                    </a:srgbClr>
                  </a:outerShdw>
                </a:effectLst>
              </a:rPr>
              <a:t> Overview</a:t>
            </a:r>
          </a:p>
        </p:txBody>
      </p:sp>
      <p:sp>
        <p:nvSpPr>
          <p:cNvPr id="8" name="AutoShape 4">
            <a:hlinkClick r:id="" action="ppaction://customshow?id=44&amp;return=true" highlightClick="1"/>
          </p:cNvPr>
          <p:cNvSpPr>
            <a:spLocks noChangeArrowheads="1"/>
          </p:cNvSpPr>
          <p:nvPr/>
        </p:nvSpPr>
        <p:spPr bwMode="auto">
          <a:xfrm>
            <a:off x="1972275" y="1368819"/>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latin typeface="+mn-lt"/>
              </a:rPr>
              <a:t>Session 1</a:t>
            </a:r>
          </a:p>
        </p:txBody>
      </p:sp>
      <p:sp>
        <p:nvSpPr>
          <p:cNvPr id="9" name="AutoShape 4">
            <a:hlinkClick r:id="" action="ppaction://customshow?id=49&amp;return=true" highlightClick="1"/>
          </p:cNvPr>
          <p:cNvSpPr>
            <a:spLocks noChangeArrowheads="1"/>
          </p:cNvSpPr>
          <p:nvPr/>
        </p:nvSpPr>
        <p:spPr bwMode="auto">
          <a:xfrm>
            <a:off x="1972275" y="3423999"/>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6 </a:t>
            </a:r>
          </a:p>
        </p:txBody>
      </p:sp>
      <p:sp>
        <p:nvSpPr>
          <p:cNvPr id="10" name="AutoShape 4">
            <a:hlinkClick r:id="" action="ppaction://customshow?id=45&amp;return=true" highlightClick="1"/>
          </p:cNvPr>
          <p:cNvSpPr>
            <a:spLocks noChangeArrowheads="1"/>
          </p:cNvSpPr>
          <p:nvPr/>
        </p:nvSpPr>
        <p:spPr bwMode="auto">
          <a:xfrm>
            <a:off x="1972275" y="1779855"/>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2</a:t>
            </a:r>
          </a:p>
        </p:txBody>
      </p:sp>
      <p:sp>
        <p:nvSpPr>
          <p:cNvPr id="11" name="AutoShape 4">
            <a:hlinkClick r:id="" action="ppaction://customshow?id=46&amp;return=true" highlightClick="1"/>
          </p:cNvPr>
          <p:cNvSpPr>
            <a:spLocks noChangeArrowheads="1"/>
          </p:cNvSpPr>
          <p:nvPr/>
        </p:nvSpPr>
        <p:spPr bwMode="auto">
          <a:xfrm>
            <a:off x="1972275" y="2190891"/>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3</a:t>
            </a:r>
          </a:p>
        </p:txBody>
      </p:sp>
      <p:sp>
        <p:nvSpPr>
          <p:cNvPr id="12" name="AutoShape 4">
            <a:hlinkClick r:id="" action="ppaction://customshow?id=47&amp;return=true" highlightClick="1"/>
          </p:cNvPr>
          <p:cNvSpPr>
            <a:spLocks noChangeArrowheads="1"/>
          </p:cNvSpPr>
          <p:nvPr/>
        </p:nvSpPr>
        <p:spPr bwMode="auto">
          <a:xfrm>
            <a:off x="1972275" y="2601927"/>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4</a:t>
            </a:r>
          </a:p>
        </p:txBody>
      </p:sp>
      <p:sp>
        <p:nvSpPr>
          <p:cNvPr id="13" name="AutoShape 4">
            <a:hlinkClick r:id="" action="ppaction://customshow?id=48&amp;return=true" highlightClick="1"/>
          </p:cNvPr>
          <p:cNvSpPr>
            <a:spLocks noChangeArrowheads="1"/>
          </p:cNvSpPr>
          <p:nvPr/>
        </p:nvSpPr>
        <p:spPr bwMode="auto">
          <a:xfrm>
            <a:off x="1972275" y="3012963"/>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5</a:t>
            </a:r>
          </a:p>
        </p:txBody>
      </p:sp>
      <p:sp>
        <p:nvSpPr>
          <p:cNvPr id="14" name="AutoShape 4">
            <a:hlinkClick r:id="" action="ppaction://customshow?id=51&amp;return=true" highlightClick="1"/>
          </p:cNvPr>
          <p:cNvSpPr>
            <a:spLocks noChangeArrowheads="1"/>
          </p:cNvSpPr>
          <p:nvPr/>
        </p:nvSpPr>
        <p:spPr bwMode="auto">
          <a:xfrm>
            <a:off x="5166894" y="1412678"/>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latin typeface="+mn-lt"/>
              </a:rPr>
              <a:t>Session 1</a:t>
            </a:r>
          </a:p>
        </p:txBody>
      </p:sp>
      <p:sp>
        <p:nvSpPr>
          <p:cNvPr id="15" name="AutoShape 4">
            <a:hlinkClick r:id="" action="ppaction://customshow?id=52&amp;return=true" highlightClick="1"/>
          </p:cNvPr>
          <p:cNvSpPr>
            <a:spLocks noChangeArrowheads="1"/>
          </p:cNvSpPr>
          <p:nvPr/>
        </p:nvSpPr>
        <p:spPr bwMode="auto">
          <a:xfrm>
            <a:off x="5166894" y="1818618"/>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2</a:t>
            </a:r>
          </a:p>
        </p:txBody>
      </p:sp>
      <p:sp>
        <p:nvSpPr>
          <p:cNvPr id="16" name="AutoShape 4">
            <a:hlinkClick r:id="" action="ppaction://customshow?id=53&amp;return=true" highlightClick="1"/>
          </p:cNvPr>
          <p:cNvSpPr>
            <a:spLocks noChangeArrowheads="1"/>
          </p:cNvSpPr>
          <p:nvPr/>
        </p:nvSpPr>
        <p:spPr bwMode="auto">
          <a:xfrm>
            <a:off x="5166894" y="2216938"/>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en-US" sz="1800" b="1" dirty="0">
                <a:solidFill>
                  <a:srgbClr val="205392"/>
                </a:solidFill>
                <a:effectLst/>
              </a:rPr>
              <a:t>Session </a:t>
            </a:r>
            <a:r>
              <a:rPr lang="en-US" sz="1800" b="1" dirty="0">
                <a:solidFill>
                  <a:srgbClr val="205392"/>
                </a:solidFill>
                <a:effectLst/>
                <a:latin typeface="+mn-lt"/>
              </a:rPr>
              <a:t>3</a:t>
            </a:r>
          </a:p>
        </p:txBody>
      </p:sp>
      <p:sp>
        <p:nvSpPr>
          <p:cNvPr id="32" name="Rectangle 3"/>
          <p:cNvSpPr txBox="1">
            <a:spLocks noChangeArrowheads="1"/>
          </p:cNvSpPr>
          <p:nvPr/>
        </p:nvSpPr>
        <p:spPr>
          <a:xfrm>
            <a:off x="9439695" y="514356"/>
            <a:ext cx="3931920" cy="473825"/>
          </a:xfrm>
          <a:prstGeom prst="rect">
            <a:avLst/>
          </a:prstGeom>
        </p:spPr>
        <p:txBody>
          <a:bodyPr vert="horz" lIns="91440" tIns="45720" rIns="91440" bIns="45720" numCol="1" rtlCol="0">
            <a:noAutofit/>
          </a:bodyPr>
          <a:lstStyle>
            <a:lvl1pPr marL="128585" indent="-128585" algn="l" defTabSz="514337" rtl="0" eaLnBrk="1" latinLnBrk="0" hangingPunct="1">
              <a:lnSpc>
                <a:spcPct val="90000"/>
              </a:lnSpc>
              <a:spcBef>
                <a:spcPts val="563"/>
              </a:spcBef>
              <a:buFont typeface="Arial" panose="020B0604020202020204" pitchFamily="34" charset="0"/>
              <a:buNone/>
              <a:defRPr sz="1350" kern="1200" baseline="0">
                <a:solidFill>
                  <a:schemeClr val="bg1"/>
                </a:solidFill>
                <a:latin typeface="+mn-lt"/>
                <a:ea typeface="+mn-ea"/>
                <a:cs typeface="+mn-cs"/>
              </a:defRPr>
            </a:lvl1pPr>
            <a:lvl2pPr marL="130370" indent="-130370" algn="l" defTabSz="514337" rtl="0" eaLnBrk="1" latinLnBrk="0" hangingPunct="1">
              <a:lnSpc>
                <a:spcPct val="90000"/>
              </a:lnSpc>
              <a:spcBef>
                <a:spcPts val="338"/>
              </a:spcBef>
              <a:buFont typeface="Arial" pitchFamily="34" charset="0"/>
              <a:buChar char="•"/>
              <a:defRPr sz="1125" kern="1200">
                <a:solidFill>
                  <a:schemeClr val="bg1"/>
                </a:solidFill>
                <a:latin typeface="+mn-lt"/>
                <a:ea typeface="+mn-ea"/>
                <a:cs typeface="+mn-cs"/>
              </a:defRPr>
            </a:lvl2pPr>
            <a:lvl3pPr marL="259847" indent="-129478" algn="l" defTabSz="514337" rtl="0" eaLnBrk="1" latinLnBrk="0" hangingPunct="1">
              <a:lnSpc>
                <a:spcPct val="90000"/>
              </a:lnSpc>
              <a:spcBef>
                <a:spcPts val="338"/>
              </a:spcBef>
              <a:buFont typeface="Arial" panose="020B0604020202020204" pitchFamily="34" charset="0"/>
              <a:buChar char="•"/>
              <a:defRPr sz="1125" kern="1200">
                <a:solidFill>
                  <a:schemeClr val="bg1"/>
                </a:solidFill>
                <a:latin typeface="+mn-lt"/>
                <a:ea typeface="+mn-ea"/>
                <a:cs typeface="+mn-cs"/>
              </a:defRPr>
            </a:lvl3pPr>
            <a:lvl4pPr marL="383968" indent="-124120" algn="l" defTabSz="514337" rtl="0" eaLnBrk="1" latinLnBrk="0" hangingPunct="1">
              <a:lnSpc>
                <a:spcPct val="90000"/>
              </a:lnSpc>
              <a:spcBef>
                <a:spcPts val="338"/>
              </a:spcBef>
              <a:buFont typeface="Arial" pitchFamily="34" charset="0"/>
              <a:buChar char="•"/>
              <a:defRPr sz="1125" kern="1200">
                <a:solidFill>
                  <a:schemeClr val="bg1"/>
                </a:solidFill>
                <a:latin typeface="+mn-lt"/>
                <a:ea typeface="+mn-ea"/>
                <a:cs typeface="+mn-cs"/>
              </a:defRPr>
            </a:lvl4pPr>
            <a:lvl5pPr marL="514337" indent="-130370" algn="l" defTabSz="514337" rtl="0" eaLnBrk="1" latinLnBrk="0" hangingPunct="1">
              <a:lnSpc>
                <a:spcPct val="90000"/>
              </a:lnSpc>
              <a:spcBef>
                <a:spcPts val="338"/>
              </a:spcBef>
              <a:buFont typeface="Arial" panose="020B0604020202020204" pitchFamily="34" charset="0"/>
              <a:buChar char="•"/>
              <a:defRPr sz="1125"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fontAlgn="auto">
              <a:spcAft>
                <a:spcPts val="0"/>
              </a:spcAft>
            </a:pPr>
            <a:r>
              <a:rPr lang="en-US" sz="2000" b="1" dirty="0">
                <a:solidFill>
                  <a:srgbClr val="FFC000"/>
                </a:solidFill>
              </a:rPr>
              <a:t>EAS</a:t>
            </a:r>
            <a:r>
              <a:rPr lang="en-US" sz="2000" b="1" dirty="0">
                <a:solidFill>
                  <a:srgbClr val="FFC000"/>
                </a:solidFill>
                <a:effectLst>
                  <a:outerShdw blurRad="38100" dist="38100" dir="2700000" algn="tl">
                    <a:srgbClr val="000000">
                      <a:alpha val="43137"/>
                    </a:srgbClr>
                  </a:outerShdw>
                </a:effectLst>
              </a:rPr>
              <a:t>A</a:t>
            </a:r>
          </a:p>
        </p:txBody>
      </p:sp>
      <p:pic>
        <p:nvPicPr>
          <p:cNvPr id="27" name="Picture 2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29" name="Picture 2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28" name="AutoShape 4">
            <a:hlinkClick r:id="" action="ppaction://customshow?id=50&amp;return=true" highlightClick="1"/>
          </p:cNvPr>
          <p:cNvSpPr>
            <a:spLocks noChangeArrowheads="1"/>
          </p:cNvSpPr>
          <p:nvPr/>
        </p:nvSpPr>
        <p:spPr bwMode="auto">
          <a:xfrm>
            <a:off x="1972275" y="3835035"/>
            <a:ext cx="1828800" cy="342900"/>
          </a:xfrm>
          <a:prstGeom prst="roundRect">
            <a:avLst/>
          </a:prstGeom>
          <a:solidFill>
            <a:schemeClr val="bg1">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tIns="91440" rIns="91440" anchor="ctr"/>
          <a:lstStyle/>
          <a:p>
            <a:pPr algn="ctr">
              <a:defRPr/>
            </a:pPr>
            <a:r>
              <a:rPr lang="en-US" sz="1800" b="1" dirty="0">
                <a:solidFill>
                  <a:srgbClr val="205392"/>
                </a:solidFill>
                <a:effectLst/>
              </a:rPr>
              <a:t>Session </a:t>
            </a:r>
            <a:r>
              <a:rPr lang="en-US" sz="1800" b="1" dirty="0">
                <a:solidFill>
                  <a:srgbClr val="205392"/>
                </a:solidFill>
                <a:effectLst/>
                <a:latin typeface="+mn-lt"/>
              </a:rPr>
              <a:t>7 </a:t>
            </a:r>
            <a:r>
              <a:rPr lang="en-US" sz="1400" b="1" dirty="0">
                <a:solidFill>
                  <a:srgbClr val="205392"/>
                </a:solidFill>
                <a:effectLst/>
                <a:latin typeface="+mn-lt"/>
              </a:rPr>
              <a:t>(LOST)</a:t>
            </a:r>
          </a:p>
        </p:txBody>
      </p:sp>
      <p:cxnSp>
        <p:nvCxnSpPr>
          <p:cNvPr id="31" name="Straight Connector 30"/>
          <p:cNvCxnSpPr/>
          <p:nvPr/>
        </p:nvCxnSpPr>
        <p:spPr>
          <a:xfrm>
            <a:off x="4478188" y="1293371"/>
            <a:ext cx="0" cy="288456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3" name="Rectangle 3"/>
          <p:cNvSpPr>
            <a:spLocks noGrp="1" noChangeArrowheads="1"/>
          </p:cNvSpPr>
          <p:nvPr>
            <p:ph idx="1"/>
          </p:nvPr>
        </p:nvSpPr>
        <p:spPr>
          <a:xfrm>
            <a:off x="5149377" y="923517"/>
            <a:ext cx="1789166" cy="308384"/>
          </a:xfrm>
        </p:spPr>
        <p:txBody>
          <a:bodyPr numCol="1" anchor="t"/>
          <a:lstStyle/>
          <a:p>
            <a:pPr algn="ctr"/>
            <a:r>
              <a:rPr lang="en-US" b="1" dirty="0"/>
              <a:t>RECURRENT (TCE)</a:t>
            </a:r>
          </a:p>
          <a:p>
            <a:pPr algn="ctr"/>
            <a:endParaRPr lang="en-US" b="1" dirty="0">
              <a:effectLst>
                <a:outerShdw blurRad="38100" dist="38100" dir="2700000" algn="tl">
                  <a:srgbClr val="000000">
                    <a:alpha val="43137"/>
                  </a:srgbClr>
                </a:outerShdw>
              </a:effectLst>
            </a:endParaRPr>
          </a:p>
        </p:txBody>
      </p:sp>
      <p:sp>
        <p:nvSpPr>
          <p:cNvPr id="40" name="Rectangle 3"/>
          <p:cNvSpPr>
            <a:spLocks noGrp="1" noChangeArrowheads="1"/>
          </p:cNvSpPr>
          <p:nvPr>
            <p:ph idx="1"/>
          </p:nvPr>
        </p:nvSpPr>
        <p:spPr>
          <a:xfrm>
            <a:off x="1996196" y="923517"/>
            <a:ext cx="1734022" cy="308384"/>
          </a:xfrm>
        </p:spPr>
        <p:txBody>
          <a:bodyPr numCol="1" anchor="t"/>
          <a:lstStyle/>
          <a:p>
            <a:pPr algn="ctr"/>
            <a:r>
              <a:rPr lang="en-US" b="1" dirty="0"/>
              <a:t>INITIAL</a:t>
            </a:r>
          </a:p>
          <a:p>
            <a:pPr algn="ctr"/>
            <a:endParaRPr lang="en-US" b="1" dirty="0">
              <a:effectLst>
                <a:outerShdw blurRad="38100" dist="38100" dir="2700000" algn="tl">
                  <a:srgbClr val="000000">
                    <a:alpha val="43137"/>
                  </a:srgbClr>
                </a:outerShdw>
              </a:effectLst>
            </a:endParaRPr>
          </a:p>
        </p:txBody>
      </p:sp>
    </p:spTree>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5" y="654783"/>
            <a:ext cx="8399412" cy="3914775"/>
          </a:xfrm>
        </p:spPr>
        <p:txBody>
          <a:bodyPr numCol="2">
            <a:noAutofit/>
          </a:bodyPr>
          <a:lstStyle/>
          <a:p>
            <a:pPr marL="0" indent="0">
              <a:lnSpc>
                <a:spcPct val="100000"/>
              </a:lnSpc>
              <a:spcBef>
                <a:spcPts val="0"/>
              </a:spcBef>
              <a:buNone/>
            </a:pPr>
            <a:r>
              <a:rPr lang="en-US" sz="1200" b="1" dirty="0">
                <a:solidFill>
                  <a:srgbClr val="FFC000"/>
                </a:solidFill>
              </a:rPr>
              <a:t>Preflight Procedures</a:t>
            </a:r>
          </a:p>
          <a:p>
            <a:pPr>
              <a:lnSpc>
                <a:spcPct val="100000"/>
              </a:lnSpc>
              <a:spcBef>
                <a:spcPts val="0"/>
              </a:spcBef>
            </a:pPr>
            <a:r>
              <a:rPr lang="en-US" sz="1200" dirty="0"/>
              <a:t>Preflight Inspection (Cockpit Only) (S)</a:t>
            </a:r>
          </a:p>
          <a:p>
            <a:pPr>
              <a:lnSpc>
                <a:spcPct val="100000"/>
              </a:lnSpc>
              <a:spcBef>
                <a:spcPts val="0"/>
              </a:spcBef>
            </a:pPr>
            <a:r>
              <a:rPr lang="en-US" sz="1200" dirty="0">
                <a:hlinkClick r:id="" action="ppaction://customshow?id=22&amp;return=true"/>
              </a:rPr>
              <a:t>Powerplant Start – Normal</a:t>
            </a:r>
            <a:endParaRPr lang="en-US" sz="1200" dirty="0"/>
          </a:p>
          <a:p>
            <a:pPr>
              <a:lnSpc>
                <a:spcPct val="100000"/>
              </a:lnSpc>
              <a:spcBef>
                <a:spcPts val="0"/>
              </a:spcBef>
            </a:pPr>
            <a:r>
              <a:rPr lang="en-US" sz="1200" dirty="0">
                <a:hlinkClick r:id="" action="ppaction://customshow?id=24&amp;return=true"/>
              </a:rPr>
              <a:t>Taxiing/Runway Operations</a:t>
            </a:r>
            <a:endParaRPr lang="en-US" sz="1200" dirty="0"/>
          </a:p>
          <a:p>
            <a:pPr>
              <a:lnSpc>
                <a:spcPct val="100000"/>
              </a:lnSpc>
              <a:spcBef>
                <a:spcPts val="0"/>
              </a:spcBef>
            </a:pPr>
            <a:r>
              <a:rPr lang="en-US" sz="1200" dirty="0"/>
              <a:t>Pretakeoff Checks (S)</a:t>
            </a:r>
            <a:r>
              <a:rPr lang="en-US" sz="1200" dirty="0">
                <a:hlinkClick r:id="" action="ppaction://customshow?id=25&amp;return=true"/>
              </a:rPr>
              <a:t> </a:t>
            </a:r>
            <a:endParaRPr lang="en-US" sz="1200" dirty="0"/>
          </a:p>
          <a:p>
            <a:pPr>
              <a:lnSpc>
                <a:spcPct val="100000"/>
              </a:lnSpc>
              <a:spcBef>
                <a:spcPts val="0"/>
              </a:spcBef>
            </a:pPr>
            <a:r>
              <a:rPr lang="en-US" sz="1200" dirty="0"/>
              <a:t>Auxiliary Power Unit Start - Normal</a:t>
            </a: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Takeoff and Departure Phase</a:t>
            </a:r>
          </a:p>
          <a:p>
            <a:pPr>
              <a:lnSpc>
                <a:spcPct val="100000"/>
              </a:lnSpc>
              <a:spcBef>
                <a:spcPts val="0"/>
              </a:spcBef>
            </a:pPr>
            <a:r>
              <a:rPr lang="en-US" sz="1200" dirty="0">
                <a:hlinkClick r:id="" action="ppaction://customshow?id=55&amp;return=true"/>
              </a:rPr>
              <a:t>Normal Takeoff (S)</a:t>
            </a:r>
            <a:endParaRPr lang="en-US" sz="1200" dirty="0"/>
          </a:p>
          <a:p>
            <a:pPr>
              <a:lnSpc>
                <a:spcPct val="100000"/>
              </a:lnSpc>
              <a:spcBef>
                <a:spcPts val="0"/>
              </a:spcBef>
            </a:pPr>
            <a:r>
              <a:rPr lang="en-US" sz="1200" dirty="0"/>
              <a:t>Departure Procedure</a:t>
            </a: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Inflight Maneuvers</a:t>
            </a:r>
          </a:p>
          <a:p>
            <a:pPr>
              <a:lnSpc>
                <a:spcPct val="100000"/>
              </a:lnSpc>
              <a:spcBef>
                <a:spcPts val="0"/>
              </a:spcBef>
            </a:pPr>
            <a:r>
              <a:rPr lang="en-US" sz="1200" dirty="0">
                <a:hlinkClick r:id="" action="ppaction://customshow?id=28&amp;return=true"/>
              </a:rPr>
              <a:t>Steep Turns</a:t>
            </a:r>
            <a:endParaRPr lang="en-US" sz="1200" dirty="0"/>
          </a:p>
          <a:p>
            <a:pPr>
              <a:lnSpc>
                <a:spcPct val="100000"/>
              </a:lnSpc>
              <a:spcBef>
                <a:spcPts val="0"/>
              </a:spcBef>
            </a:pPr>
            <a:r>
              <a:rPr lang="en-US" sz="1200" dirty="0">
                <a:hlinkClick r:id="" action="ppaction://customshow?id=4&amp;return=true"/>
              </a:rPr>
              <a:t>Approach to Stall, Clean Configuration</a:t>
            </a:r>
            <a:endParaRPr lang="en-US" sz="1200" dirty="0"/>
          </a:p>
          <a:p>
            <a:pPr>
              <a:lnSpc>
                <a:spcPct val="100000"/>
              </a:lnSpc>
              <a:spcBef>
                <a:spcPts val="0"/>
              </a:spcBef>
            </a:pPr>
            <a:r>
              <a:rPr lang="en-US" sz="1200" dirty="0">
                <a:hlinkClick r:id="" action="ppaction://customshow?id=18&amp;return=true"/>
              </a:rPr>
              <a:t>Approach to Stall, Takeoff or Approach Configuration</a:t>
            </a:r>
            <a:endParaRPr lang="en-US" sz="1200" dirty="0"/>
          </a:p>
          <a:p>
            <a:pPr>
              <a:lnSpc>
                <a:spcPct val="100000"/>
              </a:lnSpc>
              <a:spcBef>
                <a:spcPts val="0"/>
              </a:spcBef>
            </a:pPr>
            <a:r>
              <a:rPr lang="en-US" sz="1200" dirty="0">
                <a:hlinkClick r:id="" action="ppaction://customshow?id=19&amp;return=true"/>
              </a:rPr>
              <a:t>Approach to Stall, Landing Configuration</a:t>
            </a:r>
            <a:endParaRPr lang="en-US" sz="1200" dirty="0"/>
          </a:p>
          <a:p>
            <a:pPr>
              <a:lnSpc>
                <a:spcPct val="100000"/>
              </a:lnSpc>
              <a:spcBef>
                <a:spcPts val="0"/>
              </a:spcBef>
            </a:pPr>
            <a:r>
              <a:rPr lang="en-US" sz="1200" dirty="0">
                <a:hlinkClick r:id="" action="ppaction://customshow?id=30&amp;return=true"/>
              </a:rPr>
              <a:t>Recovery from Unusual Attitudes</a:t>
            </a:r>
            <a:endParaRPr lang="en-US" sz="1200" dirty="0"/>
          </a:p>
          <a:p>
            <a:pPr>
              <a:lnSpc>
                <a:spcPct val="100000"/>
              </a:lnSpc>
              <a:spcBef>
                <a:spcPts val="0"/>
              </a:spcBef>
            </a:pP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dirty="0">
                <a:solidFill>
                  <a:srgbClr val="FFC000"/>
                </a:solidFill>
              </a:rPr>
              <a:t>I</a:t>
            </a:r>
            <a:r>
              <a:rPr lang="en-US" sz="1200" b="1" dirty="0">
                <a:solidFill>
                  <a:srgbClr val="FFC000"/>
                </a:solidFill>
              </a:rPr>
              <a:t>nstrument Procedures</a:t>
            </a:r>
          </a:p>
          <a:p>
            <a:pPr>
              <a:lnSpc>
                <a:spcPct val="100000"/>
              </a:lnSpc>
              <a:spcBef>
                <a:spcPts val="0"/>
              </a:spcBef>
            </a:pPr>
            <a:r>
              <a:rPr lang="en-US" sz="1200" dirty="0"/>
              <a:t>Standard Terminal Arrival/FMS Procedures</a:t>
            </a:r>
          </a:p>
          <a:p>
            <a:pPr>
              <a:lnSpc>
                <a:spcPct val="100000"/>
              </a:lnSpc>
              <a:spcBef>
                <a:spcPts val="0"/>
              </a:spcBef>
            </a:pPr>
            <a:r>
              <a:rPr lang="en-US" sz="1200" dirty="0"/>
              <a:t>Holding</a:t>
            </a:r>
          </a:p>
          <a:p>
            <a:pPr>
              <a:lnSpc>
                <a:spcPct val="100000"/>
              </a:lnSpc>
              <a:spcBef>
                <a:spcPts val="0"/>
              </a:spcBef>
            </a:pPr>
            <a:r>
              <a:rPr lang="en-US" sz="1200" dirty="0">
                <a:hlinkClick r:id="" action="ppaction://customshow?id=15&amp;return=true"/>
              </a:rPr>
              <a:t>Precision Approach, All Engines Operating</a:t>
            </a:r>
            <a:endParaRPr lang="en-US" sz="1200" dirty="0"/>
          </a:p>
          <a:p>
            <a:pPr>
              <a:lnSpc>
                <a:spcPct val="100000"/>
              </a:lnSpc>
              <a:spcBef>
                <a:spcPts val="0"/>
              </a:spcBef>
            </a:pPr>
            <a:r>
              <a:rPr lang="en-US" sz="1200" dirty="0">
                <a:hlinkClick r:id="" action="ppaction://customshow?id=21&amp;return=true"/>
              </a:rPr>
              <a:t>Missed Approach from Precision Approach</a:t>
            </a:r>
            <a:endParaRPr lang="en-US" sz="1200" dirty="0"/>
          </a:p>
          <a:p>
            <a:pPr>
              <a:lnSpc>
                <a:spcPct val="100000"/>
              </a:lnSpc>
              <a:spcBef>
                <a:spcPts val="0"/>
              </a:spcBef>
            </a:pPr>
            <a:r>
              <a:rPr lang="en-US" sz="1200" dirty="0">
                <a:hlinkClick r:id="" action="ppaction://customshow?id=14&amp;return=true"/>
              </a:rPr>
              <a:t>Visual</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dirty="0">
                <a:solidFill>
                  <a:srgbClr val="FFC000"/>
                </a:solidFill>
              </a:rPr>
              <a:t>Landings and Approaches to Landings</a:t>
            </a:r>
          </a:p>
          <a:p>
            <a:pPr>
              <a:lnSpc>
                <a:spcPct val="100000"/>
              </a:lnSpc>
              <a:spcBef>
                <a:spcPts val="0"/>
              </a:spcBef>
            </a:pPr>
            <a:r>
              <a:rPr lang="en-US" sz="1200" dirty="0">
                <a:hlinkClick r:id="" action="ppaction://customshow?id=20&amp;return=true"/>
              </a:rPr>
              <a:t>Normal Landing (S)</a:t>
            </a:r>
            <a:endParaRPr lang="en-US" sz="1200" dirty="0"/>
          </a:p>
          <a:p>
            <a:pPr>
              <a:lnSpc>
                <a:spcPct val="100000"/>
              </a:lnSpc>
              <a:spcBef>
                <a:spcPts val="0"/>
              </a:spcBef>
            </a:pPr>
            <a:r>
              <a:rPr lang="en-US" sz="1200" dirty="0">
                <a:hlinkClick r:id="" action="ppaction://customshow?id=15&amp;return=true"/>
              </a:rPr>
              <a:t>Landing from a Precision Approach (S)</a:t>
            </a:r>
            <a:endParaRPr lang="en-US" sz="1200" dirty="0"/>
          </a:p>
          <a:p>
            <a:pPr>
              <a:lnSpc>
                <a:spcPct val="100000"/>
              </a:lnSpc>
              <a:spcBef>
                <a:spcPts val="0"/>
              </a:spcBef>
            </a:pPr>
            <a:r>
              <a:rPr lang="en-US" sz="1200" dirty="0">
                <a:hlinkClick r:id="" action="ppaction://customshow?id=39&amp;return=true"/>
              </a:rPr>
              <a:t>Rejected Landing</a:t>
            </a: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Normal and Abnormal Procedures</a:t>
            </a:r>
          </a:p>
          <a:p>
            <a:pPr>
              <a:lnSpc>
                <a:spcPct val="100000"/>
              </a:lnSpc>
              <a:spcBef>
                <a:spcPts val="0"/>
              </a:spcBef>
            </a:pPr>
            <a:r>
              <a:rPr lang="en-US" sz="1200" dirty="0">
                <a:hlinkClick r:id="" action="ppaction://customshow?id=32&amp;return=true"/>
              </a:rPr>
              <a:t>Navigation and Avionics Systems</a:t>
            </a:r>
            <a:endParaRPr lang="en-US" sz="1200" dirty="0"/>
          </a:p>
          <a:p>
            <a:pPr>
              <a:lnSpc>
                <a:spcPct val="100000"/>
              </a:lnSpc>
              <a:spcBef>
                <a:spcPts val="0"/>
              </a:spcBef>
            </a:pPr>
            <a:r>
              <a:rPr lang="en-US" sz="1200" dirty="0"/>
              <a:t>Automatic Flight Control System, Electronic Flight </a:t>
            </a:r>
            <a:br>
              <a:rPr lang="en-US" sz="1200" dirty="0"/>
            </a:br>
            <a:r>
              <a:rPr lang="en-US" sz="1200" dirty="0"/>
              <a:t>Instrument System &amp; Related Subsystems</a:t>
            </a: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Postflight Procedures</a:t>
            </a:r>
          </a:p>
          <a:p>
            <a:pPr>
              <a:lnSpc>
                <a:spcPct val="100000"/>
              </a:lnSpc>
              <a:spcBef>
                <a:spcPts val="0"/>
              </a:spcBef>
            </a:pPr>
            <a:r>
              <a:rPr lang="en-US" sz="1200" dirty="0"/>
              <a:t>After-Landing Procedures</a:t>
            </a:r>
          </a:p>
          <a:p>
            <a:pPr>
              <a:lnSpc>
                <a:spcPct val="100000"/>
              </a:lnSpc>
              <a:spcBef>
                <a:spcPts val="0"/>
              </a:spcBef>
            </a:pPr>
            <a:r>
              <a:rPr lang="en-US" sz="1200" dirty="0"/>
              <a:t>Parking and Securing</a:t>
            </a:r>
          </a:p>
          <a:p>
            <a:pPr lvl="1">
              <a:lnSpc>
                <a:spcPct val="100000"/>
              </a:lnSpc>
              <a:spcBef>
                <a:spcPts val="0"/>
              </a:spcBef>
            </a:pPr>
            <a:endParaRPr lang="en-US" dirty="0">
              <a:effectLst>
                <a:outerShdw blurRad="38100" dist="38100" dir="2700000" algn="tl">
                  <a:srgbClr val="000000">
                    <a:alpha val="43137"/>
                  </a:srgbClr>
                </a:outerShdw>
              </a:effectLst>
            </a:endParaRPr>
          </a:p>
        </p:txBody>
      </p:sp>
      <p:sp>
        <p:nvSpPr>
          <p:cNvPr id="171010" name="Rectangle 2"/>
          <p:cNvSpPr>
            <a:spLocks noGrp="1" noChangeArrowheads="1"/>
          </p:cNvSpPr>
          <p:nvPr>
            <p:ph type="title"/>
          </p:nvPr>
        </p:nvSpPr>
        <p:spPr/>
        <p:txBody>
          <a:bodyPr>
            <a:normAutofit/>
          </a:bodyPr>
          <a:lstStyle/>
          <a:p>
            <a:r>
              <a:rPr lang="en-US" dirty="0"/>
              <a:t>ASTRA </a:t>
            </a:r>
            <a:r>
              <a:rPr lang="en-US" dirty="0">
                <a:effectLst>
                  <a:outerShdw blurRad="38100" dist="38100" dir="2700000" algn="tl">
                    <a:srgbClr val="000000">
                      <a:alpha val="43137"/>
                    </a:srgbClr>
                  </a:outerShdw>
                </a:effectLst>
              </a:rPr>
              <a:t>Initial (Sim 1)</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5" y="711922"/>
            <a:ext cx="8229599" cy="4187328"/>
          </a:xfrm>
        </p:spPr>
        <p:txBody>
          <a:bodyPr numCol="2">
            <a:normAutofit/>
          </a:bodyPr>
          <a:lstStyle/>
          <a:p>
            <a:pPr marL="0" indent="0">
              <a:lnSpc>
                <a:spcPct val="100000"/>
              </a:lnSpc>
              <a:spcBef>
                <a:spcPts val="0"/>
              </a:spcBef>
              <a:buNone/>
            </a:pPr>
            <a:r>
              <a:rPr lang="en-US" sz="1000" b="1" dirty="0">
                <a:solidFill>
                  <a:srgbClr val="FFC000"/>
                </a:solidFill>
              </a:rPr>
              <a:t>Preflight Procedures</a:t>
            </a:r>
          </a:p>
          <a:p>
            <a:pPr>
              <a:lnSpc>
                <a:spcPct val="100000"/>
              </a:lnSpc>
              <a:spcBef>
                <a:spcPts val="0"/>
              </a:spcBef>
            </a:pPr>
            <a:r>
              <a:rPr lang="en-US" sz="1000" dirty="0"/>
              <a:t>Preflight Inspection (Cockpit Only) (S)</a:t>
            </a:r>
          </a:p>
          <a:p>
            <a:pPr>
              <a:lnSpc>
                <a:spcPct val="100000"/>
              </a:lnSpc>
              <a:spcBef>
                <a:spcPts val="0"/>
              </a:spcBef>
            </a:pPr>
            <a:r>
              <a:rPr lang="en-US" sz="1000" dirty="0">
                <a:hlinkClick r:id="" action="ppaction://customshow?id=22&amp;return=true"/>
              </a:rPr>
              <a:t>Powerplant Start – Normal</a:t>
            </a:r>
            <a:endParaRPr lang="en-US" sz="1000" dirty="0"/>
          </a:p>
          <a:p>
            <a:pPr>
              <a:lnSpc>
                <a:spcPct val="100000"/>
              </a:lnSpc>
              <a:spcBef>
                <a:spcPts val="0"/>
              </a:spcBef>
            </a:pPr>
            <a:r>
              <a:rPr lang="en-US" sz="1000" dirty="0">
                <a:hlinkClick r:id="" action="ppaction://customshow?id=23&amp;return=true"/>
              </a:rPr>
              <a:t>Powerplant Start – Abnormal</a:t>
            </a:r>
            <a:endParaRPr lang="en-US" sz="1000" dirty="0"/>
          </a:p>
          <a:p>
            <a:pPr>
              <a:lnSpc>
                <a:spcPct val="100000"/>
              </a:lnSpc>
              <a:spcBef>
                <a:spcPts val="0"/>
              </a:spcBef>
            </a:pPr>
            <a:r>
              <a:rPr lang="en-US" sz="1000" dirty="0"/>
              <a:t>Pretakeoff Checks (S)</a:t>
            </a:r>
          </a:p>
          <a:p>
            <a:pPr>
              <a:lnSpc>
                <a:spcPct val="100000"/>
              </a:lnSpc>
              <a:spcBef>
                <a:spcPts val="0"/>
              </a:spcBef>
            </a:pPr>
            <a:r>
              <a:rPr lang="en-US" sz="1000" dirty="0"/>
              <a:t>Auxiliary Power Unit Start – Abnormal</a:t>
            </a:r>
          </a:p>
          <a:p>
            <a:pPr marL="0" indent="0">
              <a:lnSpc>
                <a:spcPct val="100000"/>
              </a:lnSpc>
              <a:spcBef>
                <a:spcPts val="0"/>
              </a:spcBef>
              <a:buNone/>
            </a:pPr>
            <a:endParaRPr lang="en-US" sz="1000" dirty="0"/>
          </a:p>
          <a:p>
            <a:pPr marL="0" indent="0">
              <a:lnSpc>
                <a:spcPct val="100000"/>
              </a:lnSpc>
              <a:spcBef>
                <a:spcPts val="0"/>
              </a:spcBef>
              <a:buNone/>
            </a:pPr>
            <a:r>
              <a:rPr lang="en-US" sz="1000" b="1" dirty="0">
                <a:solidFill>
                  <a:srgbClr val="FFC000"/>
                </a:solidFill>
              </a:rPr>
              <a:t>Takeoff and Departure Phase</a:t>
            </a:r>
          </a:p>
          <a:p>
            <a:pPr>
              <a:lnSpc>
                <a:spcPct val="100000"/>
              </a:lnSpc>
              <a:spcBef>
                <a:spcPts val="0"/>
              </a:spcBef>
            </a:pPr>
            <a:r>
              <a:rPr lang="en-US" sz="1000" dirty="0">
                <a:hlinkClick r:id="" action="ppaction://customshow?id=55&amp;return=true"/>
              </a:rPr>
              <a:t>Normal Takeoff (S)</a:t>
            </a:r>
            <a:endParaRPr lang="en-US" sz="1000" dirty="0"/>
          </a:p>
          <a:p>
            <a:pPr>
              <a:lnSpc>
                <a:spcPct val="100000"/>
              </a:lnSpc>
              <a:spcBef>
                <a:spcPts val="0"/>
              </a:spcBef>
            </a:pPr>
            <a:r>
              <a:rPr lang="en-US" sz="1000" dirty="0"/>
              <a:t>Crosswind Takeoff (S)</a:t>
            </a:r>
          </a:p>
          <a:p>
            <a:pPr>
              <a:lnSpc>
                <a:spcPct val="100000"/>
              </a:lnSpc>
              <a:spcBef>
                <a:spcPts val="0"/>
              </a:spcBef>
            </a:pPr>
            <a:r>
              <a:rPr lang="en-US" sz="1000" dirty="0"/>
              <a:t>Departure Procedure</a:t>
            </a: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r>
              <a:rPr lang="en-US" sz="1000" b="1" dirty="0">
                <a:solidFill>
                  <a:srgbClr val="FFC000"/>
                </a:solidFill>
              </a:rPr>
              <a:t>Inflight Maneuvers</a:t>
            </a:r>
          </a:p>
          <a:p>
            <a:pPr>
              <a:lnSpc>
                <a:spcPct val="100000"/>
              </a:lnSpc>
              <a:spcBef>
                <a:spcPts val="0"/>
              </a:spcBef>
            </a:pPr>
            <a:r>
              <a:rPr lang="en-US" sz="1000" dirty="0">
                <a:hlinkClick r:id="" action="ppaction://customshow?id=31&amp;return=true"/>
              </a:rPr>
              <a:t>Powerplant Failure (Including Shutdown and Restart</a:t>
            </a:r>
            <a:r>
              <a:rPr lang="en-US" sz="1000" dirty="0"/>
              <a:t>)</a:t>
            </a:r>
          </a:p>
          <a:p>
            <a:pPr>
              <a:lnSpc>
                <a:spcPct val="100000"/>
              </a:lnSpc>
              <a:spcBef>
                <a:spcPts val="0"/>
              </a:spcBef>
            </a:pPr>
            <a:r>
              <a:rPr lang="en-US" sz="1000" dirty="0"/>
              <a:t>Powerplant Failure (Including Shutdown and Restart, </a:t>
            </a:r>
            <a:br>
              <a:rPr lang="en-US" sz="1000" dirty="0"/>
            </a:br>
            <a:r>
              <a:rPr lang="en-US" sz="1000" dirty="0"/>
              <a:t>and maneuvering with an Engine Out while executing the </a:t>
            </a:r>
            <a:br>
              <a:rPr lang="en-US" sz="1000" dirty="0"/>
            </a:br>
            <a:r>
              <a:rPr lang="en-US" sz="1000" dirty="0"/>
              <a:t>duties of Pilot-In-Command) (S)</a:t>
            </a: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r>
              <a:rPr lang="en-US" sz="1000" b="1" dirty="0">
                <a:solidFill>
                  <a:srgbClr val="FFC000"/>
                </a:solidFill>
              </a:rPr>
              <a:t>Instrument Procedures</a:t>
            </a:r>
          </a:p>
          <a:p>
            <a:pPr>
              <a:lnSpc>
                <a:spcPct val="100000"/>
              </a:lnSpc>
              <a:spcBef>
                <a:spcPts val="0"/>
              </a:spcBef>
            </a:pPr>
            <a:r>
              <a:rPr lang="en-US" sz="1000" dirty="0"/>
              <a:t>Holding</a:t>
            </a:r>
          </a:p>
          <a:p>
            <a:pPr>
              <a:lnSpc>
                <a:spcPct val="100000"/>
              </a:lnSpc>
              <a:spcBef>
                <a:spcPts val="0"/>
              </a:spcBef>
            </a:pPr>
            <a:r>
              <a:rPr lang="en-US" sz="1000" dirty="0">
                <a:hlinkClick r:id="" action="ppaction://customshow?id=8&amp;return=true"/>
              </a:rPr>
              <a:t>Nonprecision Approach 1 (S)</a:t>
            </a:r>
            <a:endParaRPr lang="en-US" sz="1000" dirty="0"/>
          </a:p>
          <a:p>
            <a:pPr>
              <a:lnSpc>
                <a:spcPct val="100000"/>
              </a:lnSpc>
              <a:spcBef>
                <a:spcPts val="0"/>
              </a:spcBef>
            </a:pPr>
            <a:r>
              <a:rPr lang="en-US" sz="1000" dirty="0"/>
              <a:t>Nonprecision Approach 2 </a:t>
            </a:r>
          </a:p>
          <a:p>
            <a:pPr>
              <a:lnSpc>
                <a:spcPct val="100000"/>
              </a:lnSpc>
              <a:spcBef>
                <a:spcPts val="0"/>
              </a:spcBef>
            </a:pPr>
            <a:r>
              <a:rPr lang="en-US" sz="1000" dirty="0">
                <a:hlinkClick r:id="" action="ppaction://customshow?id=40&amp;return=true"/>
              </a:rPr>
              <a:t>Circling Approach</a:t>
            </a:r>
            <a:endParaRPr lang="en-US" sz="1000" dirty="0"/>
          </a:p>
          <a:p>
            <a:pPr>
              <a:lnSpc>
                <a:spcPct val="100000"/>
              </a:lnSpc>
              <a:spcBef>
                <a:spcPts val="0"/>
              </a:spcBef>
            </a:pPr>
            <a:r>
              <a:rPr lang="en-US" sz="1000" dirty="0">
                <a:hlinkClick r:id="" action="ppaction://customshow?id=21&amp;return=true"/>
              </a:rPr>
              <a:t>Missed Approach from a Non-precision</a:t>
            </a:r>
            <a:endParaRPr lang="en-US" sz="1000" dirty="0"/>
          </a:p>
          <a:p>
            <a:pPr>
              <a:lnSpc>
                <a:spcPct val="100000"/>
              </a:lnSpc>
              <a:spcBef>
                <a:spcPts val="0"/>
              </a:spcBef>
            </a:pPr>
            <a:r>
              <a:rPr lang="en-US" sz="1000" dirty="0">
                <a:hlinkClick r:id="" action="ppaction://customshow?id=14&amp;return=true"/>
              </a:rPr>
              <a:t>Visual</a:t>
            </a:r>
            <a:endParaRPr lang="en-US" sz="1000" dirty="0"/>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r>
              <a:rPr lang="en-US" sz="1000" b="1" dirty="0">
                <a:solidFill>
                  <a:srgbClr val="FFC000"/>
                </a:solidFill>
              </a:rPr>
              <a:t>Landings and Approaches to Landings</a:t>
            </a:r>
          </a:p>
          <a:p>
            <a:pPr>
              <a:lnSpc>
                <a:spcPct val="100000"/>
              </a:lnSpc>
              <a:spcBef>
                <a:spcPts val="0"/>
              </a:spcBef>
            </a:pPr>
            <a:r>
              <a:rPr lang="en-US" sz="1000" dirty="0">
                <a:hlinkClick r:id="" action="ppaction://customshow?id=20&amp;return=true"/>
              </a:rPr>
              <a:t>Normal Landing (S)</a:t>
            </a:r>
            <a:endParaRPr lang="en-US" sz="1000" dirty="0"/>
          </a:p>
          <a:p>
            <a:pPr>
              <a:lnSpc>
                <a:spcPct val="100000"/>
              </a:lnSpc>
              <a:spcBef>
                <a:spcPts val="0"/>
              </a:spcBef>
            </a:pPr>
            <a:r>
              <a:rPr lang="en-US" sz="1000" dirty="0"/>
              <a:t>Crosswind Landing (S)</a:t>
            </a:r>
          </a:p>
          <a:p>
            <a:pPr>
              <a:lnSpc>
                <a:spcPct val="100000"/>
              </a:lnSpc>
              <a:spcBef>
                <a:spcPts val="0"/>
              </a:spcBef>
            </a:pPr>
            <a:r>
              <a:rPr lang="en-US" sz="1000" dirty="0">
                <a:hlinkClick r:id="" action="ppaction://customshow?id=40&amp;return=true"/>
              </a:rPr>
              <a:t>Landing from a Circling Approach</a:t>
            </a:r>
            <a:endParaRPr lang="en-US" sz="1000" dirty="0"/>
          </a:p>
          <a:p>
            <a:pPr>
              <a:lnSpc>
                <a:spcPct val="100000"/>
              </a:lnSpc>
              <a:spcBef>
                <a:spcPts val="0"/>
              </a:spcBef>
            </a:pPr>
            <a:r>
              <a:rPr lang="en-US" sz="1000" dirty="0">
                <a:hlinkClick r:id="" action="ppaction://customshow?id=39&amp;return=true"/>
              </a:rPr>
              <a:t>Rejected Landing</a:t>
            </a:r>
            <a:endParaRPr lang="en-US" sz="1000" dirty="0"/>
          </a:p>
          <a:p>
            <a:pPr marL="0" indent="0">
              <a:lnSpc>
                <a:spcPct val="100000"/>
              </a:lnSpc>
              <a:spcBef>
                <a:spcPts val="0"/>
              </a:spcBef>
              <a:buNone/>
            </a:pPr>
            <a:endParaRPr lang="en-US" sz="1000" dirty="0"/>
          </a:p>
          <a:p>
            <a:pPr marL="0" indent="0">
              <a:lnSpc>
                <a:spcPct val="100000"/>
              </a:lnSpc>
              <a:spcBef>
                <a:spcPts val="0"/>
              </a:spcBef>
              <a:buNone/>
            </a:pPr>
            <a:r>
              <a:rPr lang="en-US" sz="1000" b="1" dirty="0">
                <a:solidFill>
                  <a:srgbClr val="FFC000"/>
                </a:solidFill>
              </a:rPr>
              <a:t>Normal and Abnormal Procedures</a:t>
            </a:r>
          </a:p>
          <a:p>
            <a:pPr>
              <a:lnSpc>
                <a:spcPct val="100000"/>
              </a:lnSpc>
              <a:spcBef>
                <a:spcPts val="0"/>
              </a:spcBef>
            </a:pPr>
            <a:r>
              <a:rPr lang="en-US" sz="1000" dirty="0"/>
              <a:t>Powerplant</a:t>
            </a:r>
          </a:p>
          <a:p>
            <a:pPr>
              <a:lnSpc>
                <a:spcPct val="100000"/>
              </a:lnSpc>
              <a:spcBef>
                <a:spcPts val="0"/>
              </a:spcBef>
            </a:pPr>
            <a:r>
              <a:rPr lang="en-US" sz="1000" dirty="0">
                <a:hlinkClick r:id="" action="ppaction://customshow?id=5&amp;return=true"/>
              </a:rPr>
              <a:t>Fuel System</a:t>
            </a:r>
            <a:endParaRPr lang="en-US" sz="1000" dirty="0"/>
          </a:p>
          <a:p>
            <a:pPr>
              <a:lnSpc>
                <a:spcPct val="100000"/>
              </a:lnSpc>
              <a:spcBef>
                <a:spcPts val="0"/>
              </a:spcBef>
            </a:pPr>
            <a:r>
              <a:rPr lang="en-US" sz="1000" dirty="0">
                <a:hlinkClick r:id="" action="ppaction://customshow?id=33&amp;return=true"/>
              </a:rPr>
              <a:t>Electrical System</a:t>
            </a:r>
            <a:endParaRPr lang="en-US" sz="1000" dirty="0"/>
          </a:p>
          <a:p>
            <a:pPr>
              <a:lnSpc>
                <a:spcPct val="100000"/>
              </a:lnSpc>
              <a:spcBef>
                <a:spcPts val="0"/>
              </a:spcBef>
            </a:pPr>
            <a:r>
              <a:rPr lang="en-US" sz="1000" dirty="0"/>
              <a:t>Automatic Flight Control System, Electronic Flight </a:t>
            </a:r>
            <a:br>
              <a:rPr lang="en-US" sz="1000" dirty="0"/>
            </a:br>
            <a:r>
              <a:rPr lang="en-US" sz="1000" dirty="0"/>
              <a:t>Instrument System &amp; Related Subsystems</a:t>
            </a:r>
          </a:p>
          <a:p>
            <a:pPr>
              <a:lnSpc>
                <a:spcPct val="100000"/>
              </a:lnSpc>
              <a:spcBef>
                <a:spcPts val="0"/>
              </a:spcBef>
            </a:pPr>
            <a:r>
              <a:rPr lang="en-US" sz="1000" dirty="0">
                <a:hlinkClick r:id="" action="ppaction://customshow?id=35&amp;return=true"/>
              </a:rPr>
              <a:t>Flight Control Systems</a:t>
            </a:r>
            <a:endParaRPr lang="en-US" sz="1000" dirty="0"/>
          </a:p>
          <a:p>
            <a:pPr>
              <a:lnSpc>
                <a:spcPct val="100000"/>
              </a:lnSpc>
              <a:spcBef>
                <a:spcPts val="0"/>
              </a:spcBef>
            </a:pPr>
            <a:r>
              <a:rPr lang="en-US" sz="1000" dirty="0"/>
              <a:t>Aircraft &amp; Personal Emergency Equipment</a:t>
            </a:r>
          </a:p>
          <a:p>
            <a:pPr>
              <a:lnSpc>
                <a:spcPct val="100000"/>
              </a:lnSpc>
              <a:spcBef>
                <a:spcPts val="0"/>
              </a:spcBef>
            </a:pPr>
            <a:r>
              <a:rPr lang="en-US" sz="1000" dirty="0"/>
              <a:t>Auxiliary Power Unit Fire</a:t>
            </a:r>
          </a:p>
          <a:p>
            <a:pPr marL="0" indent="0">
              <a:lnSpc>
                <a:spcPct val="100000"/>
              </a:lnSpc>
              <a:spcBef>
                <a:spcPts val="0"/>
              </a:spcBef>
              <a:buNone/>
            </a:pPr>
            <a:br>
              <a:rPr lang="en-US" sz="1000" dirty="0">
                <a:solidFill>
                  <a:srgbClr val="FFC000"/>
                </a:solidFill>
              </a:rPr>
            </a:br>
            <a:r>
              <a:rPr lang="en-US" sz="1000" b="1" dirty="0">
                <a:solidFill>
                  <a:srgbClr val="FFC000"/>
                </a:solidFill>
              </a:rPr>
              <a:t>Postflight Procedures</a:t>
            </a:r>
          </a:p>
          <a:p>
            <a:pPr>
              <a:lnSpc>
                <a:spcPct val="100000"/>
              </a:lnSpc>
              <a:spcBef>
                <a:spcPts val="0"/>
              </a:spcBef>
            </a:pPr>
            <a:r>
              <a:rPr lang="en-US" sz="1000" dirty="0"/>
              <a:t>After-Landing Procedures</a:t>
            </a:r>
          </a:p>
          <a:p>
            <a:pPr>
              <a:lnSpc>
                <a:spcPct val="100000"/>
              </a:lnSpc>
              <a:spcBef>
                <a:spcPts val="0"/>
              </a:spcBef>
            </a:pPr>
            <a:r>
              <a:rPr lang="en-US" sz="1000" dirty="0"/>
              <a:t>Parking and Securing</a:t>
            </a:r>
          </a:p>
          <a:p>
            <a:pPr>
              <a:lnSpc>
                <a:spcPct val="100000"/>
              </a:lnSpc>
              <a:spcBef>
                <a:spcPts val="0"/>
              </a:spcBef>
            </a:pPr>
            <a:endParaRPr lang="en-US" sz="1200" dirty="0"/>
          </a:p>
        </p:txBody>
      </p:sp>
      <p:sp>
        <p:nvSpPr>
          <p:cNvPr id="172034" name="Rectangle 2"/>
          <p:cNvSpPr>
            <a:spLocks noGrp="1" noChangeArrowheads="1"/>
          </p:cNvSpPr>
          <p:nvPr>
            <p:ph type="title"/>
          </p:nvPr>
        </p:nvSpPr>
        <p:spPr/>
        <p:txBody>
          <a:bodyPr>
            <a:normAutofit/>
          </a:bodyPr>
          <a:lstStyle/>
          <a:p>
            <a:r>
              <a:rPr lang="en-US" dirty="0"/>
              <a:t>ASTRA Initial </a:t>
            </a:r>
            <a:r>
              <a:rPr lang="en-US" dirty="0">
                <a:effectLst>
                  <a:outerShdw blurRad="38100" dist="38100" dir="2700000" algn="tl">
                    <a:srgbClr val="000000">
                      <a:alpha val="43137"/>
                    </a:srgbClr>
                  </a:outerShdw>
                </a:effectLst>
              </a:rPr>
              <a:t>(Sim 2)</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a:bodyPr>
          <a:lstStyle/>
          <a:p>
            <a:r>
              <a:rPr lang="en-US" dirty="0">
                <a:effectLst>
                  <a:outerShdw blurRad="38100" dist="38100" dir="2700000" algn="tl">
                    <a:srgbClr val="000000">
                      <a:alpha val="43137"/>
                    </a:srgbClr>
                  </a:outerShdw>
                </a:effectLst>
              </a:rPr>
              <a:t>ASTRA Initial (Sim 3)</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9" name="Content Placeholder 6"/>
          <p:cNvSpPr>
            <a:spLocks noGrp="1"/>
          </p:cNvSpPr>
          <p:nvPr>
            <p:ph sz="quarter" idx="13"/>
          </p:nvPr>
        </p:nvSpPr>
        <p:spPr>
          <a:xfrm>
            <a:off x="457205" y="711922"/>
            <a:ext cx="8352099" cy="4187328"/>
          </a:xfrm>
        </p:spPr>
        <p:txBody>
          <a:bodyPr numCol="2">
            <a:normAutofit/>
          </a:bodyPr>
          <a:lstStyle/>
          <a:p>
            <a:pPr marL="0" indent="0">
              <a:lnSpc>
                <a:spcPct val="100000"/>
              </a:lnSpc>
              <a:spcBef>
                <a:spcPts val="0"/>
              </a:spcBef>
              <a:buNone/>
            </a:pPr>
            <a:r>
              <a:rPr lang="en-US" sz="1200" b="1" dirty="0">
                <a:solidFill>
                  <a:srgbClr val="FFC000"/>
                </a:solidFill>
              </a:rPr>
              <a:t>Preflight Procedures</a:t>
            </a:r>
          </a:p>
          <a:p>
            <a:pPr>
              <a:lnSpc>
                <a:spcPct val="100000"/>
              </a:lnSpc>
              <a:spcBef>
                <a:spcPts val="0"/>
              </a:spcBef>
            </a:pPr>
            <a:r>
              <a:rPr lang="en-US" sz="1200" dirty="0"/>
              <a:t>Pretakeoff Checks (S)</a:t>
            </a:r>
          </a:p>
          <a:p>
            <a:pPr>
              <a:lnSpc>
                <a:spcPct val="100000"/>
              </a:lnSpc>
              <a:spcBef>
                <a:spcPts val="0"/>
              </a:spcBef>
            </a:pPr>
            <a:r>
              <a:rPr lang="en-US" sz="1200" dirty="0"/>
              <a:t>Auxiliary Power Unit Start - Normal</a:t>
            </a:r>
          </a:p>
          <a:p>
            <a:pPr marL="0" indent="0">
              <a:lnSpc>
                <a:spcPct val="100000"/>
              </a:lnSpc>
              <a:spcBef>
                <a:spcPts val="0"/>
              </a:spcBef>
              <a:buNone/>
            </a:pPr>
            <a:endParaRPr lang="en-US" sz="1200" dirty="0"/>
          </a:p>
          <a:p>
            <a:pPr marL="0" indent="0">
              <a:lnSpc>
                <a:spcPct val="100000"/>
              </a:lnSpc>
              <a:spcBef>
                <a:spcPts val="0"/>
              </a:spcBef>
              <a:buNone/>
            </a:pPr>
            <a:r>
              <a:rPr lang="en-US" sz="1200" b="1" dirty="0">
                <a:solidFill>
                  <a:srgbClr val="FFC000"/>
                </a:solidFill>
              </a:rPr>
              <a:t>Takeoff and Departure Phase</a:t>
            </a:r>
          </a:p>
          <a:p>
            <a:pPr>
              <a:lnSpc>
                <a:spcPct val="100000"/>
              </a:lnSpc>
              <a:spcBef>
                <a:spcPts val="0"/>
              </a:spcBef>
            </a:pPr>
            <a:r>
              <a:rPr lang="en-US" sz="1200" dirty="0"/>
              <a:t>Crosswind Takeoff (S)</a:t>
            </a:r>
          </a:p>
          <a:p>
            <a:pPr>
              <a:lnSpc>
                <a:spcPct val="100000"/>
              </a:lnSpc>
              <a:spcBef>
                <a:spcPts val="0"/>
              </a:spcBef>
            </a:pPr>
            <a:r>
              <a:rPr lang="en-US" sz="1200" dirty="0">
                <a:hlinkClick r:id="" action="ppaction://customshow?id=6&amp;return=true"/>
              </a:rPr>
              <a:t>Powerplant Failure During Takeoff</a:t>
            </a:r>
            <a:endParaRPr lang="en-US" sz="1200" dirty="0"/>
          </a:p>
          <a:p>
            <a:pPr>
              <a:lnSpc>
                <a:spcPct val="100000"/>
              </a:lnSpc>
              <a:spcBef>
                <a:spcPts val="0"/>
              </a:spcBef>
            </a:pPr>
            <a:r>
              <a:rPr lang="en-US" sz="1200" dirty="0">
                <a:hlinkClick r:id="" action="ppaction://customshow?id=7&amp;return=true"/>
              </a:rPr>
              <a:t>Rejected Takeoff (S)</a:t>
            </a:r>
            <a:endParaRPr lang="en-US" sz="1200" dirty="0"/>
          </a:p>
          <a:p>
            <a:pPr>
              <a:lnSpc>
                <a:spcPct val="100000"/>
              </a:lnSpc>
              <a:spcBef>
                <a:spcPts val="0"/>
              </a:spcBef>
            </a:pPr>
            <a:r>
              <a:rPr lang="en-US" sz="1200" dirty="0"/>
              <a:t>Departure Procedure</a:t>
            </a:r>
          </a:p>
          <a:p>
            <a:pPr marL="0" indent="0">
              <a:lnSpc>
                <a:spcPct val="100000"/>
              </a:lnSpc>
              <a:spcBef>
                <a:spcPts val="0"/>
              </a:spcBef>
              <a:buNone/>
            </a:pPr>
            <a:br>
              <a:rPr lang="en-US" sz="1200" dirty="0">
                <a:solidFill>
                  <a:srgbClr val="FFC000"/>
                </a:solidFill>
              </a:rPr>
            </a:br>
            <a:r>
              <a:rPr lang="en-US" sz="1200" b="1" dirty="0">
                <a:solidFill>
                  <a:srgbClr val="FFC000"/>
                </a:solidFill>
              </a:rPr>
              <a:t>Instrument Procedures</a:t>
            </a:r>
          </a:p>
          <a:p>
            <a:pPr>
              <a:lnSpc>
                <a:spcPct val="100000"/>
              </a:lnSpc>
              <a:spcBef>
                <a:spcPts val="0"/>
              </a:spcBef>
            </a:pPr>
            <a:r>
              <a:rPr lang="en-US" sz="1200" dirty="0">
                <a:hlinkClick r:id="" action="ppaction://customshow?id=13&amp;return=true"/>
              </a:rPr>
              <a:t>Precision Approach, One Engine Inoperative</a:t>
            </a:r>
            <a:endParaRPr lang="en-US" sz="1200" dirty="0"/>
          </a:p>
          <a:p>
            <a:pPr>
              <a:lnSpc>
                <a:spcPct val="100000"/>
              </a:lnSpc>
              <a:spcBef>
                <a:spcPts val="0"/>
              </a:spcBef>
            </a:pPr>
            <a:r>
              <a:rPr lang="en-US" sz="1200" dirty="0"/>
              <a:t>Nonprecision Approach 2</a:t>
            </a:r>
          </a:p>
          <a:p>
            <a:pPr>
              <a:lnSpc>
                <a:spcPct val="100000"/>
              </a:lnSpc>
              <a:spcBef>
                <a:spcPts val="0"/>
              </a:spcBef>
            </a:pPr>
            <a:r>
              <a:rPr lang="en-US" sz="1200" dirty="0">
                <a:hlinkClick r:id="" action="ppaction://customshow?id=40&amp;return=true"/>
              </a:rPr>
              <a:t>Circling Approach</a:t>
            </a:r>
            <a:endParaRPr lang="en-US" sz="1200" dirty="0"/>
          </a:p>
          <a:p>
            <a:pPr>
              <a:lnSpc>
                <a:spcPct val="100000"/>
              </a:lnSpc>
              <a:spcBef>
                <a:spcPts val="0"/>
              </a:spcBef>
            </a:pPr>
            <a:r>
              <a:rPr lang="en-US" sz="1200" dirty="0">
                <a:hlinkClick r:id="" action="ppaction://customshow?id=56&amp;return=true"/>
              </a:rPr>
              <a:t>Missed Approach with a Powerplant Failure</a:t>
            </a: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b="1" dirty="0">
              <a:solidFill>
                <a:srgbClr val="FFC000"/>
              </a:solidFill>
            </a:endParaRPr>
          </a:p>
          <a:p>
            <a:pPr marL="0" indent="0">
              <a:lnSpc>
                <a:spcPct val="100000"/>
              </a:lnSpc>
              <a:spcBef>
                <a:spcPts val="0"/>
              </a:spcBef>
              <a:buNone/>
            </a:pPr>
            <a:endParaRPr lang="en-US" sz="1200" b="1" dirty="0">
              <a:solidFill>
                <a:srgbClr val="FFC000"/>
              </a:solidFill>
            </a:endParaRPr>
          </a:p>
          <a:p>
            <a:pPr marL="0" indent="0">
              <a:lnSpc>
                <a:spcPct val="100000"/>
              </a:lnSpc>
              <a:spcBef>
                <a:spcPts val="0"/>
              </a:spcBef>
              <a:buNone/>
            </a:pPr>
            <a:endParaRPr lang="en-US" sz="1200" b="1" dirty="0">
              <a:solidFill>
                <a:srgbClr val="FFC000"/>
              </a:solidFill>
            </a:endParaRPr>
          </a:p>
          <a:p>
            <a:pPr marL="0" indent="0">
              <a:lnSpc>
                <a:spcPct val="100000"/>
              </a:lnSpc>
              <a:spcBef>
                <a:spcPts val="0"/>
              </a:spcBef>
              <a:buNone/>
            </a:pPr>
            <a:r>
              <a:rPr lang="en-US" sz="1200" b="1" dirty="0">
                <a:solidFill>
                  <a:srgbClr val="FFC000"/>
                </a:solidFill>
              </a:rPr>
              <a:t>Landings and Approaches to Landings</a:t>
            </a:r>
          </a:p>
          <a:p>
            <a:pPr>
              <a:lnSpc>
                <a:spcPct val="100000"/>
              </a:lnSpc>
              <a:spcBef>
                <a:spcPts val="0"/>
              </a:spcBef>
            </a:pPr>
            <a:r>
              <a:rPr lang="en-US" sz="1200" dirty="0">
                <a:hlinkClick r:id="" action="ppaction://customshow?id=13&amp;return=true"/>
              </a:rPr>
              <a:t>Approach and Landing with a Powerplant Failure (S)</a:t>
            </a:r>
            <a:endParaRPr lang="en-US" sz="1200" dirty="0"/>
          </a:p>
          <a:p>
            <a:pPr marL="0" indent="0">
              <a:lnSpc>
                <a:spcPct val="100000"/>
              </a:lnSpc>
              <a:spcBef>
                <a:spcPts val="0"/>
              </a:spcBef>
              <a:buNone/>
            </a:pPr>
            <a:endParaRPr lang="en-US" sz="1200" dirty="0"/>
          </a:p>
          <a:p>
            <a:pPr marL="0" indent="0">
              <a:lnSpc>
                <a:spcPct val="100000"/>
              </a:lnSpc>
              <a:spcBef>
                <a:spcPts val="0"/>
              </a:spcBef>
              <a:buNone/>
            </a:pPr>
            <a:r>
              <a:rPr lang="en-US" sz="1200" b="1" dirty="0">
                <a:solidFill>
                  <a:srgbClr val="FFC000"/>
                </a:solidFill>
              </a:rPr>
              <a:t>Normal and Abnormal Procedures</a:t>
            </a:r>
          </a:p>
          <a:p>
            <a:pPr>
              <a:lnSpc>
                <a:spcPct val="100000"/>
              </a:lnSpc>
              <a:spcBef>
                <a:spcPts val="0"/>
              </a:spcBef>
            </a:pPr>
            <a:r>
              <a:rPr lang="en-US" sz="1200" dirty="0"/>
              <a:t>Powerplant</a:t>
            </a:r>
          </a:p>
          <a:p>
            <a:pPr>
              <a:lnSpc>
                <a:spcPct val="100000"/>
              </a:lnSpc>
              <a:spcBef>
                <a:spcPts val="0"/>
              </a:spcBef>
            </a:pPr>
            <a:r>
              <a:rPr lang="en-US" sz="1200" dirty="0">
                <a:hlinkClick r:id="" action="ppaction://customshow?id=33&amp;return=true"/>
              </a:rPr>
              <a:t>Electrical System</a:t>
            </a:r>
            <a:endParaRPr lang="en-US" sz="1200" dirty="0"/>
          </a:p>
          <a:p>
            <a:pPr>
              <a:lnSpc>
                <a:spcPct val="100000"/>
              </a:lnSpc>
              <a:spcBef>
                <a:spcPts val="0"/>
              </a:spcBef>
            </a:pPr>
            <a:r>
              <a:rPr lang="en-US" sz="1200" dirty="0">
                <a:hlinkClick r:id="" action="ppaction://customshow?id=16&amp;return=true"/>
              </a:rPr>
              <a:t>Fire Detection and Extinguishing Systems</a:t>
            </a:r>
            <a:br>
              <a:rPr lang="en-US" sz="1200" dirty="0">
                <a:solidFill>
                  <a:srgbClr val="FFC000"/>
                </a:solidFill>
              </a:rPr>
            </a:br>
            <a:endParaRPr lang="en-US" sz="1200" dirty="0">
              <a:solidFill>
                <a:srgbClr val="FFC000"/>
              </a:solidFill>
            </a:endParaRPr>
          </a:p>
          <a:p>
            <a:pPr marL="0" indent="0">
              <a:lnSpc>
                <a:spcPct val="100000"/>
              </a:lnSpc>
              <a:spcBef>
                <a:spcPts val="0"/>
              </a:spcBef>
              <a:buNone/>
            </a:pPr>
            <a:r>
              <a:rPr lang="en-US" sz="1200" b="1" dirty="0">
                <a:solidFill>
                  <a:srgbClr val="FFC000"/>
                </a:solidFill>
              </a:rPr>
              <a:t>Postflight Procedures</a:t>
            </a:r>
          </a:p>
          <a:p>
            <a:pPr>
              <a:lnSpc>
                <a:spcPct val="100000"/>
              </a:lnSpc>
              <a:spcBef>
                <a:spcPts val="0"/>
              </a:spcBef>
            </a:pPr>
            <a:r>
              <a:rPr lang="en-US" sz="1200" dirty="0"/>
              <a:t>After-Landing Procedures</a:t>
            </a:r>
          </a:p>
          <a:p>
            <a:pPr>
              <a:lnSpc>
                <a:spcPct val="100000"/>
              </a:lnSpc>
              <a:spcBef>
                <a:spcPts val="0"/>
              </a:spcBef>
            </a:pPr>
            <a:r>
              <a:rPr lang="en-US" sz="1200" dirty="0"/>
              <a:t>Parking and Securing</a:t>
            </a:r>
          </a:p>
          <a:p>
            <a:pPr>
              <a:lnSpc>
                <a:spcPct val="100000"/>
              </a:lnSpc>
              <a:spcBef>
                <a:spcPts val="0"/>
              </a:spcBef>
            </a:pPr>
            <a:endParaRPr lang="en-US" sz="1200" dirty="0"/>
          </a:p>
        </p:txBody>
      </p:sp>
    </p:spTree>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a:bodyPr>
          <a:lstStyle/>
          <a:p>
            <a:r>
              <a:rPr lang="en-US" dirty="0">
                <a:effectLst>
                  <a:outerShdw blurRad="38100" dist="38100" dir="2700000" algn="tl">
                    <a:srgbClr val="000000">
                      <a:alpha val="43137"/>
                    </a:srgbClr>
                  </a:outerShdw>
                </a:effectLst>
              </a:rPr>
              <a:t>ASTRA Initial (Sim 4)</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9" name="Content Placeholder 6"/>
          <p:cNvSpPr>
            <a:spLocks noGrp="1"/>
          </p:cNvSpPr>
          <p:nvPr>
            <p:ph sz="quarter" idx="13"/>
          </p:nvPr>
        </p:nvSpPr>
        <p:spPr>
          <a:xfrm>
            <a:off x="457205" y="711922"/>
            <a:ext cx="8352099" cy="4187328"/>
          </a:xfrm>
        </p:spPr>
        <p:txBody>
          <a:bodyPr numCol="2">
            <a:normAutofit/>
          </a:bodyPr>
          <a:lstStyle/>
          <a:p>
            <a:pPr marL="0" indent="0">
              <a:lnSpc>
                <a:spcPct val="100000"/>
              </a:lnSpc>
              <a:spcBef>
                <a:spcPts val="0"/>
              </a:spcBef>
              <a:buNone/>
            </a:pPr>
            <a:r>
              <a:rPr lang="en-US" sz="1200" b="1" dirty="0">
                <a:solidFill>
                  <a:srgbClr val="FFC000"/>
                </a:solidFill>
              </a:rPr>
              <a:t>Preflight Procedures</a:t>
            </a:r>
          </a:p>
          <a:p>
            <a:pPr>
              <a:lnSpc>
                <a:spcPct val="100000"/>
              </a:lnSpc>
              <a:spcBef>
                <a:spcPts val="0"/>
              </a:spcBef>
            </a:pPr>
            <a:r>
              <a:rPr lang="en-US" sz="1200" dirty="0"/>
              <a:t>Pretakeoff Checks (S)</a:t>
            </a:r>
          </a:p>
          <a:p>
            <a:pPr marL="0" indent="0">
              <a:lnSpc>
                <a:spcPct val="100000"/>
              </a:lnSpc>
              <a:spcBef>
                <a:spcPts val="0"/>
              </a:spcBef>
              <a:buNone/>
            </a:pPr>
            <a:endParaRPr lang="en-US" sz="1200" dirty="0"/>
          </a:p>
          <a:p>
            <a:pPr marL="0" indent="0">
              <a:lnSpc>
                <a:spcPct val="100000"/>
              </a:lnSpc>
              <a:spcBef>
                <a:spcPts val="0"/>
              </a:spcBef>
              <a:buNone/>
            </a:pPr>
            <a:r>
              <a:rPr lang="en-US" sz="1200" b="1" dirty="0">
                <a:solidFill>
                  <a:srgbClr val="FFC000"/>
                </a:solidFill>
              </a:rPr>
              <a:t>Takeoff and Departure Phase</a:t>
            </a:r>
          </a:p>
          <a:p>
            <a:pPr>
              <a:lnSpc>
                <a:spcPct val="100000"/>
              </a:lnSpc>
              <a:spcBef>
                <a:spcPts val="0"/>
              </a:spcBef>
            </a:pPr>
            <a:r>
              <a:rPr lang="en-US" sz="1200" dirty="0">
                <a:hlinkClick r:id="" action="ppaction://customshow?id=55&amp;return=true"/>
              </a:rPr>
              <a:t>Normal Takeoff (S)</a:t>
            </a:r>
            <a:endParaRPr lang="en-US" sz="1200" dirty="0"/>
          </a:p>
          <a:p>
            <a:pPr>
              <a:lnSpc>
                <a:spcPct val="100000"/>
              </a:lnSpc>
              <a:spcBef>
                <a:spcPts val="0"/>
              </a:spcBef>
            </a:pPr>
            <a:r>
              <a:rPr lang="en-US" sz="1200" dirty="0"/>
              <a:t>Crosswind Takeoff (S)</a:t>
            </a:r>
          </a:p>
          <a:p>
            <a:pPr>
              <a:lnSpc>
                <a:spcPct val="100000"/>
              </a:lnSpc>
              <a:spcBef>
                <a:spcPts val="0"/>
              </a:spcBef>
            </a:pPr>
            <a:r>
              <a:rPr lang="en-US" sz="1200" dirty="0"/>
              <a:t>Instrument Takeoff</a:t>
            </a:r>
          </a:p>
          <a:p>
            <a:pPr>
              <a:lnSpc>
                <a:spcPct val="100000"/>
              </a:lnSpc>
              <a:spcBef>
                <a:spcPts val="0"/>
              </a:spcBef>
            </a:pPr>
            <a:r>
              <a:rPr lang="en-US" sz="1200" dirty="0"/>
              <a:t>Departure Procedure</a:t>
            </a:r>
          </a:p>
          <a:p>
            <a:pPr marL="0" indent="0">
              <a:lnSpc>
                <a:spcPct val="100000"/>
              </a:lnSpc>
              <a:spcBef>
                <a:spcPts val="0"/>
              </a:spcBef>
              <a:buNone/>
            </a:pPr>
            <a:br>
              <a:rPr lang="en-US" sz="1200" dirty="0">
                <a:solidFill>
                  <a:srgbClr val="FFC000"/>
                </a:solidFill>
              </a:rPr>
            </a:br>
            <a:r>
              <a:rPr lang="en-US" sz="1200" b="1" dirty="0">
                <a:solidFill>
                  <a:srgbClr val="FFC000"/>
                </a:solidFill>
              </a:rPr>
              <a:t>Instrument Procedures</a:t>
            </a:r>
          </a:p>
          <a:p>
            <a:pPr>
              <a:lnSpc>
                <a:spcPct val="100000"/>
              </a:lnSpc>
              <a:spcBef>
                <a:spcPts val="0"/>
              </a:spcBef>
            </a:pPr>
            <a:r>
              <a:rPr lang="en-US" sz="1200" dirty="0">
                <a:hlinkClick r:id="" action="ppaction://customshow?id=8&amp;return=true"/>
              </a:rPr>
              <a:t>Nonprecision Approach 1 (S)</a:t>
            </a:r>
            <a:endParaRPr lang="en-US" sz="1200" dirty="0"/>
          </a:p>
          <a:p>
            <a:pPr>
              <a:lnSpc>
                <a:spcPct val="100000"/>
              </a:lnSpc>
              <a:spcBef>
                <a:spcPts val="0"/>
              </a:spcBef>
            </a:pPr>
            <a:r>
              <a:rPr lang="en-US" sz="1200" dirty="0"/>
              <a:t>Nonprecision Approach 2</a:t>
            </a:r>
          </a:p>
          <a:p>
            <a:pPr>
              <a:lnSpc>
                <a:spcPct val="100000"/>
              </a:lnSpc>
              <a:spcBef>
                <a:spcPts val="0"/>
              </a:spcBef>
            </a:pPr>
            <a:r>
              <a:rPr lang="en-US" sz="1200" dirty="0">
                <a:hlinkClick r:id="" action="ppaction://customshow?id=8&amp;return=true"/>
              </a:rPr>
              <a:t>Missed Approach from a Non-Precision</a:t>
            </a: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Landings and Approaches to Landings</a:t>
            </a:r>
          </a:p>
          <a:p>
            <a:pPr>
              <a:lnSpc>
                <a:spcPct val="100000"/>
              </a:lnSpc>
              <a:spcBef>
                <a:spcPts val="0"/>
              </a:spcBef>
            </a:pPr>
            <a:r>
              <a:rPr lang="en-US" sz="1200" dirty="0">
                <a:hlinkClick r:id="" action="ppaction://customshow?id=20&amp;return=true"/>
              </a:rPr>
              <a:t>Normal Landing (S)</a:t>
            </a:r>
            <a:endParaRPr lang="en-US" sz="1200" dirty="0"/>
          </a:p>
          <a:p>
            <a:pPr>
              <a:lnSpc>
                <a:spcPct val="100000"/>
              </a:lnSpc>
              <a:spcBef>
                <a:spcPts val="0"/>
              </a:spcBef>
            </a:pPr>
            <a:r>
              <a:rPr lang="en-US" sz="1200" dirty="0"/>
              <a:t>Crosswind Landing (S)</a:t>
            </a:r>
          </a:p>
          <a:p>
            <a:pPr>
              <a:lnSpc>
                <a:spcPct val="100000"/>
              </a:lnSpc>
              <a:spcBef>
                <a:spcPts val="0"/>
              </a:spcBef>
            </a:pPr>
            <a:r>
              <a:rPr lang="en-US" sz="1200" dirty="0">
                <a:hlinkClick r:id="" action="ppaction://customshow?id=39&amp;return=true"/>
              </a:rPr>
              <a:t>Rejected Landing</a:t>
            </a: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b="1" dirty="0">
              <a:solidFill>
                <a:srgbClr val="FFC000"/>
              </a:solidFill>
            </a:endParaRPr>
          </a:p>
          <a:p>
            <a:pPr marL="0" indent="0">
              <a:lnSpc>
                <a:spcPct val="100000"/>
              </a:lnSpc>
              <a:spcBef>
                <a:spcPts val="0"/>
              </a:spcBef>
              <a:buNone/>
            </a:pPr>
            <a:r>
              <a:rPr lang="en-US" sz="1200" b="1" dirty="0">
                <a:solidFill>
                  <a:srgbClr val="FFC000"/>
                </a:solidFill>
              </a:rPr>
              <a:t>Normal and Abnormal Procedures</a:t>
            </a:r>
          </a:p>
          <a:p>
            <a:pPr>
              <a:lnSpc>
                <a:spcPct val="100000"/>
              </a:lnSpc>
              <a:spcBef>
                <a:spcPts val="0"/>
              </a:spcBef>
            </a:pPr>
            <a:r>
              <a:rPr lang="en-US" sz="1200" dirty="0">
                <a:hlinkClick r:id="" action="ppaction://customshow?id=5&amp;return=true"/>
              </a:rPr>
              <a:t>Fuel System</a:t>
            </a:r>
            <a:endParaRPr lang="en-US" sz="1200" dirty="0"/>
          </a:p>
          <a:p>
            <a:pPr>
              <a:lnSpc>
                <a:spcPct val="100000"/>
              </a:lnSpc>
              <a:spcBef>
                <a:spcPts val="0"/>
              </a:spcBef>
            </a:pPr>
            <a:r>
              <a:rPr lang="en-US" sz="1200" dirty="0">
                <a:hlinkClick r:id="" action="ppaction://customshow?id=33&amp;return=true"/>
              </a:rPr>
              <a:t>Electrical System</a:t>
            </a:r>
            <a:endParaRPr lang="en-US" sz="1200" dirty="0"/>
          </a:p>
          <a:p>
            <a:pPr>
              <a:lnSpc>
                <a:spcPct val="100000"/>
              </a:lnSpc>
              <a:spcBef>
                <a:spcPts val="0"/>
              </a:spcBef>
            </a:pPr>
            <a:r>
              <a:rPr lang="en-US" sz="1200" dirty="0">
                <a:hlinkClick r:id="" action="ppaction://customshow?id=10&amp;return=true"/>
              </a:rPr>
              <a:t>Environmental System</a:t>
            </a:r>
            <a:endParaRPr lang="en-US" sz="1200" dirty="0"/>
          </a:p>
          <a:p>
            <a:pPr>
              <a:lnSpc>
                <a:spcPct val="100000"/>
              </a:lnSpc>
              <a:spcBef>
                <a:spcPts val="0"/>
              </a:spcBef>
            </a:pPr>
            <a:r>
              <a:rPr lang="en-US" sz="1200" dirty="0"/>
              <a:t>Pressurization System</a:t>
            </a:r>
          </a:p>
          <a:p>
            <a:pPr>
              <a:lnSpc>
                <a:spcPct val="100000"/>
              </a:lnSpc>
              <a:spcBef>
                <a:spcPts val="0"/>
              </a:spcBef>
            </a:pPr>
            <a:r>
              <a:rPr lang="en-US" sz="1200" dirty="0">
                <a:hlinkClick r:id="" action="ppaction://customshow?id=11&amp;return=true"/>
              </a:rPr>
              <a:t>Anti-ice and Deice Systems</a:t>
            </a:r>
            <a:br>
              <a:rPr lang="en-US" sz="1200" dirty="0">
                <a:solidFill>
                  <a:srgbClr val="FFC000"/>
                </a:solidFill>
              </a:rPr>
            </a:br>
            <a:endParaRPr lang="en-US" sz="1200" dirty="0">
              <a:solidFill>
                <a:srgbClr val="FFC000"/>
              </a:solidFill>
            </a:endParaRPr>
          </a:p>
          <a:p>
            <a:pPr marL="0" indent="0">
              <a:lnSpc>
                <a:spcPct val="100000"/>
              </a:lnSpc>
              <a:spcBef>
                <a:spcPts val="0"/>
              </a:spcBef>
              <a:buNone/>
            </a:pPr>
            <a:r>
              <a:rPr lang="en-US" sz="1200" b="1" dirty="0">
                <a:solidFill>
                  <a:srgbClr val="FFC000"/>
                </a:solidFill>
              </a:rPr>
              <a:t>Emergency Procedures</a:t>
            </a:r>
          </a:p>
          <a:p>
            <a:pPr>
              <a:lnSpc>
                <a:spcPct val="100000"/>
              </a:lnSpc>
              <a:spcBef>
                <a:spcPts val="0"/>
              </a:spcBef>
            </a:pPr>
            <a:r>
              <a:rPr lang="en-US" sz="1200" dirty="0">
                <a:hlinkClick r:id="" action="ppaction://customshow?id=37&amp;return=true"/>
              </a:rPr>
              <a:t>Inflight Fire and Smoke Removal</a:t>
            </a:r>
            <a:endParaRPr lang="en-US" sz="1200" dirty="0"/>
          </a:p>
          <a:p>
            <a:pPr>
              <a:lnSpc>
                <a:spcPct val="100000"/>
              </a:lnSpc>
              <a:spcBef>
                <a:spcPts val="0"/>
              </a:spcBef>
            </a:pPr>
            <a:r>
              <a:rPr lang="en-US" sz="1200" dirty="0">
                <a:hlinkClick r:id="" action="ppaction://customshow?id=38&amp;return=true"/>
              </a:rPr>
              <a:t>Emergency Evacuation</a:t>
            </a:r>
            <a:endParaRPr lang="en-US" sz="1200" dirty="0"/>
          </a:p>
          <a:p>
            <a:pPr>
              <a:lnSpc>
                <a:spcPct val="100000"/>
              </a:lnSpc>
              <a:spcBef>
                <a:spcPts val="0"/>
              </a:spcBef>
            </a:pPr>
            <a:r>
              <a:rPr lang="en-US" sz="1200" dirty="0"/>
              <a:t>Airframe Icing</a:t>
            </a:r>
          </a:p>
          <a:p>
            <a:pPr>
              <a:lnSpc>
                <a:spcPct val="100000"/>
              </a:lnSpc>
              <a:spcBef>
                <a:spcPts val="0"/>
              </a:spcBef>
            </a:pPr>
            <a:endParaRPr lang="en-US" sz="1200" dirty="0"/>
          </a:p>
          <a:p>
            <a:pPr marL="0" indent="0">
              <a:lnSpc>
                <a:spcPct val="100000"/>
              </a:lnSpc>
              <a:spcBef>
                <a:spcPts val="0"/>
              </a:spcBef>
              <a:buNone/>
            </a:pPr>
            <a:r>
              <a:rPr lang="en-US" sz="1200" b="1" dirty="0">
                <a:solidFill>
                  <a:srgbClr val="FFC000"/>
                </a:solidFill>
              </a:rPr>
              <a:t>Postflight Procedures</a:t>
            </a:r>
          </a:p>
          <a:p>
            <a:pPr>
              <a:lnSpc>
                <a:spcPct val="100000"/>
              </a:lnSpc>
              <a:spcBef>
                <a:spcPts val="0"/>
              </a:spcBef>
            </a:pPr>
            <a:r>
              <a:rPr lang="en-US" sz="1200" dirty="0"/>
              <a:t>After-Landing Procedures</a:t>
            </a:r>
          </a:p>
          <a:p>
            <a:pPr>
              <a:lnSpc>
                <a:spcPct val="100000"/>
              </a:lnSpc>
              <a:spcBef>
                <a:spcPts val="0"/>
              </a:spcBef>
            </a:pPr>
            <a:r>
              <a:rPr lang="en-US" sz="1200" dirty="0"/>
              <a:t>Parking and Securing</a:t>
            </a:r>
          </a:p>
          <a:p>
            <a:pPr>
              <a:lnSpc>
                <a:spcPct val="100000"/>
              </a:lnSpc>
              <a:spcBef>
                <a:spcPts val="0"/>
              </a:spcBef>
            </a:pPr>
            <a:endParaRPr lang="en-US" sz="1200" dirty="0"/>
          </a:p>
          <a:p>
            <a:pPr>
              <a:lnSpc>
                <a:spcPct val="100000"/>
              </a:lnSpc>
              <a:spcBef>
                <a:spcPts val="0"/>
              </a:spcBef>
            </a:pPr>
            <a:endParaRPr lang="en-US" sz="1200" dirty="0"/>
          </a:p>
        </p:txBody>
      </p:sp>
    </p:spTree>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normAutofit/>
          </a:bodyPr>
          <a:lstStyle/>
          <a:p>
            <a:r>
              <a:rPr lang="en-US" dirty="0"/>
              <a:t>ASTRA </a:t>
            </a:r>
            <a:r>
              <a:rPr lang="en-US" dirty="0">
                <a:effectLst>
                  <a:outerShdw blurRad="38100" dist="38100" dir="2700000" algn="tl">
                    <a:srgbClr val="000000">
                      <a:alpha val="43137"/>
                    </a:srgbClr>
                  </a:outerShdw>
                </a:effectLst>
              </a:rPr>
              <a:t>Initial (Sim 5)</a:t>
            </a:r>
          </a:p>
        </p:txBody>
      </p:sp>
      <p:pic>
        <p:nvPicPr>
          <p:cNvPr id="7" name="Picture 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9" name="Content Placeholder 6"/>
          <p:cNvSpPr>
            <a:spLocks noGrp="1"/>
          </p:cNvSpPr>
          <p:nvPr>
            <p:ph sz="quarter" idx="13"/>
          </p:nvPr>
        </p:nvSpPr>
        <p:spPr>
          <a:xfrm>
            <a:off x="457205" y="711922"/>
            <a:ext cx="8352099" cy="3821978"/>
          </a:xfrm>
        </p:spPr>
        <p:txBody>
          <a:bodyPr numCol="2">
            <a:normAutofit/>
          </a:bodyPr>
          <a:lstStyle/>
          <a:p>
            <a:pPr marL="0" indent="0">
              <a:lnSpc>
                <a:spcPct val="100000"/>
              </a:lnSpc>
              <a:spcBef>
                <a:spcPts val="0"/>
              </a:spcBef>
              <a:buNone/>
            </a:pPr>
            <a:r>
              <a:rPr lang="en-US" sz="1200" b="1" dirty="0">
                <a:solidFill>
                  <a:srgbClr val="FFC000"/>
                </a:solidFill>
              </a:rPr>
              <a:t>Preflight Procedures</a:t>
            </a:r>
          </a:p>
          <a:p>
            <a:pPr>
              <a:lnSpc>
                <a:spcPct val="100000"/>
              </a:lnSpc>
              <a:spcBef>
                <a:spcPts val="0"/>
              </a:spcBef>
            </a:pPr>
            <a:r>
              <a:rPr lang="en-US" sz="1200" dirty="0"/>
              <a:t>Pretakeoff Checks (S)</a:t>
            </a:r>
          </a:p>
          <a:p>
            <a:pPr marL="0" indent="0">
              <a:lnSpc>
                <a:spcPct val="100000"/>
              </a:lnSpc>
              <a:spcBef>
                <a:spcPts val="0"/>
              </a:spcBef>
              <a:buNone/>
            </a:pPr>
            <a:endParaRPr lang="en-US" sz="1200" dirty="0"/>
          </a:p>
          <a:p>
            <a:pPr marL="0" indent="0">
              <a:lnSpc>
                <a:spcPct val="100000"/>
              </a:lnSpc>
              <a:spcBef>
                <a:spcPts val="0"/>
              </a:spcBef>
              <a:buNone/>
            </a:pPr>
            <a:r>
              <a:rPr lang="en-US" sz="1200" b="1" dirty="0">
                <a:solidFill>
                  <a:srgbClr val="FFC000"/>
                </a:solidFill>
              </a:rPr>
              <a:t>Takeoff and Departure Phase</a:t>
            </a:r>
          </a:p>
          <a:p>
            <a:pPr>
              <a:lnSpc>
                <a:spcPct val="100000"/>
              </a:lnSpc>
              <a:spcBef>
                <a:spcPts val="0"/>
              </a:spcBef>
            </a:pPr>
            <a:r>
              <a:rPr lang="en-US" sz="1200" dirty="0">
                <a:hlinkClick r:id="" action="ppaction://customshow?id=55&amp;return=true"/>
              </a:rPr>
              <a:t>Normal Takeoff (S)</a:t>
            </a:r>
            <a:endParaRPr lang="en-US" sz="1200" dirty="0"/>
          </a:p>
          <a:p>
            <a:pPr>
              <a:lnSpc>
                <a:spcPct val="100000"/>
              </a:lnSpc>
              <a:spcBef>
                <a:spcPts val="0"/>
              </a:spcBef>
            </a:pPr>
            <a:r>
              <a:rPr lang="en-US" sz="1200" dirty="0"/>
              <a:t>Departure Procedure</a:t>
            </a:r>
          </a:p>
          <a:p>
            <a:pPr>
              <a:lnSpc>
                <a:spcPct val="100000"/>
              </a:lnSpc>
              <a:spcBef>
                <a:spcPts val="0"/>
              </a:spcBef>
            </a:pPr>
            <a:endParaRPr lang="en-US" sz="1200" dirty="0"/>
          </a:p>
          <a:p>
            <a:pPr marL="0" indent="0">
              <a:lnSpc>
                <a:spcPct val="100000"/>
              </a:lnSpc>
              <a:spcBef>
                <a:spcPts val="0"/>
              </a:spcBef>
              <a:buNone/>
            </a:pPr>
            <a:r>
              <a:rPr lang="en-US" sz="1200" b="1" dirty="0">
                <a:solidFill>
                  <a:srgbClr val="FFC000"/>
                </a:solidFill>
              </a:rPr>
              <a:t>Inflight Maneuvers</a:t>
            </a:r>
          </a:p>
          <a:p>
            <a:pPr>
              <a:lnSpc>
                <a:spcPct val="100000"/>
              </a:lnSpc>
              <a:spcBef>
                <a:spcPts val="0"/>
              </a:spcBef>
            </a:pPr>
            <a:r>
              <a:rPr lang="en-US" sz="1200" dirty="0"/>
              <a:t>Power Off Stall Demonstration</a:t>
            </a:r>
          </a:p>
          <a:p>
            <a:pPr marL="0" indent="0">
              <a:lnSpc>
                <a:spcPct val="100000"/>
              </a:lnSpc>
              <a:spcBef>
                <a:spcPts val="0"/>
              </a:spcBef>
              <a:buNone/>
            </a:pPr>
            <a:br>
              <a:rPr lang="en-US" sz="1200" dirty="0">
                <a:solidFill>
                  <a:srgbClr val="FFC000"/>
                </a:solidFill>
              </a:rPr>
            </a:br>
            <a:r>
              <a:rPr lang="en-US" sz="1200" b="1" dirty="0">
                <a:solidFill>
                  <a:srgbClr val="FFC000"/>
                </a:solidFill>
              </a:rPr>
              <a:t>Instrument Procedures</a:t>
            </a:r>
          </a:p>
          <a:p>
            <a:pPr>
              <a:lnSpc>
                <a:spcPct val="100000"/>
              </a:lnSpc>
              <a:spcBef>
                <a:spcPts val="0"/>
              </a:spcBef>
            </a:pPr>
            <a:r>
              <a:rPr lang="en-US" sz="1200" dirty="0">
                <a:hlinkClick r:id="" action="ppaction://customshow?id=8&amp;return=true"/>
              </a:rPr>
              <a:t>Nonprecision Approach 1 (S)</a:t>
            </a: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Landings and Approaches to Landings</a:t>
            </a:r>
          </a:p>
          <a:p>
            <a:pPr>
              <a:lnSpc>
                <a:spcPct val="100000"/>
              </a:lnSpc>
              <a:spcBef>
                <a:spcPts val="0"/>
              </a:spcBef>
            </a:pPr>
            <a:r>
              <a:rPr lang="en-US" sz="1200" dirty="0">
                <a:hlinkClick r:id="" action="ppaction://customshow?id=20&amp;return=true"/>
              </a:rPr>
              <a:t>Normal Landing (S)</a:t>
            </a:r>
            <a:endParaRPr lang="en-US" sz="1200" dirty="0"/>
          </a:p>
          <a:p>
            <a:pPr>
              <a:lnSpc>
                <a:spcPct val="100000"/>
              </a:lnSpc>
              <a:spcBef>
                <a:spcPts val="0"/>
              </a:spcBef>
            </a:pPr>
            <a:r>
              <a:rPr lang="en-US" sz="1200" dirty="0">
                <a:hlinkClick r:id="" action="ppaction://customshow?id=41&amp;return=true"/>
              </a:rPr>
              <a:t>Landing from a No Flap or a </a:t>
            </a:r>
            <a:br>
              <a:rPr lang="en-US" sz="1200" dirty="0">
                <a:hlinkClick r:id="" action="ppaction://customshow?id=41&amp;return=true"/>
              </a:rPr>
            </a:br>
            <a:r>
              <a:rPr lang="en-US" sz="1200" dirty="0">
                <a:hlinkClick r:id="" action="ppaction://customshow?id=41&amp;return=true"/>
              </a:rPr>
              <a:t>Nonstandard Flap Approach</a:t>
            </a:r>
            <a:endParaRPr lang="en-US" sz="1200" dirty="0"/>
          </a:p>
          <a:p>
            <a:pPr marL="0" indent="0">
              <a:lnSpc>
                <a:spcPct val="100000"/>
              </a:lnSpc>
              <a:spcBef>
                <a:spcPts val="0"/>
              </a:spcBef>
              <a:buNone/>
            </a:pPr>
            <a:endParaRPr lang="en-US" sz="1200" dirty="0"/>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endParaRPr lang="en-US" sz="1200" dirty="0">
              <a:solidFill>
                <a:srgbClr val="FFC000"/>
              </a:solidFill>
            </a:endParaRPr>
          </a:p>
          <a:p>
            <a:pPr marL="0" indent="0">
              <a:lnSpc>
                <a:spcPct val="100000"/>
              </a:lnSpc>
              <a:spcBef>
                <a:spcPts val="0"/>
              </a:spcBef>
              <a:buNone/>
            </a:pPr>
            <a:r>
              <a:rPr lang="en-US" sz="1200" b="1" dirty="0">
                <a:solidFill>
                  <a:srgbClr val="FFC000"/>
                </a:solidFill>
              </a:rPr>
              <a:t>Normal and Abnormal Procedures</a:t>
            </a:r>
          </a:p>
          <a:p>
            <a:pPr>
              <a:lnSpc>
                <a:spcPct val="100000"/>
              </a:lnSpc>
              <a:spcBef>
                <a:spcPts val="0"/>
              </a:spcBef>
            </a:pPr>
            <a:r>
              <a:rPr lang="en-US" sz="1200" dirty="0">
                <a:hlinkClick r:id="" action="ppaction://customshow?id=34&amp;return=true"/>
              </a:rPr>
              <a:t>Hydraulic System</a:t>
            </a:r>
            <a:endParaRPr lang="en-US" sz="1200" dirty="0"/>
          </a:p>
          <a:p>
            <a:pPr>
              <a:lnSpc>
                <a:spcPct val="100000"/>
              </a:lnSpc>
              <a:spcBef>
                <a:spcPts val="0"/>
              </a:spcBef>
            </a:pPr>
            <a:r>
              <a:rPr lang="en-US" sz="1200" dirty="0">
                <a:hlinkClick r:id="" action="ppaction://customshow?id=10&amp;return=true"/>
              </a:rPr>
              <a:t>Environmental System</a:t>
            </a:r>
            <a:endParaRPr lang="en-US" sz="1200" dirty="0"/>
          </a:p>
          <a:p>
            <a:pPr>
              <a:lnSpc>
                <a:spcPct val="100000"/>
              </a:lnSpc>
              <a:spcBef>
                <a:spcPts val="0"/>
              </a:spcBef>
            </a:pPr>
            <a:r>
              <a:rPr lang="en-US" sz="1200" dirty="0"/>
              <a:t>Pressurization System</a:t>
            </a:r>
          </a:p>
          <a:p>
            <a:pPr>
              <a:lnSpc>
                <a:spcPct val="100000"/>
              </a:lnSpc>
              <a:spcBef>
                <a:spcPts val="0"/>
              </a:spcBef>
            </a:pPr>
            <a:r>
              <a:rPr lang="en-US" sz="1200" dirty="0">
                <a:hlinkClick r:id="" action="ppaction://customshow?id=35&amp;return=true"/>
              </a:rPr>
              <a:t>Flight Control Systems</a:t>
            </a:r>
            <a:endParaRPr lang="en-US" sz="1200" dirty="0"/>
          </a:p>
          <a:p>
            <a:pPr>
              <a:lnSpc>
                <a:spcPct val="100000"/>
              </a:lnSpc>
              <a:spcBef>
                <a:spcPts val="0"/>
              </a:spcBef>
            </a:pPr>
            <a:r>
              <a:rPr lang="en-US" sz="1200" dirty="0"/>
              <a:t>Landing Gear and Brakes</a:t>
            </a:r>
            <a:br>
              <a:rPr lang="en-US" sz="1200" dirty="0">
                <a:solidFill>
                  <a:srgbClr val="FFC000"/>
                </a:solidFill>
              </a:rPr>
            </a:br>
            <a:endParaRPr lang="en-US" sz="1200" dirty="0">
              <a:solidFill>
                <a:srgbClr val="FFC000"/>
              </a:solidFill>
            </a:endParaRPr>
          </a:p>
          <a:p>
            <a:pPr marL="0" indent="0">
              <a:lnSpc>
                <a:spcPct val="100000"/>
              </a:lnSpc>
              <a:spcBef>
                <a:spcPts val="0"/>
              </a:spcBef>
              <a:buNone/>
            </a:pPr>
            <a:r>
              <a:rPr lang="en-US" sz="1200" b="1" dirty="0">
                <a:solidFill>
                  <a:srgbClr val="FFC000"/>
                </a:solidFill>
              </a:rPr>
              <a:t>Emergency Procedures</a:t>
            </a:r>
          </a:p>
          <a:p>
            <a:pPr>
              <a:lnSpc>
                <a:spcPct val="100000"/>
              </a:lnSpc>
              <a:spcBef>
                <a:spcPts val="0"/>
              </a:spcBef>
            </a:pPr>
            <a:r>
              <a:rPr lang="en-US" sz="1200" dirty="0">
                <a:hlinkClick r:id="" action="ppaction://customshow?id=12&amp;return=true"/>
              </a:rPr>
              <a:t>Emergency Descent (Maximum Rate)</a:t>
            </a:r>
            <a:endParaRPr lang="en-US" sz="1200" dirty="0"/>
          </a:p>
          <a:p>
            <a:pPr>
              <a:lnSpc>
                <a:spcPct val="100000"/>
              </a:lnSpc>
              <a:spcBef>
                <a:spcPts val="0"/>
              </a:spcBef>
            </a:pPr>
            <a:r>
              <a:rPr lang="en-US" sz="1200" dirty="0">
                <a:hlinkClick r:id="" action="ppaction://customshow?id=36&amp;return=true"/>
              </a:rPr>
              <a:t>Rapid Decompression</a:t>
            </a:r>
            <a:endParaRPr lang="en-US" sz="1200" dirty="0"/>
          </a:p>
          <a:p>
            <a:pPr>
              <a:lnSpc>
                <a:spcPct val="100000"/>
              </a:lnSpc>
              <a:spcBef>
                <a:spcPts val="0"/>
              </a:spcBef>
            </a:pPr>
            <a:endParaRPr lang="en-US" sz="1200" dirty="0"/>
          </a:p>
          <a:p>
            <a:pPr marL="0" indent="0">
              <a:lnSpc>
                <a:spcPct val="100000"/>
              </a:lnSpc>
              <a:spcBef>
                <a:spcPts val="0"/>
              </a:spcBef>
              <a:buNone/>
            </a:pPr>
            <a:r>
              <a:rPr lang="en-US" sz="1200" b="1" dirty="0">
                <a:solidFill>
                  <a:srgbClr val="FFC000"/>
                </a:solidFill>
              </a:rPr>
              <a:t>Postflight Procedures</a:t>
            </a:r>
          </a:p>
          <a:p>
            <a:pPr>
              <a:lnSpc>
                <a:spcPct val="100000"/>
              </a:lnSpc>
              <a:spcBef>
                <a:spcPts val="0"/>
              </a:spcBef>
            </a:pPr>
            <a:r>
              <a:rPr lang="en-US" sz="1200" dirty="0"/>
              <a:t>After-Landing Procedures</a:t>
            </a:r>
          </a:p>
          <a:p>
            <a:pPr>
              <a:lnSpc>
                <a:spcPct val="100000"/>
              </a:lnSpc>
              <a:spcBef>
                <a:spcPts val="0"/>
              </a:spcBef>
            </a:pPr>
            <a:r>
              <a:rPr lang="en-US" sz="1200" dirty="0"/>
              <a:t>Parking and Securing</a:t>
            </a:r>
          </a:p>
          <a:p>
            <a:pPr>
              <a:lnSpc>
                <a:spcPct val="100000"/>
              </a:lnSpc>
              <a:spcBef>
                <a:spcPts val="0"/>
              </a:spcBef>
            </a:pPr>
            <a:endParaRPr lang="en-US" sz="1200" dirty="0"/>
          </a:p>
          <a:p>
            <a:pPr>
              <a:lnSpc>
                <a:spcPct val="100000"/>
              </a:lnSpc>
              <a:spcBef>
                <a:spcPts val="0"/>
              </a:spcBef>
            </a:pPr>
            <a:endParaRPr lang="en-US" sz="1200" dirty="0"/>
          </a:p>
        </p:txBody>
      </p:sp>
    </p:spTree>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normAutofit/>
          </a:bodyPr>
          <a:lstStyle/>
          <a:p>
            <a:r>
              <a:rPr lang="en-US" dirty="0"/>
              <a:t>ASTRA </a:t>
            </a:r>
            <a:r>
              <a:rPr lang="en-US" dirty="0">
                <a:effectLst>
                  <a:outerShdw blurRad="38100" dist="38100" dir="2700000" algn="tl">
                    <a:srgbClr val="000000">
                      <a:alpha val="43137"/>
                    </a:srgbClr>
                  </a:outerShdw>
                </a:effectLst>
              </a:rPr>
              <a:t>Initial (Sim 6 )</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
        <p:nvSpPr>
          <p:cNvPr id="9" name="Content Placeholder 6"/>
          <p:cNvSpPr>
            <a:spLocks noGrp="1"/>
          </p:cNvSpPr>
          <p:nvPr>
            <p:ph sz="quarter" idx="13"/>
          </p:nvPr>
        </p:nvSpPr>
        <p:spPr>
          <a:xfrm>
            <a:off x="339635" y="711922"/>
            <a:ext cx="8712926" cy="4187328"/>
          </a:xfrm>
        </p:spPr>
        <p:txBody>
          <a:bodyPr numCol="3">
            <a:noAutofit/>
          </a:bodyPr>
          <a:lstStyle/>
          <a:p>
            <a:pPr marL="0" indent="0">
              <a:lnSpc>
                <a:spcPct val="100000"/>
              </a:lnSpc>
              <a:spcBef>
                <a:spcPts val="0"/>
              </a:spcBef>
              <a:buNone/>
            </a:pPr>
            <a:r>
              <a:rPr lang="en-US" sz="1000" b="1" dirty="0">
                <a:solidFill>
                  <a:srgbClr val="FFC000"/>
                </a:solidFill>
              </a:rPr>
              <a:t>Preflight Procedures</a:t>
            </a:r>
          </a:p>
          <a:p>
            <a:pPr>
              <a:lnSpc>
                <a:spcPct val="100000"/>
              </a:lnSpc>
              <a:spcBef>
                <a:spcPts val="0"/>
              </a:spcBef>
            </a:pPr>
            <a:r>
              <a:rPr lang="en-US" sz="1000" dirty="0"/>
              <a:t>Preflight Inspection (Cockpit Only) (S)</a:t>
            </a:r>
          </a:p>
          <a:p>
            <a:pPr>
              <a:lnSpc>
                <a:spcPct val="100000"/>
              </a:lnSpc>
              <a:spcBef>
                <a:spcPts val="0"/>
              </a:spcBef>
            </a:pPr>
            <a:r>
              <a:rPr lang="en-US" sz="1000" dirty="0">
                <a:hlinkClick r:id="" action="ppaction://customshow?id=22&amp;return=true"/>
              </a:rPr>
              <a:t>Powerplant Start </a:t>
            </a:r>
            <a:r>
              <a:rPr lang="en-US" sz="1000" dirty="0">
                <a:hlinkClick r:id="" action="ppaction://customshow?id=23&amp;return=true"/>
              </a:rPr>
              <a:t>–</a:t>
            </a:r>
            <a:r>
              <a:rPr lang="en-US" sz="1000" dirty="0">
                <a:hlinkClick r:id="" action="ppaction://customshow?id=22&amp;return=true"/>
              </a:rPr>
              <a:t> Normal</a:t>
            </a:r>
            <a:endParaRPr lang="en-US" sz="1000" dirty="0"/>
          </a:p>
          <a:p>
            <a:pPr>
              <a:lnSpc>
                <a:spcPct val="100000"/>
              </a:lnSpc>
              <a:spcBef>
                <a:spcPts val="0"/>
              </a:spcBef>
            </a:pPr>
            <a:r>
              <a:rPr lang="en-US" sz="1000" dirty="0">
                <a:hlinkClick r:id="" action="ppaction://customshow?id=23&amp;return=true"/>
              </a:rPr>
              <a:t>Power plant Start – Abnormal</a:t>
            </a:r>
            <a:endParaRPr lang="en-US" sz="1000" dirty="0"/>
          </a:p>
          <a:p>
            <a:pPr>
              <a:lnSpc>
                <a:spcPct val="100000"/>
              </a:lnSpc>
              <a:spcBef>
                <a:spcPts val="0"/>
              </a:spcBef>
            </a:pPr>
            <a:r>
              <a:rPr lang="en-US" sz="1000" dirty="0">
                <a:hlinkClick r:id="" action="ppaction://customshow?id=24&amp;return=true"/>
              </a:rPr>
              <a:t>Taxiing/Runway Operations</a:t>
            </a:r>
            <a:endParaRPr lang="en-US" sz="1000" dirty="0"/>
          </a:p>
          <a:p>
            <a:pPr>
              <a:lnSpc>
                <a:spcPct val="100000"/>
              </a:lnSpc>
              <a:spcBef>
                <a:spcPts val="0"/>
              </a:spcBef>
            </a:pPr>
            <a:r>
              <a:rPr lang="en-US" sz="1000" dirty="0"/>
              <a:t>Pretakeoff Checks (S)</a:t>
            </a:r>
          </a:p>
          <a:p>
            <a:pPr>
              <a:lnSpc>
                <a:spcPct val="100000"/>
              </a:lnSpc>
              <a:spcBef>
                <a:spcPts val="0"/>
              </a:spcBef>
            </a:pPr>
            <a:r>
              <a:rPr lang="en-US" sz="1000" dirty="0"/>
              <a:t>Auxiliary Power Unit Start – Normal</a:t>
            </a:r>
          </a:p>
          <a:p>
            <a:pPr marL="0" indent="0">
              <a:lnSpc>
                <a:spcPct val="100000"/>
              </a:lnSpc>
              <a:spcBef>
                <a:spcPts val="0"/>
              </a:spcBef>
              <a:buNone/>
            </a:pPr>
            <a:endParaRPr lang="en-US" sz="1000" dirty="0"/>
          </a:p>
          <a:p>
            <a:pPr marL="0" indent="0">
              <a:lnSpc>
                <a:spcPct val="100000"/>
              </a:lnSpc>
              <a:spcBef>
                <a:spcPts val="0"/>
              </a:spcBef>
              <a:buNone/>
            </a:pPr>
            <a:r>
              <a:rPr lang="en-US" sz="1000" b="1" dirty="0">
                <a:solidFill>
                  <a:srgbClr val="FFC000"/>
                </a:solidFill>
              </a:rPr>
              <a:t>Takeoff and Departure Phase</a:t>
            </a:r>
          </a:p>
          <a:p>
            <a:pPr>
              <a:lnSpc>
                <a:spcPct val="100000"/>
              </a:lnSpc>
              <a:spcBef>
                <a:spcPts val="0"/>
              </a:spcBef>
            </a:pPr>
            <a:r>
              <a:rPr lang="en-US" sz="1000" dirty="0">
                <a:hlinkClick r:id="" action="ppaction://customshow?id=55&amp;return=true"/>
              </a:rPr>
              <a:t>Normal Takeoff (S)</a:t>
            </a:r>
            <a:endParaRPr lang="en-US" sz="1000" dirty="0"/>
          </a:p>
          <a:p>
            <a:pPr>
              <a:lnSpc>
                <a:spcPct val="100000"/>
              </a:lnSpc>
              <a:spcBef>
                <a:spcPts val="0"/>
              </a:spcBef>
            </a:pPr>
            <a:r>
              <a:rPr lang="en-US" sz="1000" dirty="0"/>
              <a:t>Crosswind Takeoff (S)</a:t>
            </a:r>
          </a:p>
          <a:p>
            <a:pPr>
              <a:lnSpc>
                <a:spcPct val="100000"/>
              </a:lnSpc>
              <a:spcBef>
                <a:spcPts val="0"/>
              </a:spcBef>
            </a:pPr>
            <a:r>
              <a:rPr lang="en-US" sz="1000" dirty="0"/>
              <a:t>Instrument Takeoff</a:t>
            </a:r>
          </a:p>
          <a:p>
            <a:pPr>
              <a:lnSpc>
                <a:spcPct val="100000"/>
              </a:lnSpc>
              <a:spcBef>
                <a:spcPts val="0"/>
              </a:spcBef>
            </a:pPr>
            <a:r>
              <a:rPr lang="en-US" sz="1000" dirty="0">
                <a:hlinkClick r:id="" action="ppaction://customshow?id=6&amp;return=true"/>
              </a:rPr>
              <a:t>Powerplant Failure During Takeoff</a:t>
            </a:r>
            <a:endParaRPr lang="en-US" sz="1000" dirty="0"/>
          </a:p>
          <a:p>
            <a:pPr>
              <a:lnSpc>
                <a:spcPct val="100000"/>
              </a:lnSpc>
              <a:spcBef>
                <a:spcPts val="0"/>
              </a:spcBef>
            </a:pPr>
            <a:r>
              <a:rPr lang="en-US" sz="1000" dirty="0">
                <a:hlinkClick r:id="" action="ppaction://customshow?id=7&amp;return=true"/>
              </a:rPr>
              <a:t>Rejected Takeoff (S)</a:t>
            </a:r>
            <a:endParaRPr lang="en-US" sz="1000" dirty="0"/>
          </a:p>
          <a:p>
            <a:pPr>
              <a:lnSpc>
                <a:spcPct val="100000"/>
              </a:lnSpc>
              <a:spcBef>
                <a:spcPts val="0"/>
              </a:spcBef>
            </a:pPr>
            <a:r>
              <a:rPr lang="en-US" sz="1000" dirty="0"/>
              <a:t>Departure Procedure</a:t>
            </a: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endParaRPr lang="en-US" sz="1000" dirty="0">
              <a:solidFill>
                <a:srgbClr val="FFC000"/>
              </a:solidFill>
            </a:endParaRPr>
          </a:p>
          <a:p>
            <a:pPr marL="0" indent="0">
              <a:lnSpc>
                <a:spcPct val="100000"/>
              </a:lnSpc>
              <a:spcBef>
                <a:spcPts val="0"/>
              </a:spcBef>
              <a:buNone/>
            </a:pPr>
            <a:r>
              <a:rPr lang="en-US" sz="1000" b="1" dirty="0">
                <a:solidFill>
                  <a:srgbClr val="FFC000"/>
                </a:solidFill>
              </a:rPr>
              <a:t>Inflight Maneuvers</a:t>
            </a:r>
          </a:p>
          <a:p>
            <a:pPr>
              <a:lnSpc>
                <a:spcPct val="100000"/>
              </a:lnSpc>
              <a:spcBef>
                <a:spcPts val="0"/>
              </a:spcBef>
            </a:pPr>
            <a:r>
              <a:rPr lang="en-US" sz="1000" dirty="0">
                <a:hlinkClick r:id="" action="ppaction://customshow?id=28&amp;return=true"/>
              </a:rPr>
              <a:t>Steep Turns</a:t>
            </a:r>
            <a:endParaRPr lang="en-US" sz="1000" dirty="0"/>
          </a:p>
          <a:p>
            <a:pPr>
              <a:lnSpc>
                <a:spcPct val="100000"/>
              </a:lnSpc>
              <a:spcBef>
                <a:spcPts val="0"/>
              </a:spcBef>
            </a:pPr>
            <a:r>
              <a:rPr lang="en-US" sz="1000" dirty="0">
                <a:hlinkClick r:id="" action="ppaction://customshow?id=4&amp;return=true"/>
              </a:rPr>
              <a:t>Approach to Stall, Clean Configuration</a:t>
            </a:r>
            <a:endParaRPr lang="en-US" sz="1000" dirty="0"/>
          </a:p>
          <a:p>
            <a:pPr>
              <a:lnSpc>
                <a:spcPct val="100000"/>
              </a:lnSpc>
              <a:spcBef>
                <a:spcPts val="0"/>
              </a:spcBef>
            </a:pPr>
            <a:r>
              <a:rPr lang="en-US" sz="1000" dirty="0">
                <a:hlinkClick r:id="" action="ppaction://customshow?id=18&amp;return=true"/>
              </a:rPr>
              <a:t>Approach to Stall, Takeoff or Approach Configuration</a:t>
            </a:r>
            <a:endParaRPr lang="en-US" sz="1000" dirty="0"/>
          </a:p>
          <a:p>
            <a:pPr>
              <a:lnSpc>
                <a:spcPct val="100000"/>
              </a:lnSpc>
              <a:spcBef>
                <a:spcPts val="0"/>
              </a:spcBef>
            </a:pPr>
            <a:r>
              <a:rPr lang="en-US" sz="1000" dirty="0">
                <a:hlinkClick r:id="" action="ppaction://customshow?id=19&amp;return=true"/>
              </a:rPr>
              <a:t>Approach to Stall, Landing Configuration</a:t>
            </a:r>
            <a:endParaRPr lang="en-US" sz="1000" dirty="0"/>
          </a:p>
          <a:p>
            <a:pPr>
              <a:lnSpc>
                <a:spcPct val="100000"/>
              </a:lnSpc>
              <a:spcBef>
                <a:spcPts val="0"/>
              </a:spcBef>
            </a:pPr>
            <a:r>
              <a:rPr lang="en-US" sz="1000" dirty="0">
                <a:hlinkClick r:id="" action="ppaction://customshow?id=31&amp;return=true"/>
              </a:rPr>
              <a:t>Powerplant Failure (Including Shutdown and Restart</a:t>
            </a:r>
            <a:r>
              <a:rPr lang="en-US" sz="1000" dirty="0"/>
              <a:t>)</a:t>
            </a:r>
          </a:p>
          <a:p>
            <a:pPr>
              <a:lnSpc>
                <a:spcPct val="100000"/>
              </a:lnSpc>
              <a:spcBef>
                <a:spcPts val="0"/>
              </a:spcBef>
            </a:pPr>
            <a:r>
              <a:rPr lang="en-US" sz="1000" dirty="0"/>
              <a:t>Powerplant Failure (Including Shutdown and Restart, and maneuvering with an Engine Out </a:t>
            </a:r>
            <a:br>
              <a:rPr lang="en-US" sz="1000" dirty="0"/>
            </a:br>
            <a:r>
              <a:rPr lang="en-US" sz="1000" dirty="0"/>
              <a:t>while executing the duties of </a:t>
            </a:r>
            <a:br>
              <a:rPr lang="en-US" sz="1000" dirty="0"/>
            </a:br>
            <a:r>
              <a:rPr lang="en-US" sz="1000" dirty="0"/>
              <a:t>Pilot-In-Command) (S)</a:t>
            </a:r>
          </a:p>
          <a:p>
            <a:pPr>
              <a:lnSpc>
                <a:spcPct val="100000"/>
              </a:lnSpc>
              <a:spcBef>
                <a:spcPts val="0"/>
              </a:spcBef>
            </a:pPr>
            <a:r>
              <a:rPr lang="en-US" sz="1000" dirty="0">
                <a:hlinkClick r:id="" action="ppaction://customshow?id=30&amp;return=true"/>
              </a:rPr>
              <a:t>Recovery from Unusual Attitudes</a:t>
            </a:r>
            <a:endParaRPr lang="en-US" sz="1000" dirty="0"/>
          </a:p>
          <a:p>
            <a:pPr marL="0" indent="0">
              <a:lnSpc>
                <a:spcPct val="100000"/>
              </a:lnSpc>
              <a:spcBef>
                <a:spcPts val="0"/>
              </a:spcBef>
              <a:buNone/>
            </a:pPr>
            <a:br>
              <a:rPr lang="en-US" sz="1000" dirty="0">
                <a:solidFill>
                  <a:srgbClr val="FFC000"/>
                </a:solidFill>
              </a:rPr>
            </a:br>
            <a:r>
              <a:rPr lang="en-US" sz="1000" b="1" dirty="0">
                <a:solidFill>
                  <a:srgbClr val="FFC000"/>
                </a:solidFill>
              </a:rPr>
              <a:t>Instrument Procedures</a:t>
            </a:r>
          </a:p>
          <a:p>
            <a:pPr>
              <a:lnSpc>
                <a:spcPct val="100000"/>
              </a:lnSpc>
              <a:spcBef>
                <a:spcPts val="0"/>
              </a:spcBef>
            </a:pPr>
            <a:r>
              <a:rPr lang="en-US" sz="1000" dirty="0"/>
              <a:t>Standard Terminal Arrival/FMS Procedures</a:t>
            </a:r>
          </a:p>
          <a:p>
            <a:pPr>
              <a:lnSpc>
                <a:spcPct val="100000"/>
              </a:lnSpc>
              <a:spcBef>
                <a:spcPts val="0"/>
              </a:spcBef>
            </a:pPr>
            <a:r>
              <a:rPr lang="en-US" sz="1000" dirty="0"/>
              <a:t>Holding</a:t>
            </a:r>
          </a:p>
          <a:p>
            <a:pPr>
              <a:lnSpc>
                <a:spcPct val="100000"/>
              </a:lnSpc>
              <a:spcBef>
                <a:spcPts val="0"/>
              </a:spcBef>
            </a:pPr>
            <a:r>
              <a:rPr lang="en-US" sz="1000" dirty="0">
                <a:hlinkClick r:id="" action="ppaction://customshow?id=15&amp;return=true"/>
              </a:rPr>
              <a:t>Precision Approach, All Engines Operating</a:t>
            </a:r>
            <a:endParaRPr lang="en-US" sz="1000" dirty="0"/>
          </a:p>
          <a:p>
            <a:pPr>
              <a:lnSpc>
                <a:spcPct val="100000"/>
              </a:lnSpc>
              <a:spcBef>
                <a:spcPts val="0"/>
              </a:spcBef>
            </a:pPr>
            <a:r>
              <a:rPr lang="en-US" sz="1000" dirty="0">
                <a:hlinkClick r:id="" action="ppaction://customshow?id=13&amp;return=true"/>
              </a:rPr>
              <a:t>Precision Approach, One Engine Inoperative</a:t>
            </a:r>
            <a:endParaRPr lang="en-US" sz="1000" dirty="0"/>
          </a:p>
          <a:p>
            <a:pPr>
              <a:lnSpc>
                <a:spcPct val="100000"/>
              </a:lnSpc>
              <a:spcBef>
                <a:spcPts val="0"/>
              </a:spcBef>
            </a:pPr>
            <a:r>
              <a:rPr lang="en-US" sz="1000" dirty="0">
                <a:hlinkClick r:id="" action="ppaction://customshow?id=8&amp;return=true"/>
              </a:rPr>
              <a:t>Nonprecision Approach 1 (S)</a:t>
            </a:r>
            <a:endParaRPr lang="en-US" sz="1000" dirty="0"/>
          </a:p>
          <a:p>
            <a:pPr>
              <a:lnSpc>
                <a:spcPct val="100000"/>
              </a:lnSpc>
              <a:spcBef>
                <a:spcPts val="0"/>
              </a:spcBef>
            </a:pPr>
            <a:r>
              <a:rPr lang="en-US" sz="1000" dirty="0"/>
              <a:t>Nonprecision Approach 2 </a:t>
            </a:r>
          </a:p>
          <a:p>
            <a:pPr>
              <a:lnSpc>
                <a:spcPct val="100000"/>
              </a:lnSpc>
              <a:spcBef>
                <a:spcPts val="0"/>
              </a:spcBef>
            </a:pPr>
            <a:r>
              <a:rPr lang="en-US" sz="1000" dirty="0">
                <a:hlinkClick r:id="" action="ppaction://customshow?id=40&amp;return=true"/>
              </a:rPr>
              <a:t>Circling Approach</a:t>
            </a:r>
            <a:endParaRPr lang="en-US" sz="1000" dirty="0"/>
          </a:p>
          <a:p>
            <a:pPr>
              <a:lnSpc>
                <a:spcPct val="100000"/>
              </a:lnSpc>
              <a:spcBef>
                <a:spcPts val="0"/>
              </a:spcBef>
            </a:pPr>
            <a:r>
              <a:rPr lang="en-US" sz="1000" dirty="0"/>
              <a:t>Missed Approach from Precision Approach</a:t>
            </a:r>
          </a:p>
          <a:p>
            <a:pPr>
              <a:lnSpc>
                <a:spcPct val="100000"/>
              </a:lnSpc>
              <a:spcBef>
                <a:spcPts val="0"/>
              </a:spcBef>
            </a:pPr>
            <a:r>
              <a:rPr lang="en-US" sz="1000" dirty="0">
                <a:hlinkClick r:id="" action="ppaction://customshow?id=56&amp;return=true"/>
              </a:rPr>
              <a:t>Missed Approach with a Powerplant Failure</a:t>
            </a:r>
            <a:endParaRPr lang="en-US" sz="1000" dirty="0"/>
          </a:p>
          <a:p>
            <a:pPr>
              <a:lnSpc>
                <a:spcPct val="100000"/>
              </a:lnSpc>
              <a:spcBef>
                <a:spcPts val="0"/>
              </a:spcBef>
            </a:pPr>
            <a:r>
              <a:rPr lang="en-US" sz="1000" dirty="0">
                <a:hlinkClick r:id="" action="ppaction://customshow?id=14&amp;return=true"/>
              </a:rPr>
              <a:t>Visual</a:t>
            </a:r>
            <a:endParaRPr lang="en-US" sz="1000" dirty="0"/>
          </a:p>
          <a:p>
            <a:pPr marL="0" indent="0">
              <a:lnSpc>
                <a:spcPct val="100000"/>
              </a:lnSpc>
              <a:spcBef>
                <a:spcPts val="0"/>
              </a:spcBef>
              <a:buNone/>
            </a:pPr>
            <a:endParaRPr lang="en-US" sz="1000" b="1" dirty="0">
              <a:solidFill>
                <a:srgbClr val="FFC000"/>
              </a:solidFill>
            </a:endParaRPr>
          </a:p>
          <a:p>
            <a:pPr marL="0" indent="0">
              <a:lnSpc>
                <a:spcPct val="100000"/>
              </a:lnSpc>
              <a:spcBef>
                <a:spcPts val="0"/>
              </a:spcBef>
              <a:buNone/>
            </a:pPr>
            <a:r>
              <a:rPr lang="en-US" sz="1000" b="1" dirty="0">
                <a:solidFill>
                  <a:srgbClr val="FFC000"/>
                </a:solidFill>
              </a:rPr>
              <a:t>Landings and Approaches to Landings</a:t>
            </a:r>
          </a:p>
          <a:p>
            <a:pPr>
              <a:lnSpc>
                <a:spcPct val="100000"/>
              </a:lnSpc>
              <a:spcBef>
                <a:spcPts val="0"/>
              </a:spcBef>
            </a:pPr>
            <a:r>
              <a:rPr lang="en-US" sz="1000" dirty="0">
                <a:hlinkClick r:id="" action="ppaction://customshow?id=20&amp;return=true"/>
              </a:rPr>
              <a:t>Normal Landing (S)</a:t>
            </a:r>
            <a:endParaRPr lang="en-US" sz="1000" dirty="0"/>
          </a:p>
          <a:p>
            <a:pPr>
              <a:lnSpc>
                <a:spcPct val="100000"/>
              </a:lnSpc>
              <a:spcBef>
                <a:spcPts val="0"/>
              </a:spcBef>
            </a:pPr>
            <a:r>
              <a:rPr lang="en-US" sz="1000" dirty="0"/>
              <a:t>Crosswind Landing (S)</a:t>
            </a:r>
          </a:p>
          <a:p>
            <a:pPr>
              <a:lnSpc>
                <a:spcPct val="100000"/>
              </a:lnSpc>
              <a:spcBef>
                <a:spcPts val="0"/>
              </a:spcBef>
            </a:pPr>
            <a:r>
              <a:rPr lang="en-US" sz="1000" dirty="0">
                <a:hlinkClick r:id="" action="ppaction://customshow?id=15&amp;return=true"/>
              </a:rPr>
              <a:t>Landing from a Precision Approach (S)</a:t>
            </a:r>
            <a:endParaRPr lang="en-US" sz="1000" dirty="0"/>
          </a:p>
          <a:p>
            <a:pPr>
              <a:lnSpc>
                <a:spcPct val="100000"/>
              </a:lnSpc>
              <a:spcBef>
                <a:spcPts val="0"/>
              </a:spcBef>
            </a:pPr>
            <a:r>
              <a:rPr lang="en-US" sz="1000" dirty="0">
                <a:hlinkClick r:id="" action="ppaction://customshow?id=13&amp;return=true"/>
              </a:rPr>
              <a:t>Approach and Landing with a</a:t>
            </a:r>
            <a:br>
              <a:rPr lang="en-US" sz="1000" dirty="0">
                <a:hlinkClick r:id="" action="ppaction://customshow?id=13&amp;return=true"/>
              </a:rPr>
            </a:br>
            <a:r>
              <a:rPr lang="en-US" sz="1000" dirty="0">
                <a:hlinkClick r:id="" action="ppaction://customshow?id=13&amp;return=true"/>
              </a:rPr>
              <a:t>Powerplant Failure (S)</a:t>
            </a:r>
            <a:endParaRPr lang="en-US" sz="1000" dirty="0"/>
          </a:p>
          <a:p>
            <a:pPr>
              <a:lnSpc>
                <a:spcPct val="100000"/>
              </a:lnSpc>
              <a:spcBef>
                <a:spcPts val="0"/>
              </a:spcBef>
            </a:pPr>
            <a:r>
              <a:rPr lang="en-US" sz="1000" dirty="0">
                <a:hlinkClick r:id="" action="ppaction://customshow?id=40&amp;return=true"/>
              </a:rPr>
              <a:t>Landing from a Circling Approach</a:t>
            </a:r>
            <a:endParaRPr lang="en-US" sz="1000" dirty="0"/>
          </a:p>
          <a:p>
            <a:pPr>
              <a:lnSpc>
                <a:spcPct val="100000"/>
              </a:lnSpc>
              <a:spcBef>
                <a:spcPts val="0"/>
              </a:spcBef>
            </a:pPr>
            <a:r>
              <a:rPr lang="en-US" sz="1000" dirty="0">
                <a:hlinkClick r:id="" action="ppaction://customshow?id=39&amp;return=true"/>
              </a:rPr>
              <a:t>Rejected Landing</a:t>
            </a:r>
            <a:endParaRPr lang="en-US" sz="1000" dirty="0"/>
          </a:p>
          <a:p>
            <a:pPr>
              <a:lnSpc>
                <a:spcPct val="100000"/>
              </a:lnSpc>
              <a:spcBef>
                <a:spcPts val="0"/>
              </a:spcBef>
            </a:pPr>
            <a:r>
              <a:rPr lang="en-US" sz="1000" dirty="0">
                <a:hlinkClick r:id="" action="ppaction://customshow?id=41&amp;return=true"/>
              </a:rPr>
              <a:t>Landing from a No Flap or a </a:t>
            </a:r>
            <a:br>
              <a:rPr lang="en-US" sz="1000" dirty="0">
                <a:hlinkClick r:id="" action="ppaction://customshow?id=41&amp;return=true"/>
              </a:rPr>
            </a:br>
            <a:r>
              <a:rPr lang="en-US" sz="1000" dirty="0">
                <a:hlinkClick r:id="" action="ppaction://customshow?id=41&amp;return=true"/>
              </a:rPr>
              <a:t>Nonstandard Flap Approach</a:t>
            </a:r>
            <a:endParaRPr lang="en-US" sz="1000" dirty="0"/>
          </a:p>
          <a:p>
            <a:pPr marL="0" indent="0">
              <a:lnSpc>
                <a:spcPct val="100000"/>
              </a:lnSpc>
              <a:spcBef>
                <a:spcPts val="0"/>
              </a:spcBef>
              <a:buNone/>
            </a:pPr>
            <a:endParaRPr lang="en-US" sz="1000" dirty="0"/>
          </a:p>
          <a:p>
            <a:pPr marL="0" indent="0">
              <a:lnSpc>
                <a:spcPct val="100000"/>
              </a:lnSpc>
              <a:spcBef>
                <a:spcPts val="0"/>
              </a:spcBef>
              <a:buNone/>
            </a:pPr>
            <a:r>
              <a:rPr lang="en-US" sz="1000" b="1" dirty="0">
                <a:solidFill>
                  <a:srgbClr val="FFC000"/>
                </a:solidFill>
              </a:rPr>
              <a:t>Normal and Abnormal Procedures</a:t>
            </a:r>
          </a:p>
          <a:p>
            <a:pPr>
              <a:lnSpc>
                <a:spcPct val="100000"/>
              </a:lnSpc>
              <a:spcBef>
                <a:spcPts val="0"/>
              </a:spcBef>
            </a:pPr>
            <a:r>
              <a:rPr lang="en-US" sz="1000" dirty="0"/>
              <a:t>Powerplant</a:t>
            </a:r>
          </a:p>
          <a:p>
            <a:pPr>
              <a:lnSpc>
                <a:spcPct val="100000"/>
              </a:lnSpc>
              <a:spcBef>
                <a:spcPts val="0"/>
              </a:spcBef>
            </a:pPr>
            <a:r>
              <a:rPr lang="en-US" sz="1000" dirty="0">
                <a:hlinkClick r:id="" action="ppaction://customshow?id=5&amp;return=true"/>
              </a:rPr>
              <a:t>Fuel System</a:t>
            </a:r>
            <a:endParaRPr lang="en-US" sz="1000" dirty="0"/>
          </a:p>
          <a:p>
            <a:pPr>
              <a:lnSpc>
                <a:spcPct val="100000"/>
              </a:lnSpc>
              <a:spcBef>
                <a:spcPts val="0"/>
              </a:spcBef>
            </a:pPr>
            <a:r>
              <a:rPr lang="en-US" sz="1000" dirty="0">
                <a:hlinkClick r:id="" action="ppaction://customshow?id=33&amp;return=true"/>
              </a:rPr>
              <a:t>Electrical System</a:t>
            </a:r>
            <a:endParaRPr lang="en-US" sz="1000" dirty="0"/>
          </a:p>
          <a:p>
            <a:pPr>
              <a:lnSpc>
                <a:spcPct val="100000"/>
              </a:lnSpc>
              <a:spcBef>
                <a:spcPts val="0"/>
              </a:spcBef>
            </a:pPr>
            <a:r>
              <a:rPr lang="en-US" sz="1000" dirty="0">
                <a:hlinkClick r:id="" action="ppaction://customshow?id=34&amp;return=true"/>
              </a:rPr>
              <a:t>Hydraulic System</a:t>
            </a:r>
            <a:endParaRPr lang="en-US" sz="1000" dirty="0"/>
          </a:p>
          <a:p>
            <a:pPr>
              <a:lnSpc>
                <a:spcPct val="100000"/>
              </a:lnSpc>
              <a:spcBef>
                <a:spcPts val="0"/>
              </a:spcBef>
            </a:pPr>
            <a:r>
              <a:rPr lang="en-US" sz="1000" dirty="0">
                <a:hlinkClick r:id="" action="ppaction://customshow?id=16&amp;return=true"/>
              </a:rPr>
              <a:t>Fire Detection and Extinguishing Systems</a:t>
            </a:r>
            <a:endParaRPr lang="en-US" sz="1000" dirty="0"/>
          </a:p>
          <a:p>
            <a:pPr>
              <a:lnSpc>
                <a:spcPct val="100000"/>
              </a:lnSpc>
              <a:spcBef>
                <a:spcPts val="0"/>
              </a:spcBef>
            </a:pPr>
            <a:r>
              <a:rPr lang="en-US" sz="1000" dirty="0">
                <a:hlinkClick r:id="" action="ppaction://customshow?id=35&amp;return=true"/>
              </a:rPr>
              <a:t>Automatic Flight Control System, Electronic Flight Instrument System and Related Subsystems</a:t>
            </a:r>
            <a:endParaRPr lang="en-US" sz="1000" dirty="0"/>
          </a:p>
          <a:p>
            <a:pPr>
              <a:lnSpc>
                <a:spcPct val="100000"/>
              </a:lnSpc>
              <a:spcBef>
                <a:spcPts val="0"/>
              </a:spcBef>
            </a:pPr>
            <a:r>
              <a:rPr lang="en-US" sz="1000" dirty="0">
                <a:hlinkClick r:id="" action="ppaction://customshow?id=35&amp;return=true"/>
              </a:rPr>
              <a:t>Flight Control Systems</a:t>
            </a:r>
            <a:endParaRPr lang="en-US" sz="1000" dirty="0"/>
          </a:p>
          <a:p>
            <a:pPr marL="0" indent="0">
              <a:lnSpc>
                <a:spcPct val="100000"/>
              </a:lnSpc>
              <a:spcBef>
                <a:spcPts val="0"/>
              </a:spcBef>
              <a:buNone/>
            </a:pPr>
            <a:br>
              <a:rPr lang="en-US" sz="1000" dirty="0">
                <a:solidFill>
                  <a:srgbClr val="FFC000"/>
                </a:solidFill>
              </a:rPr>
            </a:br>
            <a:r>
              <a:rPr lang="en-US" sz="1000" b="1" dirty="0">
                <a:solidFill>
                  <a:srgbClr val="FFC000"/>
                </a:solidFill>
              </a:rPr>
              <a:t>Postflight Procedures</a:t>
            </a:r>
          </a:p>
          <a:p>
            <a:pPr>
              <a:lnSpc>
                <a:spcPct val="100000"/>
              </a:lnSpc>
              <a:spcBef>
                <a:spcPts val="0"/>
              </a:spcBef>
            </a:pPr>
            <a:r>
              <a:rPr lang="en-US" sz="1000" dirty="0"/>
              <a:t>After-Landing Procedures</a:t>
            </a:r>
          </a:p>
          <a:p>
            <a:pPr>
              <a:lnSpc>
                <a:spcPct val="100000"/>
              </a:lnSpc>
              <a:spcBef>
                <a:spcPts val="0"/>
              </a:spcBef>
            </a:pPr>
            <a:r>
              <a:rPr lang="en-US" sz="1000" dirty="0"/>
              <a:t>Parking and Securing</a:t>
            </a:r>
          </a:p>
          <a:p>
            <a:pPr>
              <a:lnSpc>
                <a:spcPct val="100000"/>
              </a:lnSpc>
              <a:spcBef>
                <a:spcPts val="0"/>
              </a:spcBef>
            </a:pPr>
            <a:endParaRPr lang="en-US" sz="1000" dirty="0"/>
          </a:p>
        </p:txBody>
      </p:sp>
    </p:spTree>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6" y="857257"/>
            <a:ext cx="7414948" cy="2780750"/>
          </a:xfrm>
        </p:spPr>
        <p:txBody>
          <a:bodyPr/>
          <a:lstStyle/>
          <a:p>
            <a:pPr indent="0">
              <a:buNone/>
            </a:pPr>
            <a:r>
              <a:rPr lang="en-US" sz="1400" dirty="0"/>
              <a:t>Line-Oriented Simulation Training (LOST) will facilitate the transition from practicing specific maneuvers in the Flight Simulator Modules to integration of all applicable maneuvers into a simulated total flight. LOST will include two (2) flight segments. </a:t>
            </a:r>
          </a:p>
          <a:p>
            <a:pPr indent="0">
              <a:buNone/>
            </a:pPr>
            <a:endParaRPr lang="en-US" sz="1400" dirty="0"/>
          </a:p>
          <a:p>
            <a:r>
              <a:rPr lang="en-US" sz="1400" b="1" dirty="0">
                <a:solidFill>
                  <a:srgbClr val="FFC000"/>
                </a:solidFill>
              </a:rPr>
              <a:t>Segment One</a:t>
            </a:r>
          </a:p>
          <a:p>
            <a:pPr lvl="1"/>
            <a:r>
              <a:rPr lang="en-US" sz="1400" dirty="0"/>
              <a:t>This segment includes strictly normal procedures from taxi after engine </a:t>
            </a:r>
            <a:br>
              <a:rPr lang="en-US" sz="1400" dirty="0"/>
            </a:br>
            <a:r>
              <a:rPr lang="en-US" sz="1400" dirty="0"/>
              <a:t>start at one airport, to arrival at another.</a:t>
            </a:r>
          </a:p>
          <a:p>
            <a:pPr lvl="1"/>
            <a:endParaRPr lang="en-US" sz="1400" dirty="0"/>
          </a:p>
          <a:p>
            <a:r>
              <a:rPr lang="en-US" sz="1400" b="1" dirty="0">
                <a:solidFill>
                  <a:srgbClr val="FFC000"/>
                </a:solidFill>
              </a:rPr>
              <a:t>Segment Two</a:t>
            </a:r>
          </a:p>
          <a:p>
            <a:pPr lvl="1"/>
            <a:r>
              <a:rPr lang="en-US" sz="1400" dirty="0"/>
              <a:t>This segment includes training in appropriate abnormal and </a:t>
            </a:r>
            <a:br>
              <a:rPr lang="en-US" sz="1400" dirty="0"/>
            </a:br>
            <a:r>
              <a:rPr lang="en-US" sz="1400" dirty="0"/>
              <a:t>emergency flight operations. </a:t>
            </a:r>
          </a:p>
          <a:p>
            <a:pPr indent="0">
              <a:buNone/>
            </a:pPr>
            <a:endParaRPr lang="en-US" sz="2000" dirty="0">
              <a:effectLst>
                <a:outerShdw blurRad="38100" dist="38100" dir="2700000" algn="tl">
                  <a:srgbClr val="000000">
                    <a:alpha val="43137"/>
                  </a:srgbClr>
                </a:outerShdw>
              </a:effectLst>
            </a:endParaRPr>
          </a:p>
        </p:txBody>
      </p:sp>
      <p:sp>
        <p:nvSpPr>
          <p:cNvPr id="175106" name="Rectangle 2"/>
          <p:cNvSpPr>
            <a:spLocks noGrp="1" noChangeArrowheads="1"/>
          </p:cNvSpPr>
          <p:nvPr>
            <p:ph type="title"/>
          </p:nvPr>
        </p:nvSpPr>
        <p:spPr/>
        <p:txBody>
          <a:bodyPr>
            <a:normAutofit/>
          </a:bodyPr>
          <a:lstStyle/>
          <a:p>
            <a:r>
              <a:rPr lang="en-US" dirty="0"/>
              <a:t>ASTRA </a:t>
            </a:r>
            <a:r>
              <a:rPr lang="en-US" dirty="0">
                <a:effectLst>
                  <a:outerShdw blurRad="38100" dist="38100" dir="2700000" algn="tl">
                    <a:srgbClr val="000000">
                      <a:alpha val="43137"/>
                    </a:srgbClr>
                  </a:outerShdw>
                </a:effectLst>
              </a:rPr>
              <a:t>Initial (Sim 7 - LOST)</a:t>
            </a: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8" name="Picture 7">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809695443"/>
      </p:ext>
    </p:extLst>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normAutofit/>
          </a:bodyPr>
          <a:lstStyle/>
          <a:p>
            <a:r>
              <a:rPr lang="en-US" dirty="0"/>
              <a:t>ASTRA</a:t>
            </a:r>
            <a:r>
              <a:rPr lang="en-US" dirty="0">
                <a:effectLst>
                  <a:outerShdw blurRad="38100" dist="38100" dir="2700000" algn="tl">
                    <a:srgbClr val="000000">
                      <a:alpha val="43137"/>
                    </a:srgbClr>
                  </a:outerShdw>
                </a:effectLst>
              </a:rPr>
              <a:t> Recurrent - TCE (Sim 1)</a:t>
            </a:r>
          </a:p>
        </p:txBody>
      </p:sp>
      <p:sp>
        <p:nvSpPr>
          <p:cNvPr id="5" name="Content Placeholder 6"/>
          <p:cNvSpPr txBox="1">
            <a:spLocks/>
          </p:cNvSpPr>
          <p:nvPr/>
        </p:nvSpPr>
        <p:spPr>
          <a:xfrm>
            <a:off x="832518" y="857256"/>
            <a:ext cx="8229599" cy="3914775"/>
          </a:xfrm>
          <a:prstGeom prst="rect">
            <a:avLst/>
          </a:prstGeom>
        </p:spPr>
        <p:txBody>
          <a:bodyPr vert="horz" lIns="91440" tIns="45720" rIns="91440" bIns="45720" numCol="2" rtlCol="0">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bg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bg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00000"/>
              </a:lnSpc>
              <a:spcBef>
                <a:spcPts val="0"/>
              </a:spcBef>
              <a:buNone/>
            </a:pPr>
            <a:r>
              <a:rPr lang="en-US" sz="1000" b="1" dirty="0">
                <a:solidFill>
                  <a:srgbClr val="FFC000"/>
                </a:solidFill>
                <a:effectLst/>
              </a:rPr>
              <a:t>Preflight Procedures</a:t>
            </a:r>
          </a:p>
          <a:p>
            <a:pPr>
              <a:lnSpc>
                <a:spcPct val="100000"/>
              </a:lnSpc>
              <a:spcBef>
                <a:spcPts val="0"/>
              </a:spcBef>
            </a:pPr>
            <a:r>
              <a:rPr lang="en-US" sz="1000" dirty="0">
                <a:effectLst/>
              </a:rPr>
              <a:t>Pre-Flight Inspection (Cockpit Only) (S)</a:t>
            </a:r>
          </a:p>
          <a:p>
            <a:pPr>
              <a:lnSpc>
                <a:spcPct val="100000"/>
              </a:lnSpc>
              <a:spcBef>
                <a:spcPts val="0"/>
              </a:spcBef>
            </a:pPr>
            <a:r>
              <a:rPr lang="en-US" sz="1000" dirty="0">
                <a:effectLst/>
                <a:hlinkClick r:id="" action="ppaction://customshow?id=22&amp;return=true"/>
              </a:rPr>
              <a:t>Powerplant Start </a:t>
            </a:r>
            <a:r>
              <a:rPr lang="en-US" sz="1000" dirty="0">
                <a:hlinkClick r:id="" action="ppaction://customshow?id=22&amp;return=true"/>
              </a:rPr>
              <a:t>–</a:t>
            </a:r>
            <a:r>
              <a:rPr lang="en-US" sz="1000" dirty="0">
                <a:effectLst/>
                <a:hlinkClick r:id="" action="ppaction://customshow?id=22&amp;return=true"/>
              </a:rPr>
              <a:t> Normal </a:t>
            </a:r>
            <a:endParaRPr lang="en-US" sz="1000" dirty="0">
              <a:effectLst/>
            </a:endParaRPr>
          </a:p>
          <a:p>
            <a:pPr>
              <a:lnSpc>
                <a:spcPct val="100000"/>
              </a:lnSpc>
              <a:spcBef>
                <a:spcPts val="0"/>
              </a:spcBef>
            </a:pPr>
            <a:r>
              <a:rPr lang="en-US" sz="1000" dirty="0">
                <a:effectLst/>
                <a:hlinkClick r:id="" action="ppaction://customshow?id=23&amp;return=true"/>
              </a:rPr>
              <a:t>Powerplant Start </a:t>
            </a:r>
            <a:r>
              <a:rPr lang="en-US" sz="1000" dirty="0">
                <a:hlinkClick r:id="" action="ppaction://customshow?id=23&amp;return=true"/>
              </a:rPr>
              <a:t>–</a:t>
            </a:r>
            <a:r>
              <a:rPr lang="en-US" sz="1000" dirty="0">
                <a:effectLst/>
                <a:hlinkClick r:id="" action="ppaction://customshow?id=23&amp;return=true"/>
              </a:rPr>
              <a:t> Abnormal</a:t>
            </a:r>
            <a:endParaRPr lang="en-US" sz="1000" dirty="0">
              <a:effectLst/>
            </a:endParaRPr>
          </a:p>
          <a:p>
            <a:pPr>
              <a:lnSpc>
                <a:spcPct val="100000"/>
              </a:lnSpc>
              <a:spcBef>
                <a:spcPts val="0"/>
              </a:spcBef>
            </a:pPr>
            <a:r>
              <a:rPr lang="en-US" sz="1000" dirty="0">
                <a:effectLst/>
                <a:hlinkClick r:id="" action="ppaction://customshow?id=24&amp;return=true"/>
              </a:rPr>
              <a:t>Taxiing/Runway Operations</a:t>
            </a:r>
            <a:endParaRPr lang="en-US" sz="1000" dirty="0">
              <a:effectLst/>
            </a:endParaRPr>
          </a:p>
          <a:p>
            <a:pPr>
              <a:lnSpc>
                <a:spcPct val="100000"/>
              </a:lnSpc>
              <a:spcBef>
                <a:spcPts val="0"/>
              </a:spcBef>
            </a:pPr>
            <a:r>
              <a:rPr lang="en-US" sz="1000" dirty="0">
                <a:effectLst/>
              </a:rPr>
              <a:t>Pretakeoff Checks (S)</a:t>
            </a: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r>
              <a:rPr lang="en-US" sz="1000" b="1" dirty="0">
                <a:solidFill>
                  <a:srgbClr val="FFC000"/>
                </a:solidFill>
                <a:effectLst/>
              </a:rPr>
              <a:t>Takeoff and Departure Phase</a:t>
            </a:r>
          </a:p>
          <a:p>
            <a:pPr>
              <a:lnSpc>
                <a:spcPct val="100000"/>
              </a:lnSpc>
              <a:spcBef>
                <a:spcPts val="0"/>
              </a:spcBef>
            </a:pPr>
            <a:r>
              <a:rPr lang="en-US" sz="1000" dirty="0">
                <a:effectLst/>
                <a:hlinkClick r:id="" action="ppaction://customshow?id=55&amp;return=true"/>
              </a:rPr>
              <a:t>Normal Takeoff (S)</a:t>
            </a:r>
            <a:endParaRPr lang="en-US" sz="1000" dirty="0">
              <a:effectLst/>
            </a:endParaRPr>
          </a:p>
          <a:p>
            <a:pPr>
              <a:lnSpc>
                <a:spcPct val="100000"/>
              </a:lnSpc>
              <a:spcBef>
                <a:spcPts val="0"/>
              </a:spcBef>
            </a:pPr>
            <a:r>
              <a:rPr lang="en-US" sz="1000" dirty="0">
                <a:effectLst/>
              </a:rPr>
              <a:t>Crosswind Takeoff (S)</a:t>
            </a:r>
          </a:p>
          <a:p>
            <a:pPr>
              <a:lnSpc>
                <a:spcPct val="100000"/>
              </a:lnSpc>
              <a:spcBef>
                <a:spcPts val="0"/>
              </a:spcBef>
            </a:pPr>
            <a:r>
              <a:rPr lang="en-US" sz="1000" dirty="0">
                <a:effectLst/>
              </a:rPr>
              <a:t>Instrument Takeoff</a:t>
            </a:r>
          </a:p>
          <a:p>
            <a:pPr>
              <a:lnSpc>
                <a:spcPct val="100000"/>
              </a:lnSpc>
              <a:spcBef>
                <a:spcPts val="0"/>
              </a:spcBef>
            </a:pPr>
            <a:r>
              <a:rPr lang="en-US" sz="1000" dirty="0">
                <a:effectLst/>
              </a:rPr>
              <a:t>Departure Procedure</a:t>
            </a: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r>
              <a:rPr lang="en-US" sz="1000" b="1" dirty="0">
                <a:solidFill>
                  <a:srgbClr val="FFC000"/>
                </a:solidFill>
                <a:effectLst/>
              </a:rPr>
              <a:t>Inflight Maneuvers</a:t>
            </a:r>
          </a:p>
          <a:p>
            <a:pPr>
              <a:lnSpc>
                <a:spcPct val="100000"/>
              </a:lnSpc>
              <a:spcBef>
                <a:spcPts val="0"/>
              </a:spcBef>
            </a:pPr>
            <a:r>
              <a:rPr lang="en-US" sz="1000" dirty="0">
                <a:effectLst/>
                <a:hlinkClick r:id="" action="ppaction://customshow?id=28&amp;return=true"/>
              </a:rPr>
              <a:t>Steep Turns</a:t>
            </a:r>
            <a:endParaRPr lang="en-US" sz="1000" dirty="0">
              <a:effectLst/>
            </a:endParaRPr>
          </a:p>
          <a:p>
            <a:pPr>
              <a:lnSpc>
                <a:spcPct val="100000"/>
              </a:lnSpc>
              <a:spcBef>
                <a:spcPts val="0"/>
              </a:spcBef>
            </a:pPr>
            <a:r>
              <a:rPr lang="en-US" sz="1000" dirty="0">
                <a:effectLst/>
                <a:hlinkClick r:id="" action="ppaction://customshow?id=4&amp;return=true"/>
              </a:rPr>
              <a:t>Approach to Stall, Clean Configuration</a:t>
            </a:r>
            <a:endParaRPr lang="en-US" sz="1000" dirty="0">
              <a:effectLst/>
            </a:endParaRPr>
          </a:p>
          <a:p>
            <a:pPr>
              <a:lnSpc>
                <a:spcPct val="100000"/>
              </a:lnSpc>
              <a:spcBef>
                <a:spcPts val="0"/>
              </a:spcBef>
            </a:pPr>
            <a:r>
              <a:rPr lang="en-US" sz="1000" dirty="0">
                <a:effectLst/>
                <a:hlinkClick r:id="" action="ppaction://customshow?id=18&amp;return=true"/>
              </a:rPr>
              <a:t>Approach to Stall, Takeoff or Approach Configuration</a:t>
            </a:r>
            <a:endParaRPr lang="en-US" sz="1000" dirty="0">
              <a:effectLst/>
            </a:endParaRPr>
          </a:p>
          <a:p>
            <a:pPr>
              <a:lnSpc>
                <a:spcPct val="100000"/>
              </a:lnSpc>
              <a:spcBef>
                <a:spcPts val="0"/>
              </a:spcBef>
            </a:pPr>
            <a:r>
              <a:rPr lang="en-US" sz="1000" dirty="0">
                <a:effectLst/>
                <a:hlinkClick r:id="" action="ppaction://customshow?id=19&amp;return=true"/>
              </a:rPr>
              <a:t>Approach to Stall, Landing Configuration</a:t>
            </a:r>
            <a:endParaRPr lang="en-US" sz="1000" dirty="0">
              <a:effectLst/>
            </a:endParaRPr>
          </a:p>
          <a:p>
            <a:pPr>
              <a:lnSpc>
                <a:spcPct val="100000"/>
              </a:lnSpc>
              <a:spcBef>
                <a:spcPts val="0"/>
              </a:spcBef>
            </a:pPr>
            <a:r>
              <a:rPr lang="en-US" sz="1000" dirty="0">
                <a:hlinkClick r:id="" action="ppaction://customshow?id=31&amp;return=true"/>
              </a:rPr>
              <a:t>Powerplant Failure (Including Shutdown &amp; Restart</a:t>
            </a:r>
            <a:r>
              <a:rPr lang="en-US" sz="1000" dirty="0"/>
              <a:t>)</a:t>
            </a:r>
          </a:p>
          <a:p>
            <a:pPr>
              <a:lnSpc>
                <a:spcPct val="100000"/>
              </a:lnSpc>
              <a:spcBef>
                <a:spcPts val="0"/>
              </a:spcBef>
            </a:pPr>
            <a:r>
              <a:rPr lang="en-US" sz="1000" dirty="0"/>
              <a:t>Powerplant Failure (Including Shutdown &amp; Restart, and </a:t>
            </a:r>
            <a:br>
              <a:rPr lang="en-US" sz="1000" dirty="0"/>
            </a:br>
            <a:r>
              <a:rPr lang="en-US" sz="1000" dirty="0"/>
              <a:t>maneuvering with an Engine Out while executing the duties </a:t>
            </a:r>
            <a:br>
              <a:rPr lang="en-US" sz="1000" dirty="0"/>
            </a:br>
            <a:r>
              <a:rPr lang="en-US" sz="1000" dirty="0"/>
              <a:t>of Pilot-In-Command) (S)</a:t>
            </a:r>
          </a:p>
          <a:p>
            <a:pPr>
              <a:lnSpc>
                <a:spcPct val="100000"/>
              </a:lnSpc>
              <a:spcBef>
                <a:spcPts val="0"/>
              </a:spcBef>
            </a:pPr>
            <a:r>
              <a:rPr lang="en-US" sz="1000" dirty="0">
                <a:effectLst/>
                <a:hlinkClick r:id="" action="ppaction://customshow?id=30&amp;return=true"/>
              </a:rPr>
              <a:t>Recovery from Unusual Attitudes</a:t>
            </a:r>
            <a:endParaRPr lang="en-US" sz="1000" dirty="0">
              <a:effectLst/>
            </a:endParaRP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endParaRPr lang="en-US" sz="1000" b="1" dirty="0">
              <a:solidFill>
                <a:srgbClr val="FFC000"/>
              </a:solidFill>
              <a:effectLst/>
            </a:endParaRPr>
          </a:p>
          <a:p>
            <a:pPr marL="0" indent="0">
              <a:lnSpc>
                <a:spcPct val="100000"/>
              </a:lnSpc>
              <a:spcBef>
                <a:spcPts val="0"/>
              </a:spcBef>
              <a:buNone/>
            </a:pPr>
            <a:r>
              <a:rPr lang="en-US" sz="1000" b="1" dirty="0">
                <a:solidFill>
                  <a:srgbClr val="FFC000"/>
                </a:solidFill>
                <a:effectLst/>
              </a:rPr>
              <a:t>Instrument Procedures</a:t>
            </a:r>
          </a:p>
          <a:p>
            <a:pPr>
              <a:lnSpc>
                <a:spcPct val="100000"/>
              </a:lnSpc>
              <a:spcBef>
                <a:spcPts val="0"/>
              </a:spcBef>
            </a:pPr>
            <a:r>
              <a:rPr lang="en-US" sz="1000" dirty="0">
                <a:effectLst/>
              </a:rPr>
              <a:t>Standard Terminal Arrival/FMS Procedures</a:t>
            </a:r>
          </a:p>
          <a:p>
            <a:pPr>
              <a:lnSpc>
                <a:spcPct val="100000"/>
              </a:lnSpc>
              <a:spcBef>
                <a:spcPts val="0"/>
              </a:spcBef>
            </a:pPr>
            <a:r>
              <a:rPr lang="en-US" sz="1000" dirty="0">
                <a:effectLst/>
              </a:rPr>
              <a:t>Holding</a:t>
            </a:r>
          </a:p>
          <a:p>
            <a:pPr>
              <a:lnSpc>
                <a:spcPct val="100000"/>
              </a:lnSpc>
              <a:spcBef>
                <a:spcPts val="0"/>
              </a:spcBef>
            </a:pPr>
            <a:r>
              <a:rPr lang="en-US" sz="1000" dirty="0">
                <a:effectLst/>
                <a:hlinkClick r:id="" action="ppaction://customshow?id=13&amp;return=true"/>
              </a:rPr>
              <a:t>Precision Approach, One Engine Inoperative</a:t>
            </a:r>
            <a:endParaRPr lang="en-US" sz="1000" dirty="0">
              <a:effectLst/>
            </a:endParaRPr>
          </a:p>
          <a:p>
            <a:pPr>
              <a:lnSpc>
                <a:spcPct val="100000"/>
              </a:lnSpc>
              <a:spcBef>
                <a:spcPts val="0"/>
              </a:spcBef>
            </a:pPr>
            <a:r>
              <a:rPr lang="en-US" sz="1000" dirty="0">
                <a:effectLst/>
                <a:hlinkClick r:id="" action="ppaction://customshow?id=21&amp;return=true"/>
              </a:rPr>
              <a:t>Missed Approach from Precision Approach</a:t>
            </a:r>
            <a:endParaRPr lang="en-US" sz="1000" dirty="0">
              <a:effectLst/>
            </a:endParaRPr>
          </a:p>
          <a:p>
            <a:pPr>
              <a:lnSpc>
                <a:spcPct val="100000"/>
              </a:lnSpc>
              <a:spcBef>
                <a:spcPts val="0"/>
              </a:spcBef>
            </a:pPr>
            <a:r>
              <a:rPr lang="en-US" sz="1000" dirty="0">
                <a:effectLst/>
                <a:hlinkClick r:id="" action="ppaction://customshow?id=56&amp;return=true"/>
              </a:rPr>
              <a:t>Missed Approach with a Powerplant Failure</a:t>
            </a:r>
            <a:endParaRPr lang="en-US" sz="1000" dirty="0">
              <a:effectLst/>
            </a:endParaRP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r>
              <a:rPr lang="en-US" sz="1000" b="1" dirty="0">
                <a:solidFill>
                  <a:srgbClr val="FFC000"/>
                </a:solidFill>
                <a:effectLst/>
              </a:rPr>
              <a:t>Landings and Approaches to Landings</a:t>
            </a:r>
          </a:p>
          <a:p>
            <a:pPr>
              <a:lnSpc>
                <a:spcPct val="100000"/>
              </a:lnSpc>
              <a:spcBef>
                <a:spcPts val="0"/>
              </a:spcBef>
            </a:pPr>
            <a:r>
              <a:rPr lang="en-US" sz="1000" dirty="0">
                <a:effectLst/>
                <a:hlinkClick r:id="" action="ppaction://customshow?id=20&amp;return=true"/>
              </a:rPr>
              <a:t>Normal Landing (S)</a:t>
            </a:r>
            <a:endParaRPr lang="en-US" sz="1000" dirty="0">
              <a:effectLst/>
            </a:endParaRPr>
          </a:p>
          <a:p>
            <a:pPr>
              <a:lnSpc>
                <a:spcPct val="100000"/>
              </a:lnSpc>
              <a:spcBef>
                <a:spcPts val="0"/>
              </a:spcBef>
            </a:pPr>
            <a:r>
              <a:rPr lang="en-US" sz="1000" dirty="0">
                <a:effectLst/>
                <a:hlinkClick r:id="" action="ppaction://customshow?id=15&amp;return=true"/>
              </a:rPr>
              <a:t>Landing from a Precision Approach</a:t>
            </a:r>
            <a:endParaRPr lang="en-US" sz="1000" dirty="0">
              <a:effectLst/>
            </a:endParaRPr>
          </a:p>
          <a:p>
            <a:pPr>
              <a:lnSpc>
                <a:spcPct val="100000"/>
              </a:lnSpc>
              <a:spcBef>
                <a:spcPts val="0"/>
              </a:spcBef>
            </a:pPr>
            <a:r>
              <a:rPr lang="en-US" sz="1000" dirty="0">
                <a:effectLst/>
                <a:hlinkClick r:id="" action="ppaction://customshow?id=13&amp;return=true"/>
              </a:rPr>
              <a:t>Approach and Landing with a Powerplant Failure (S)</a:t>
            </a:r>
            <a:endParaRPr lang="en-US" sz="1000" dirty="0">
              <a:effectLst/>
            </a:endParaRP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r>
              <a:rPr lang="en-US" sz="1000" b="1" dirty="0">
                <a:solidFill>
                  <a:srgbClr val="FFC000"/>
                </a:solidFill>
                <a:effectLst/>
              </a:rPr>
              <a:t>Normal and Abnormal Procedures</a:t>
            </a:r>
          </a:p>
          <a:p>
            <a:pPr>
              <a:lnSpc>
                <a:spcPct val="100000"/>
              </a:lnSpc>
              <a:spcBef>
                <a:spcPts val="0"/>
              </a:spcBef>
            </a:pPr>
            <a:r>
              <a:rPr lang="en-US" sz="1000" dirty="0">
                <a:effectLst/>
              </a:rPr>
              <a:t>Powerplant</a:t>
            </a:r>
          </a:p>
          <a:p>
            <a:pPr>
              <a:lnSpc>
                <a:spcPct val="100000"/>
              </a:lnSpc>
              <a:spcBef>
                <a:spcPts val="0"/>
              </a:spcBef>
            </a:pPr>
            <a:r>
              <a:rPr lang="en-US" sz="1000" dirty="0">
                <a:effectLst/>
                <a:hlinkClick r:id="" action="ppaction://customshow?id=11&amp;return=true"/>
              </a:rPr>
              <a:t>Anti-ice and Deice Systems</a:t>
            </a:r>
            <a:endParaRPr lang="en-US" sz="1000" dirty="0">
              <a:effectLst/>
            </a:endParaRPr>
          </a:p>
          <a:p>
            <a:pPr>
              <a:lnSpc>
                <a:spcPct val="100000"/>
              </a:lnSpc>
              <a:spcBef>
                <a:spcPts val="0"/>
              </a:spcBef>
            </a:pPr>
            <a:r>
              <a:rPr lang="en-US" sz="1000" dirty="0">
                <a:effectLst/>
              </a:rPr>
              <a:t>Aircraft and Personal Emergency Equipment</a:t>
            </a: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r>
              <a:rPr lang="en-US" sz="1000" b="1" dirty="0">
                <a:solidFill>
                  <a:srgbClr val="FFC000"/>
                </a:solidFill>
                <a:effectLst/>
              </a:rPr>
              <a:t>Postflight Procedures</a:t>
            </a:r>
          </a:p>
          <a:p>
            <a:pPr>
              <a:lnSpc>
                <a:spcPct val="100000"/>
              </a:lnSpc>
              <a:spcBef>
                <a:spcPts val="0"/>
              </a:spcBef>
            </a:pPr>
            <a:r>
              <a:rPr lang="en-US" sz="1000" dirty="0">
                <a:effectLst/>
              </a:rPr>
              <a:t>After-Landing Procedures</a:t>
            </a:r>
          </a:p>
          <a:p>
            <a:pPr>
              <a:lnSpc>
                <a:spcPct val="100000"/>
              </a:lnSpc>
              <a:spcBef>
                <a:spcPts val="0"/>
              </a:spcBef>
            </a:pPr>
            <a:r>
              <a:rPr lang="en-US" sz="1000" dirty="0">
                <a:effectLst/>
              </a:rPr>
              <a:t>Parking and Securing</a:t>
            </a:r>
          </a:p>
          <a:p>
            <a:pPr>
              <a:lnSpc>
                <a:spcPct val="100000"/>
              </a:lnSpc>
              <a:spcBef>
                <a:spcPts val="0"/>
              </a:spcBef>
            </a:pPr>
            <a:endParaRPr lang="en-US" sz="1000" dirty="0">
              <a:effectLst/>
            </a:endParaRPr>
          </a:p>
          <a:p>
            <a:pPr marL="0" indent="0">
              <a:lnSpc>
                <a:spcPct val="100000"/>
              </a:lnSpc>
              <a:spcBef>
                <a:spcPts val="0"/>
              </a:spcBef>
              <a:buNone/>
            </a:pPr>
            <a:endParaRPr lang="en-US" sz="1000" dirty="0">
              <a:solidFill>
                <a:srgbClr val="FFC000"/>
              </a:solidFill>
              <a:effectLst/>
            </a:endParaRPr>
          </a:p>
          <a:p>
            <a:pPr marL="0" indent="0">
              <a:lnSpc>
                <a:spcPct val="100000"/>
              </a:lnSpc>
              <a:spcBef>
                <a:spcPts val="0"/>
              </a:spcBef>
              <a:buNone/>
            </a:pPr>
            <a:endParaRPr lang="en-US" sz="1000" dirty="0">
              <a:effectLst/>
            </a:endParaRPr>
          </a:p>
        </p:txBody>
      </p:sp>
      <p:pic>
        <p:nvPicPr>
          <p:cNvPr id="6" name="Picture 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722" y="4833939"/>
            <a:ext cx="297656" cy="297656"/>
          </a:xfrm>
          <a:prstGeom prst="rect">
            <a:avLst/>
          </a:prstGeom>
        </p:spPr>
      </p:pic>
      <p:pic>
        <p:nvPicPr>
          <p:cNvPr id="10"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648" y="4833939"/>
            <a:ext cx="297656" cy="297656"/>
          </a:xfrm>
          <a:prstGeom prst="rect">
            <a:avLst/>
          </a:prstGeom>
        </p:spPr>
      </p:pic>
    </p:spTree>
    <p:extLst>
      <p:ext uri="{BB962C8B-B14F-4D97-AF65-F5344CB8AC3E}">
        <p14:creationId xmlns:p14="http://schemas.microsoft.com/office/powerpoint/2010/main" val="2906485225"/>
      </p:ext>
    </p:extLst>
  </p:cSld>
  <p:clrMapOvr>
    <a:masterClrMapping/>
  </p:clrMapOvr>
  <p:transition/>
</p:sld>
</file>

<file path=ppt/theme/theme1.xml><?xml version="1.0" encoding="utf-8"?>
<a:theme xmlns:a="http://schemas.openxmlformats.org/drawingml/2006/main" name="homeMAIN">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2.xml><?xml version="1.0" encoding="utf-8"?>
<a:theme xmlns:a="http://schemas.openxmlformats.org/drawingml/2006/main" name="1_homeMAIN">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3.xml><?xml version="1.0" encoding="utf-8"?>
<a:theme xmlns:a="http://schemas.openxmlformats.org/drawingml/2006/main" name="1_HoneyComb_Blue-1">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4.xml><?xml version="1.0" encoding="utf-8"?>
<a:theme xmlns:a="http://schemas.openxmlformats.org/drawingml/2006/main" name="2_HoneyComb_Blue-1">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5.xml><?xml version="1.0" encoding="utf-8"?>
<a:theme xmlns:a="http://schemas.openxmlformats.org/drawingml/2006/main" name="4_HoneyComb_Blue-1">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6.xml><?xml version="1.0" encoding="utf-8"?>
<a:theme xmlns:a="http://schemas.openxmlformats.org/drawingml/2006/main" name="LAST PAGE">
  <a:themeElements>
    <a:clrScheme name="FS Color Scheme">
      <a:dk1>
        <a:sysClr val="windowText" lastClr="000000"/>
      </a:dk1>
      <a:lt1>
        <a:srgbClr val="FFFFFF"/>
      </a:lt1>
      <a:dk2>
        <a:srgbClr val="414042"/>
      </a:dk2>
      <a:lt2>
        <a:srgbClr val="FFFFFF"/>
      </a:lt2>
      <a:accent1>
        <a:srgbClr val="FFC20E"/>
      </a:accent1>
      <a:accent2>
        <a:srgbClr val="0060A9"/>
      </a:accent2>
      <a:accent3>
        <a:srgbClr val="FFF200"/>
      </a:accent3>
      <a:accent4>
        <a:srgbClr val="14699A"/>
      </a:accent4>
      <a:accent5>
        <a:srgbClr val="C3A07D"/>
      </a:accent5>
      <a:accent6>
        <a:srgbClr val="00793F"/>
      </a:accent6>
      <a:hlink>
        <a:srgbClr val="FFFFFF"/>
      </a:hlink>
      <a:folHlink>
        <a:srgbClr val="D1D3D4"/>
      </a:folHlink>
    </a:clrScheme>
    <a:fontScheme name="FS Fon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15FA197-A53C-45C1-A099-1549104BBBC9}" vid="{28E2D91C-80B0-4A9D-94A4-CD327176FF0D}"/>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53265</TotalTime>
  <Words>6984</Words>
  <Application>Microsoft Macintosh PowerPoint</Application>
  <PresentationFormat>On-screen Show (16:9)</PresentationFormat>
  <Paragraphs>1624</Paragraphs>
  <Slides>104</Slides>
  <Notes>24</Notes>
  <HiddenSlides>2</HiddenSlides>
  <MMClips>0</MMClips>
  <ScaleCrop>false</ScaleCrop>
  <HeadingPairs>
    <vt:vector size="8" baseType="variant">
      <vt:variant>
        <vt:lpstr>Fonts Used</vt:lpstr>
      </vt:variant>
      <vt:variant>
        <vt:i4>4</vt:i4>
      </vt:variant>
      <vt:variant>
        <vt:lpstr>Theme</vt:lpstr>
      </vt:variant>
      <vt:variant>
        <vt:i4>6</vt:i4>
      </vt:variant>
      <vt:variant>
        <vt:lpstr>Slide Titles</vt:lpstr>
      </vt:variant>
      <vt:variant>
        <vt:i4>104</vt:i4>
      </vt:variant>
      <vt:variant>
        <vt:lpstr>Custom Shows</vt:lpstr>
      </vt:variant>
      <vt:variant>
        <vt:i4>57</vt:i4>
      </vt:variant>
    </vt:vector>
  </HeadingPairs>
  <TitlesOfParts>
    <vt:vector size="171" baseType="lpstr">
      <vt:lpstr>Arial</vt:lpstr>
      <vt:lpstr>Arial (Headings)</vt:lpstr>
      <vt:lpstr>Times New Roman</vt:lpstr>
      <vt:lpstr>Wingdings</vt:lpstr>
      <vt:lpstr>homeMAIN</vt:lpstr>
      <vt:lpstr>1_homeMAIN</vt:lpstr>
      <vt:lpstr>1_HoneyComb_Blue-1</vt:lpstr>
      <vt:lpstr>2_HoneyComb_Blue-1</vt:lpstr>
      <vt:lpstr>4_HoneyComb_Blue-1</vt:lpstr>
      <vt:lpstr>LAST PAGE</vt:lpstr>
      <vt:lpstr>PowerPoint Presentation</vt:lpstr>
      <vt:lpstr>Astra Flight Tasks − Main Menu</vt:lpstr>
      <vt:lpstr>Astra Flight Tasks − Ground Operations</vt:lpstr>
      <vt:lpstr>Astra Flight Tasks − Takeoffs</vt:lpstr>
      <vt:lpstr>Astra Flight Tasks − Maneuvers</vt:lpstr>
      <vt:lpstr>Astra Flight Tasks − Approaches &amp; Landings</vt:lpstr>
      <vt:lpstr>Astra Flight Tasks − Systems</vt:lpstr>
      <vt:lpstr>Simulator Safety Resources</vt:lpstr>
      <vt:lpstr>Simulator Safety Resources</vt:lpstr>
      <vt:lpstr>Simulator Safety Resources</vt:lpstr>
      <vt:lpstr>Simulator Safety Resources</vt:lpstr>
      <vt:lpstr>Simulator Safety Resources</vt:lpstr>
      <vt:lpstr>Engine Start – Normal</vt:lpstr>
      <vt:lpstr> Engine Start – Abnormal</vt:lpstr>
      <vt:lpstr>Taxi Operations</vt:lpstr>
      <vt:lpstr>Standard Takeoff Briefing</vt:lpstr>
      <vt:lpstr>Standard Takeoff Procedure</vt:lpstr>
      <vt:lpstr>Standard Takeoff Procedure</vt:lpstr>
      <vt:lpstr>Standard Takeoff Procedure</vt:lpstr>
      <vt:lpstr>Takeoff: Declared Distances</vt:lpstr>
      <vt:lpstr>Normal Climb</vt:lpstr>
      <vt:lpstr>Rejected Takeoff Briefing</vt:lpstr>
      <vt:lpstr>Rejected Takeoff Actions</vt:lpstr>
      <vt:lpstr>Rejected Takeoff </vt:lpstr>
      <vt:lpstr>Engine Failure During Takeoff</vt:lpstr>
      <vt:lpstr>Engine Failure During Takeoff </vt:lpstr>
      <vt:lpstr>Windshear During Takeoff</vt:lpstr>
      <vt:lpstr>Windshear During Takeoff</vt:lpstr>
      <vt:lpstr>Trim &amp; Pitch Change Characteristics</vt:lpstr>
      <vt:lpstr>Steep Turns</vt:lpstr>
      <vt:lpstr>Stall Recovery: Clean Configuration  Approach to Stall with Only Idle Thrust (Demo) </vt:lpstr>
      <vt:lpstr>Stall Recovery: Clean Configuration En-route Stall with Idle Thrust &amp; Autopilot On </vt:lpstr>
      <vt:lpstr>Stall Recovery: Clean Configuration</vt:lpstr>
      <vt:lpstr>Stall Recovery: Takeoff with Partial Flaps</vt:lpstr>
      <vt:lpstr>Stall Recovery: Takeoff with Partial Flaps</vt:lpstr>
      <vt:lpstr>Stall Recovery: Landing Configuration</vt:lpstr>
      <vt:lpstr>Stall Recovery: Landing Configuration</vt:lpstr>
      <vt:lpstr>Stall Recovery: High Altitude</vt:lpstr>
      <vt:lpstr>Recovery from Unusual Attitudes</vt:lpstr>
      <vt:lpstr>Precision Approach</vt:lpstr>
      <vt:lpstr>Precision Approach</vt:lpstr>
      <vt:lpstr>Precision Approach</vt:lpstr>
      <vt:lpstr>Normal Landing</vt:lpstr>
      <vt:lpstr>Landing: Declared Distances</vt:lpstr>
      <vt:lpstr>Missed Approach</vt:lpstr>
      <vt:lpstr>Missed Approach</vt:lpstr>
      <vt:lpstr>Non-Precision Approach</vt:lpstr>
      <vt:lpstr>Non-Precision Approach</vt:lpstr>
      <vt:lpstr>Non-Precision Approach</vt:lpstr>
      <vt:lpstr>Non-Precision Approach</vt:lpstr>
      <vt:lpstr>Non-Precision Approach</vt:lpstr>
      <vt:lpstr>Non-Precision Approach</vt:lpstr>
      <vt:lpstr>Rejected Landing</vt:lpstr>
      <vt:lpstr>Precision Approach – One Engine Inoperative </vt:lpstr>
      <vt:lpstr>Precision Approach – One Engine Inoperative </vt:lpstr>
      <vt:lpstr>Missed Approach – One Engine Inoperative </vt:lpstr>
      <vt:lpstr>Circling Approach</vt:lpstr>
      <vt:lpstr>Use Circling Minimums</vt:lpstr>
      <vt:lpstr>No-Flap or Nonstandard-Flap Approach </vt:lpstr>
      <vt:lpstr>No-Flap or Nonstandard-Flap Approach </vt:lpstr>
      <vt:lpstr>No-Flap or Nonstandard-Flap Approach </vt:lpstr>
      <vt:lpstr>Landing with Pitch Mistrim </vt:lpstr>
      <vt:lpstr>Windshear During Approach/Landing </vt:lpstr>
      <vt:lpstr>Visual Approach </vt:lpstr>
      <vt:lpstr>Visual Approach </vt:lpstr>
      <vt:lpstr>Engine Failure – Shutdown &amp; Restart </vt:lpstr>
      <vt:lpstr>Navigation &amp; Avionics Failures </vt:lpstr>
      <vt:lpstr>Anti-Ice &amp; De-Ice Systems </vt:lpstr>
      <vt:lpstr>Anti-Ice &amp; De-Ice Systems </vt:lpstr>
      <vt:lpstr>Anti-Ice &amp; De-Ice Systems </vt:lpstr>
      <vt:lpstr>Anti-Ice &amp; De-Ice Systems </vt:lpstr>
      <vt:lpstr>Fuel System </vt:lpstr>
      <vt:lpstr>Fuel System </vt:lpstr>
      <vt:lpstr>Fuel System </vt:lpstr>
      <vt:lpstr>Fuel System </vt:lpstr>
      <vt:lpstr>Electrical System </vt:lpstr>
      <vt:lpstr>Hydraulic System </vt:lpstr>
      <vt:lpstr>Environmental System </vt:lpstr>
      <vt:lpstr>Environmental System </vt:lpstr>
      <vt:lpstr>Environmental System </vt:lpstr>
      <vt:lpstr>Environmental System </vt:lpstr>
      <vt:lpstr>Fire Detection &amp; Extinguishing </vt:lpstr>
      <vt:lpstr>Fire Detection &amp; Extinguishing </vt:lpstr>
      <vt:lpstr>Fire Detection &amp; Extinguishing </vt:lpstr>
      <vt:lpstr>Flight Controls </vt:lpstr>
      <vt:lpstr>Rapid Decompression </vt:lpstr>
      <vt:lpstr>Emergency Descent </vt:lpstr>
      <vt:lpstr>Emergency Descent </vt:lpstr>
      <vt:lpstr>In-Flight Fire &amp; Smoke </vt:lpstr>
      <vt:lpstr>Emergency Evacuation </vt:lpstr>
      <vt:lpstr>Training Program Overview</vt:lpstr>
      <vt:lpstr>ASTRA Initial (Sim 1)</vt:lpstr>
      <vt:lpstr>ASTRA Initial (Sim 2)</vt:lpstr>
      <vt:lpstr>ASTRA Initial (Sim 3)</vt:lpstr>
      <vt:lpstr>ASTRA Initial (Sim 4)</vt:lpstr>
      <vt:lpstr>ASTRA Initial (Sim 5)</vt:lpstr>
      <vt:lpstr>ASTRA Initial (Sim 6 )</vt:lpstr>
      <vt:lpstr>ASTRA Initial (Sim 7 - LOST)</vt:lpstr>
      <vt:lpstr>ASTRA Recurrent - TCE (Sim 1)</vt:lpstr>
      <vt:lpstr>ASTRA Recurrent - TCE (Sim 2)</vt:lpstr>
      <vt:lpstr>ASTRA Recurrent - TCE (Sim 3)</vt:lpstr>
      <vt:lpstr>Profiles and Maneuvers</vt:lpstr>
      <vt:lpstr>Astra Initial </vt:lpstr>
      <vt:lpstr>Astra Recurrent (TCE) </vt:lpstr>
      <vt:lpstr>ASTRA-FLIGHT TASKS MENUS</vt:lpstr>
      <vt:lpstr>SIM SAFTEY RESOURCES</vt:lpstr>
      <vt:lpstr>INITIAL SIM SESSONS</vt:lpstr>
      <vt:lpstr>RECURRENT SIM SESSIONS</vt:lpstr>
      <vt:lpstr>STALL RECOVERY: CLEAN</vt:lpstr>
      <vt:lpstr>FUEL SYSTEMS</vt:lpstr>
      <vt:lpstr>ENGINE FAILURE TAKEOFF</vt:lpstr>
      <vt:lpstr>REJECTED TAKEOFF</vt:lpstr>
      <vt:lpstr>NON-PRECISION APPROACH</vt:lpstr>
      <vt:lpstr>WINDSHEAR TAKEOFFS</vt:lpstr>
      <vt:lpstr>ENVIRONMENTAL SYSTEMS</vt:lpstr>
      <vt:lpstr>ANTI-ICE SYSTEMS</vt:lpstr>
      <vt:lpstr>EMERGENCY DESCENT</vt:lpstr>
      <vt:lpstr>PRECISION APPROACH - OEI</vt:lpstr>
      <vt:lpstr>VISUAL APPROACH</vt:lpstr>
      <vt:lpstr>PRECISION APPROACH</vt:lpstr>
      <vt:lpstr>FIRE DETECTION</vt:lpstr>
      <vt:lpstr>STANDARD TAKEOFF</vt:lpstr>
      <vt:lpstr>STALL RECOVERY: PARTIAL FLAPS</vt:lpstr>
      <vt:lpstr>STALL RECOVERY: LANDING</vt:lpstr>
      <vt:lpstr>NORMAL LANDING</vt:lpstr>
      <vt:lpstr>MISSED APPROACH</vt:lpstr>
      <vt:lpstr>ENGINE START - NORMAL</vt:lpstr>
      <vt:lpstr>ENGINE START - ABNORMAL</vt:lpstr>
      <vt:lpstr>TAXI OPERATIONS</vt:lpstr>
      <vt:lpstr>STANDARD TAKEOFF BRIEFING</vt:lpstr>
      <vt:lpstr>NORMAL CLIMB/TAKEOFF</vt:lpstr>
      <vt:lpstr>TRIM &amp; PITCH</vt:lpstr>
      <vt:lpstr>STEEP TURNS</vt:lpstr>
      <vt:lpstr>STALL RECOVERY HIGH ALTITUDE</vt:lpstr>
      <vt:lpstr>UNUSUAL ATTITUDE RCOVERY</vt:lpstr>
      <vt:lpstr>ENGINE FAILURE - SHUTDOWN</vt:lpstr>
      <vt:lpstr>NAVIGATION FAILURE</vt:lpstr>
      <vt:lpstr>ELECTRICAL SYSTEM</vt:lpstr>
      <vt:lpstr>HYDRAULIC SYSTEM</vt:lpstr>
      <vt:lpstr>FLIGHT CONTROLS</vt:lpstr>
      <vt:lpstr>RAPID DECOMPRESSION</vt:lpstr>
      <vt:lpstr>IN-FLIGHT FIRE &amp; SMOKE</vt:lpstr>
      <vt:lpstr>EMERGENCY EVACUATION</vt:lpstr>
      <vt:lpstr>REJECTED LANDING</vt:lpstr>
      <vt:lpstr>CIRCLING APPROACH</vt:lpstr>
      <vt:lpstr>NON-FLAP APPROACH</vt:lpstr>
      <vt:lpstr>LANDING PITCH MISTRIM</vt:lpstr>
      <vt:lpstr>WINDSHEAR LANDING</vt:lpstr>
      <vt:lpstr>I-SESSION 1</vt:lpstr>
      <vt:lpstr>I-SESSION 2</vt:lpstr>
      <vt:lpstr>I-SESSION 3</vt:lpstr>
      <vt:lpstr>I-SESSION 4</vt:lpstr>
      <vt:lpstr>I-SESSION 5</vt:lpstr>
      <vt:lpstr>I-SESSION 6</vt:lpstr>
      <vt:lpstr>I-SESSION 7 LOST</vt:lpstr>
      <vt:lpstr>R-SESSION 1</vt:lpstr>
      <vt:lpstr>R-SESSION 2</vt:lpstr>
      <vt:lpstr>R-SESSION 3</vt:lpstr>
      <vt:lpstr>TRAINING PROGRAM OVERVIEW</vt:lpstr>
      <vt:lpstr>STANDARD TAKEOFF PROCEDURE</vt:lpstr>
      <vt:lpstr>MISSED APPROACH PP FAIL</vt:lpstr>
    </vt:vector>
  </TitlesOfParts>
  <Company>FlightSafety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HondaJet HA-420 Sim Briefing</dc:title>
  <dc:creator>Nate.Muscavage@FlightSafety.com</dc:creator>
  <cp:lastModifiedBy>Karen Hornig</cp:lastModifiedBy>
  <cp:revision>1932</cp:revision>
  <cp:lastPrinted>2018-10-23T14:09:39Z</cp:lastPrinted>
  <dcterms:created xsi:type="dcterms:W3CDTF">2005-11-14T16:34:44Z</dcterms:created>
  <dcterms:modified xsi:type="dcterms:W3CDTF">2023-02-03T18:19:31Z</dcterms:modified>
</cp:coreProperties>
</file>